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661" r:id="rId5"/>
  </p:sldMasterIdLst>
  <p:notesMasterIdLst>
    <p:notesMasterId r:id="rId65"/>
  </p:notesMasterIdLst>
  <p:sldIdLst>
    <p:sldId id="256" r:id="rId6"/>
    <p:sldId id="311" r:id="rId7"/>
    <p:sldId id="312" r:id="rId8"/>
    <p:sldId id="325" r:id="rId9"/>
    <p:sldId id="326" r:id="rId10"/>
    <p:sldId id="318" r:id="rId11"/>
    <p:sldId id="341" r:id="rId12"/>
    <p:sldId id="340" r:id="rId13"/>
    <p:sldId id="342" r:id="rId14"/>
    <p:sldId id="319" r:id="rId15"/>
    <p:sldId id="352" r:id="rId16"/>
    <p:sldId id="356" r:id="rId17"/>
    <p:sldId id="357" r:id="rId18"/>
    <p:sldId id="358" r:id="rId19"/>
    <p:sldId id="359" r:id="rId20"/>
    <p:sldId id="365" r:id="rId21"/>
    <p:sldId id="368" r:id="rId22"/>
    <p:sldId id="379" r:id="rId23"/>
    <p:sldId id="369" r:id="rId24"/>
    <p:sldId id="320" r:id="rId25"/>
    <p:sldId id="327" r:id="rId26"/>
    <p:sldId id="328" r:id="rId27"/>
    <p:sldId id="329" r:id="rId28"/>
    <p:sldId id="332" r:id="rId29"/>
    <p:sldId id="336" r:id="rId30"/>
    <p:sldId id="330" r:id="rId31"/>
    <p:sldId id="321" r:id="rId32"/>
    <p:sldId id="371" r:id="rId33"/>
    <p:sldId id="378" r:id="rId34"/>
    <p:sldId id="373" r:id="rId35"/>
    <p:sldId id="374" r:id="rId36"/>
    <p:sldId id="375" r:id="rId37"/>
    <p:sldId id="339" r:id="rId38"/>
    <p:sldId id="348" r:id="rId39"/>
    <p:sldId id="351" r:id="rId40"/>
    <p:sldId id="370" r:id="rId41"/>
    <p:sldId id="354" r:id="rId42"/>
    <p:sldId id="349" r:id="rId43"/>
    <p:sldId id="347" r:id="rId44"/>
    <p:sldId id="360" r:id="rId45"/>
    <p:sldId id="361" r:id="rId46"/>
    <p:sldId id="362" r:id="rId47"/>
    <p:sldId id="363" r:id="rId48"/>
    <p:sldId id="257" r:id="rId49"/>
    <p:sldId id="344" r:id="rId50"/>
    <p:sldId id="350" r:id="rId51"/>
    <p:sldId id="345" r:id="rId52"/>
    <p:sldId id="346" r:id="rId53"/>
    <p:sldId id="355" r:id="rId54"/>
    <p:sldId id="322" r:id="rId55"/>
    <p:sldId id="382" r:id="rId56"/>
    <p:sldId id="383" r:id="rId57"/>
    <p:sldId id="384" r:id="rId58"/>
    <p:sldId id="385" r:id="rId59"/>
    <p:sldId id="323" r:id="rId60"/>
    <p:sldId id="386" r:id="rId61"/>
    <p:sldId id="387" r:id="rId62"/>
    <p:sldId id="316" r:id="rId63"/>
    <p:sldId id="314" r:id="rId64"/>
  </p:sldIdLst>
  <p:sldSz cx="9144000" cy="5143500" type="screen16x9"/>
  <p:notesSz cx="6858000" cy="9144000"/>
  <p:embeddedFontLst>
    <p:embeddedFont>
      <p:font typeface="Calibri" panose="020F0502020204030204" pitchFamily="34" charset="0"/>
      <p:regular r:id="rId66"/>
      <p:bold r:id="rId67"/>
      <p:italic r:id="rId68"/>
      <p:boldItalic r:id="rId69"/>
    </p:embeddedFont>
    <p:embeddedFont>
      <p:font typeface="Fira Sans" panose="020B0503050000020004" pitchFamily="34" charset="0"/>
      <p:regular r:id="rId70"/>
      <p:bold r:id="rId71"/>
      <p:italic r:id="rId72"/>
      <p:boldItalic r:id="rId73"/>
    </p:embeddedFont>
    <p:embeddedFont>
      <p:font typeface="Fira Sans Condensed ExtraBold" panose="020B0903050000020004" pitchFamily="34" charset="0"/>
      <p:bold r:id="rId74"/>
      <p:boldItalic r:id="rId75"/>
    </p:embeddedFont>
    <p:embeddedFont>
      <p:font typeface="Fira Sans Extra Condensed Medium" panose="02020500000000000000"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5">
          <p15:clr>
            <a:srgbClr val="FF0000"/>
          </p15:clr>
        </p15:guide>
        <p15:guide id="2" pos="259">
          <p15:clr>
            <a:srgbClr val="FF0000"/>
          </p15:clr>
        </p15:guide>
        <p15:guide id="3" pos="5472">
          <p15:clr>
            <a:srgbClr val="FF0000"/>
          </p15:clr>
        </p15:guide>
        <p15:guide id="4" orient="horz" pos="2985">
          <p15:clr>
            <a:srgbClr val="EC3A3B"/>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6498A-2A91-A087-7040-47E3A9A18881}" v="220" dt="2023-10-16T14:20:40.069"/>
    <p1510:client id="{06DD57D4-4E5E-48EE-AA3A-A7440CF1D7CE}" v="1439" vWet="1441" dt="2023-10-16T15:38:20.406"/>
    <p1510:client id="{185032FC-BC90-96BF-554B-2E3A2B201791}" v="866" dt="2023-10-17T06:20:14.516"/>
    <p1510:client id="{23C66C9A-7F3D-45D2-C677-F1D453E54981}" v="44" dt="2023-10-16T14:33:12.384"/>
    <p1510:client id="{467DBE3D-EF2E-2906-5FEA-0EF851AAEA46}" v="193" vWet="208" dt="2023-10-17T07:46:39.262"/>
    <p1510:client id="{4C99CFD3-7C21-4937-ACD6-1074B97C0DCD}" v="68" dt="2023-10-17T07:05:09.026"/>
    <p1510:client id="{4D419543-BD95-4A40-4F02-CA25C1CCD32F}" v="2" dt="2023-10-17T01:28:20.181"/>
    <p1510:client id="{517292F2-13E4-49F7-9554-2803FB25C906}" v="1117" dt="2023-10-16T10:58:09.209"/>
    <p1510:client id="{5D9371E5-5F6E-0997-8224-5AA80F14E558}" v="18" dt="2023-10-17T07:53:54.886"/>
    <p1510:client id="{60B7C591-5E59-43E0-A97E-136A60828C2B}" v="735" vWet="780" dt="2023-10-17T05:33:02.636"/>
    <p1510:client id="{AA11B061-811E-48E3-9E18-7C4C056FE230}" v="188" dt="2023-10-17T06:35:45.183"/>
    <p1510:client id="{ABACF2D1-34B5-C7D9-71FB-1A5FABA36295}" v="71" dt="2023-10-17T07:45:12.360"/>
    <p1510:client id="{BF33CE65-BFAE-B647-835F-6DC51C9ACAE2}" v="205" dt="2023-10-17T06:02:34.129"/>
    <p1510:client id="{EB2A9FAF-6A2D-426C-A5BE-27648CE79A5F}" v="142" vWet="144" dt="2023-10-17T07:43:05.777"/>
    <p1510:client id="{EDFD738E-FBC0-0B97-EC49-BEAE090B23AB}" v="16" dt="2023-10-16T14:33:37.953"/>
    <p1510:client id="{FBBAE29A-6B92-4036-B171-B84822030E4D}" v="50" dt="2023-10-17T05:32:45.914"/>
    <p1510:client id="{FEF66602-EC1C-510E-50DC-9AC4EF2403C5}" v="1003" dt="2023-10-16T15:38:28.95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2" y="96"/>
      </p:cViewPr>
      <p:guideLst>
        <p:guide orient="horz" pos="315"/>
        <p:guide pos="259"/>
        <p:guide pos="5472"/>
        <p:guide orient="horz" pos="29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3.fntdata"/><Relationship Id="rId76" Type="http://schemas.openxmlformats.org/officeDocument/2006/relationships/font" Target="fonts/font11.fntdata"/><Relationship Id="rId8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4T09:01:47.055"/>
    </inkml:context>
    <inkml:brush xml:id="br0">
      <inkml:brushProperty name="width" value="0.035" units="cm"/>
      <inkml:brushProperty name="height" value="0.035" units="cm"/>
      <inkml:brushProperty name="color" value="#004F8B"/>
      <inkml:brushProperty name="ignorePressure" value="1"/>
    </inkml:brush>
  </inkml:definitions>
  <inkml:trace contextRef="#ctx0" brushRef="#br0">1 0,'0'8932,"0"-6637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4T09:02:19.05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1 295,'0'6853,"0"-6835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4T09:02:23.31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1,'0'702,"0"-681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everyone. We are group 8 and I'm Ho Tsz Hin. Today we are going to share our topic that is credit risk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Thank you George, to kick start with our own credit risk analysis, ofc we need the data.</a:t>
            </a:r>
          </a:p>
        </p:txBody>
      </p:sp>
    </p:spTree>
    <p:extLst>
      <p:ext uri="{BB962C8B-B14F-4D97-AF65-F5344CB8AC3E}">
        <p14:creationId xmlns:p14="http://schemas.microsoft.com/office/powerpoint/2010/main" val="302302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To do so, we have downloaded a dataset from an open-source community called Kaggle. Our data size is around 32 thousand 8 hundred and fifty-one with 12 variables in total. From the slide, You can see the 5 samples from our dataset, and in each row, it shows the demographic of a person who grant a loan, including their ages, monthly income, and the loan records. So that's the whole picture our dataset looks like.</a:t>
            </a:r>
          </a:p>
          <a:p>
            <a:pPr>
              <a:buNone/>
            </a:pPr>
            <a:endParaRPr lang="en-US">
              <a:latin typeface="Calibri"/>
              <a:cs typeface="Calibri"/>
            </a:endParaRPr>
          </a:p>
        </p:txBody>
      </p:sp>
    </p:spTree>
    <p:extLst>
      <p:ext uri="{BB962C8B-B14F-4D97-AF65-F5344CB8AC3E}">
        <p14:creationId xmlns:p14="http://schemas.microsoft.com/office/powerpoint/2010/main" val="194572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However, we could not directly use the dataset in our analysis without doing any data cleansing as our dataset came from the 3rd parties. We must ensure and maintain the data integrity to have a reliable result. Therefore, it is important to check whether there is any incorrectly formatted, duplicate and missing data within our raw dataset. After checking, we discovered 3942 missing data and we decided to remove them from our original dataset. So Now we have a new data size of 28638 with 12 variables. </a:t>
            </a:r>
          </a:p>
        </p:txBody>
      </p:sp>
    </p:spTree>
    <p:extLst>
      <p:ext uri="{BB962C8B-B14F-4D97-AF65-F5344CB8AC3E}">
        <p14:creationId xmlns:p14="http://schemas.microsoft.com/office/powerpoint/2010/main" val="225897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Moving on, it is an overview of 8 numeric variables in our new dataset. You can see that some basic statistics like mean, SD, quantiles and min max value were calculated for each numeric variables. In this summary statistics, we observed that there was an abnormally high person ages from the max value. According to the </a:t>
            </a:r>
            <a:r>
              <a:rPr lang="en-US" err="1">
                <a:latin typeface="Calibri"/>
                <a:ea typeface="Calibri"/>
                <a:cs typeface="Calibri"/>
              </a:rPr>
              <a:t>guinness</a:t>
            </a:r>
            <a:r>
              <a:rPr lang="en-US">
                <a:latin typeface="Calibri"/>
                <a:ea typeface="Calibri"/>
                <a:cs typeface="Calibri"/>
              </a:rPr>
              <a:t> world record, the oldest person ever in this world is even just 122 so 144 years old is far from our expectation and we would considered it as the outliers. After checking, we have discovered there were 4 outliers in total which the ages were all higher than our expectations so we decided to remove them. At last our data size would decrease to 28634 (28thousand, 6 hundred thirty-four). </a:t>
            </a:r>
          </a:p>
        </p:txBody>
      </p:sp>
    </p:spTree>
    <p:extLst>
      <p:ext uri="{BB962C8B-B14F-4D97-AF65-F5344CB8AC3E}">
        <p14:creationId xmlns:p14="http://schemas.microsoft.com/office/powerpoint/2010/main" val="429083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Next, we would go to the data preprocessing part. Since we need to fit our cleaned data into several machine learning algorithms, mainly have two kind of algorithms which are non-tree based and tree based algorithm. We have to use different scheme in our data preprocessing in order to fit our data well in these two kind of algorithms. </a:t>
            </a:r>
          </a:p>
        </p:txBody>
      </p:sp>
    </p:spTree>
    <p:extLst>
      <p:ext uri="{BB962C8B-B14F-4D97-AF65-F5344CB8AC3E}">
        <p14:creationId xmlns:p14="http://schemas.microsoft.com/office/powerpoint/2010/main" val="396915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So let me have quick overview on these two scheme. For the Scheme1, it is designed for the tree-based algorithms that we used in our project like decision tree, random forest, light gradient boosting machine. It contains two </a:t>
            </a:r>
            <a:r>
              <a:rPr lang="en-US" err="1">
                <a:latin typeface="Calibri"/>
                <a:ea typeface="Calibri"/>
                <a:cs typeface="Calibri"/>
              </a:rPr>
              <a:t>proceedures</a:t>
            </a:r>
            <a:r>
              <a:rPr lang="en-US">
                <a:latin typeface="Calibri"/>
                <a:ea typeface="Calibri"/>
                <a:cs typeface="Calibri"/>
              </a:rPr>
              <a:t> including label encoding and splitting the dataset. For the Scheme1, it is designed for the non-tree-based algorithms like logistic regression. The procedures are similar to scheme 1 but it also includes the feature scaling and VIF score analysis.</a:t>
            </a:r>
            <a:endParaRPr lang="en-US"/>
          </a:p>
        </p:txBody>
      </p:sp>
    </p:spTree>
    <p:extLst>
      <p:ext uri="{BB962C8B-B14F-4D97-AF65-F5344CB8AC3E}">
        <p14:creationId xmlns:p14="http://schemas.microsoft.com/office/powerpoint/2010/main" val="177861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Let us firstly consider both scheme regarding to the label encoding, so you can see label encoding is a technique to transform categorical variables into the numeric variables by giving each categories a number. So you can see all characters and letters have been transformed into the numbers.  </a:t>
            </a:r>
          </a:p>
        </p:txBody>
      </p:sp>
    </p:spTree>
    <p:extLst>
      <p:ext uri="{BB962C8B-B14F-4D97-AF65-F5344CB8AC3E}">
        <p14:creationId xmlns:p14="http://schemas.microsoft.com/office/powerpoint/2010/main" val="3752204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Next, let us consider the feature scaling in scheme2, we have used a feature scaling technique call min max normalization and you can refer to the formula on the right hand side. It is just a technique to transform the numerical values in variables </a:t>
            </a:r>
            <a:r>
              <a:rPr lang="en-US" err="1">
                <a:latin typeface="Calibri"/>
                <a:ea typeface="Calibri"/>
                <a:cs typeface="Calibri"/>
              </a:rPr>
              <a:t>i</a:t>
            </a:r>
            <a:r>
              <a:rPr lang="en-US">
                <a:latin typeface="Calibri"/>
                <a:ea typeface="Calibri"/>
                <a:cs typeface="Calibri"/>
              </a:rPr>
              <a:t> to a similar scale or range in order to improve the performance and stability of our models. So you can see the numbers in each variables are getting closer than before. </a:t>
            </a:r>
            <a:endParaRPr lang="en-US">
              <a:latin typeface="Calibri"/>
              <a:cs typeface="Calibri"/>
            </a:endParaRPr>
          </a:p>
        </p:txBody>
      </p:sp>
    </p:spTree>
    <p:extLst>
      <p:ext uri="{BB962C8B-B14F-4D97-AF65-F5344CB8AC3E}">
        <p14:creationId xmlns:p14="http://schemas.microsoft.com/office/powerpoint/2010/main" val="2999728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Char char="•"/>
            </a:pPr>
            <a:r>
              <a:rPr lang="en-US" altLang="zh-HK">
                <a:latin typeface="Fira Sans"/>
              </a:rPr>
              <a:t>Moving on is the VIF Score Analysis in Scheme2, it is a technique to find out any highly correlated variables that will affect our model performance. We will drop out one variables having the highest VIF score with least value of 10 in each elimination. At the end, we have dropped 3 variables which are the loan interest rate, loan amount and person age, so now we have 8 variables left for our non-tree based algorithms. </a:t>
            </a:r>
            <a:endParaRPr lang="en-US"/>
          </a:p>
        </p:txBody>
      </p:sp>
    </p:spTree>
    <p:extLst>
      <p:ext uri="{BB962C8B-B14F-4D97-AF65-F5344CB8AC3E}">
        <p14:creationId xmlns:p14="http://schemas.microsoft.com/office/powerpoint/2010/main" val="11760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Lastly, it comes to splitting the dataset in both Scheme 1 and 2. We used a technique called stratified train-test split, 80% and 20% of data are divided into training and testing data respectively. However unlike the traditional train-test split, the data is divided in such a way that the proportion of classes in the original dataset is maintained in both the training and testing sets. For example in our original dataset, there are 78% people are non-defaulting and 22% people are defaulting. After splitting the dataset, the proportion of two classes are still the same in both training and testing data. This is particularly useful when dealing with imbalanced datasets like us, where the classes are not represented equally and we still can build a model for classifying both two classes.</a:t>
            </a:r>
          </a:p>
        </p:txBody>
      </p:sp>
    </p:spTree>
    <p:extLst>
      <p:ext uri="{BB962C8B-B14F-4D97-AF65-F5344CB8AC3E}">
        <p14:creationId xmlns:p14="http://schemas.microsoft.com/office/powerpoint/2010/main" val="47882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is our table of contents and we have 8 sections in total.</a:t>
            </a:r>
          </a:p>
        </p:txBody>
      </p:sp>
    </p:spTree>
    <p:extLst>
      <p:ext uri="{BB962C8B-B14F-4D97-AF65-F5344CB8AC3E}">
        <p14:creationId xmlns:p14="http://schemas.microsoft.com/office/powerpoint/2010/main" val="66980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Thank you, Jacky. I’m Lui Chak Sum, Sam and now I will introduce the data visualization part.</a:t>
            </a:r>
            <a:endParaRPr lang="zh-HK" altLang="en-US"/>
          </a:p>
        </p:txBody>
      </p:sp>
    </p:spTree>
    <p:extLst>
      <p:ext uri="{BB962C8B-B14F-4D97-AF65-F5344CB8AC3E}">
        <p14:creationId xmlns:p14="http://schemas.microsoft.com/office/powerpoint/2010/main" val="120355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this section, we are trying to observe the information listed.  So that we can have a preliminary answer for the most important factors of loan default.</a:t>
            </a:r>
            <a:endParaRPr/>
          </a:p>
        </p:txBody>
      </p:sp>
    </p:spTree>
    <p:extLst>
      <p:ext uri="{BB962C8B-B14F-4D97-AF65-F5344CB8AC3E}">
        <p14:creationId xmlns:p14="http://schemas.microsoft.com/office/powerpoint/2010/main" val="1755501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In our dataset, defaulters are the minority. This reflect the real-world situation. However, it is not a good situation for training machine learning classifier,  because the classifiers may </a:t>
            </a:r>
            <a:r>
              <a:rPr lang="en-US" altLang="zh-HK" b="0" i="0">
                <a:solidFill>
                  <a:srgbClr val="000000"/>
                </a:solidFill>
                <a:effectLst/>
                <a:latin typeface="-apple-system"/>
              </a:rPr>
              <a:t>perform poorly on the minority class, so later when we are evaluating our model, we will not simply check the accuracy, but also pr</a:t>
            </a:r>
            <a:r>
              <a:rPr lang="en-US" altLang="zh-HK"/>
              <a:t>ecision and recall.</a:t>
            </a:r>
            <a:endParaRPr lang="zh-HK" altLang="en-US"/>
          </a:p>
        </p:txBody>
      </p:sp>
    </p:spTree>
    <p:extLst>
      <p:ext uri="{BB962C8B-B14F-4D97-AF65-F5344CB8AC3E}">
        <p14:creationId xmlns:p14="http://schemas.microsoft.com/office/powerpoint/2010/main" val="4177511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HK"/>
              <a:t>For categorical variables, the graph for loan intent and historical default are not showed since we cannot observe specific trend. But for home ownership, it can actually  reflect people’s</a:t>
            </a:r>
            <a:r>
              <a:rPr lang="zh-HK" altLang="en-US"/>
              <a:t> </a:t>
            </a:r>
            <a:r>
              <a:rPr lang="en-US" altLang="zh-HK"/>
              <a:t>wealth (click). Neglecting other, people who own a house should be richer than those who mortgage or rent, and indeed </a:t>
            </a:r>
            <a:r>
              <a:rPr lang="en-US" altLang="zh-HK" sz="1100">
                <a:solidFill>
                  <a:schemeClr val="bg1"/>
                </a:solidFill>
                <a:latin typeface="Fira Sans" panose="020B0503050000020004" pitchFamily="34" charset="0"/>
              </a:rPr>
              <a:t>people who rent the house </a:t>
            </a:r>
            <a:r>
              <a:rPr lang="en-US" altLang="zh-HK" sz="1100">
                <a:solidFill>
                  <a:schemeClr val="bg1"/>
                </a:solidFill>
                <a:latin typeface="Fira Sans"/>
                <a:ea typeface="Fira Sans"/>
                <a:cs typeface="Fira Sans"/>
                <a:sym typeface="Fira Sans"/>
              </a:rPr>
              <a:t>have the highest proportion of loan defaulters,</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so</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we</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may</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take</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this</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trend</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as</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a</a:t>
            </a:r>
            <a:r>
              <a:rPr lang="zh-HK" altLang="en-US" sz="1100">
                <a:solidFill>
                  <a:schemeClr val="bg1"/>
                </a:solidFill>
                <a:latin typeface="Fira Sans"/>
                <a:ea typeface="Fira Sans"/>
                <a:cs typeface="Fira Sans"/>
                <a:sym typeface="Fira Sans"/>
              </a:rPr>
              <a:t> </a:t>
            </a:r>
            <a:r>
              <a:rPr lang="en-US" altLang="zh-HK" sz="1100">
                <a:solidFill>
                  <a:schemeClr val="bg1"/>
                </a:solidFill>
                <a:latin typeface="Fira Sans"/>
                <a:ea typeface="Fira Sans"/>
                <a:cs typeface="Fira Sans"/>
                <a:sym typeface="Fira Sans"/>
              </a:rPr>
              <a:t>guideline.</a:t>
            </a:r>
            <a:endParaRPr lang="en-US" altLang="zh-HK" sz="1100">
              <a:solidFill>
                <a:schemeClr val="bg1"/>
              </a:solidFill>
              <a:latin typeface="Fira Sans" panose="020B0503050000020004" pitchFamily="34" charset="0"/>
              <a:ea typeface="Fira Sans"/>
              <a:cs typeface="Fira Sans"/>
              <a:sym typeface="Fira Sans"/>
            </a:endParaRPr>
          </a:p>
        </p:txBody>
      </p:sp>
    </p:spTree>
    <p:extLst>
      <p:ext uri="{BB962C8B-B14F-4D97-AF65-F5344CB8AC3E}">
        <p14:creationId xmlns:p14="http://schemas.microsoft.com/office/powerpoint/2010/main" val="1305759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For the loan grade, an obvious trend can be observed for grade A to D (click), but not for E to G. we believe that it is because people usually won't have such poor grade, so the number of defaulters dropped, but still, you can see that as the grade decrease, the number of defaulters are more than non-defaulters. This will be a strong trend for us.</a:t>
            </a:r>
            <a:endParaRPr lang="zh-HK" altLang="en-US"/>
          </a:p>
        </p:txBody>
      </p:sp>
    </p:spTree>
    <p:extLst>
      <p:ext uri="{BB962C8B-B14F-4D97-AF65-F5344CB8AC3E}">
        <p14:creationId xmlns:p14="http://schemas.microsoft.com/office/powerpoint/2010/main" val="1643512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So up to this point, by observing the graph, we can simply say that (click) loan grade and home ownership can be the important factors, but to give a stronger evidence, we will try to evaluate by feature importance later.</a:t>
            </a:r>
            <a:endParaRPr lang="zh-HK" altLang="en-US"/>
          </a:p>
        </p:txBody>
      </p:sp>
    </p:spTree>
    <p:extLst>
      <p:ext uri="{BB962C8B-B14F-4D97-AF65-F5344CB8AC3E}">
        <p14:creationId xmlns:p14="http://schemas.microsoft.com/office/powerpoint/2010/main" val="1521464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b="0" i="0">
                <a:solidFill>
                  <a:srgbClr val="202124"/>
                </a:solidFill>
                <a:effectLst/>
                <a:latin typeface="Google Sans"/>
              </a:rPr>
              <a:t>Lastly for the continuous variable, In data preprocessing part, we dropped </a:t>
            </a:r>
            <a:r>
              <a:rPr lang="en-US" altLang="zh-HK">
                <a:latin typeface="Fira Sans" panose="020B0503050000020004" pitchFamily="34" charset="0"/>
              </a:rPr>
              <a:t>loan interest rate, loan amount, and person age for non-tree-based algorithm. And here, we indeed find that l</a:t>
            </a:r>
            <a:r>
              <a:rPr lang="en-US" altLang="zh-HK"/>
              <a:t>oan amount and person age are strongly correlated with loan percent income and credit history length, respectively.</a:t>
            </a:r>
            <a:endParaRPr lang="en-US" altLang="zh-HK" b="0" i="0">
              <a:solidFill>
                <a:srgbClr val="202124"/>
              </a:solidFill>
              <a:effectLst/>
              <a:latin typeface="Google Sans"/>
            </a:endParaRPr>
          </a:p>
        </p:txBody>
      </p:sp>
    </p:spTree>
    <p:extLst>
      <p:ext uri="{BB962C8B-B14F-4D97-AF65-F5344CB8AC3E}">
        <p14:creationId xmlns:p14="http://schemas.microsoft.com/office/powerpoint/2010/main" val="32954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And now I will introduce the logistic regression model.</a:t>
            </a:r>
            <a:endParaRPr lang="zh-HK" altLang="en-US"/>
          </a:p>
        </p:txBody>
      </p:sp>
    </p:spTree>
    <p:extLst>
      <p:ext uri="{BB962C8B-B14F-4D97-AF65-F5344CB8AC3E}">
        <p14:creationId xmlns:p14="http://schemas.microsoft.com/office/powerpoint/2010/main" val="3095913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Logistic regression can predict our output by giving the probability. As you can see from the graph, the upper point is more likely to have the value 1, which is easy to understand</a:t>
            </a:r>
            <a:r>
              <a:rPr lang="en-US" b="0"/>
              <a:t>. But if the data do not have a linear relationship or the response is imbalance, logistic regression performance poorly.</a:t>
            </a:r>
          </a:p>
        </p:txBody>
      </p:sp>
    </p:spTree>
    <p:extLst>
      <p:ext uri="{BB962C8B-B14F-4D97-AF65-F5344CB8AC3E}">
        <p14:creationId xmlns:p14="http://schemas.microsoft.com/office/powerpoint/2010/main" val="365188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Then, let’s see the result. We selected the solver “</a:t>
            </a:r>
            <a:r>
              <a:rPr lang="en-US" altLang="zh-HK" b="0" i="0">
                <a:solidFill>
                  <a:srgbClr val="000000"/>
                </a:solidFill>
                <a:effectLst/>
                <a:latin typeface="-apple-system"/>
              </a:rPr>
              <a:t>Library for Large Linear Classification”. From the results you can see that the recall is poor,  which means the model is not good at identifying loan defaulters.</a:t>
            </a:r>
            <a:endParaRPr/>
          </a:p>
        </p:txBody>
      </p:sp>
    </p:spTree>
    <p:extLst>
      <p:ext uri="{BB962C8B-B14F-4D97-AF65-F5344CB8AC3E}">
        <p14:creationId xmlns:p14="http://schemas.microsoft.com/office/powerpoint/2010/main" val="34472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Before we get into our topic, I would like to have a short introduction of what is credit risk and why credit risk analysis is important to us.</a:t>
            </a:r>
          </a:p>
        </p:txBody>
      </p:sp>
    </p:spTree>
    <p:extLst>
      <p:ext uri="{BB962C8B-B14F-4D97-AF65-F5344CB8AC3E}">
        <p14:creationId xmlns:p14="http://schemas.microsoft.com/office/powerpoint/2010/main" val="1000896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HK"/>
              <a:t>To improve the model, we used </a:t>
            </a:r>
            <a:r>
              <a:rPr lang="en-US" altLang="zh-HK" err="1"/>
              <a:t>gridsearch</a:t>
            </a:r>
            <a:r>
              <a:rPr lang="en-US" altLang="zh-HK"/>
              <a:t> to find the best parameter setting. We choose two most important parameters here, which are </a:t>
            </a:r>
            <a:r>
              <a:rPr lang="en-US" altLang="zh-HK" b="0" i="0">
                <a:solidFill>
                  <a:srgbClr val="000000"/>
                </a:solidFill>
                <a:effectLst/>
                <a:latin typeface="-apple-system"/>
              </a:rPr>
              <a:t>the amount of regularization and the type of penalty</a:t>
            </a:r>
            <a:r>
              <a:rPr lang="en-US" altLang="zh-HK"/>
              <a:t>. After the hyperparameter tuning process, we find the best parameter.</a:t>
            </a:r>
          </a:p>
        </p:txBody>
      </p:sp>
    </p:spTree>
    <p:extLst>
      <p:ext uri="{BB962C8B-B14F-4D97-AF65-F5344CB8AC3E}">
        <p14:creationId xmlns:p14="http://schemas.microsoft.com/office/powerpoint/2010/main" val="249541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After tuning, recall and f1_score increased. But overall speaking, its still poor and we think that it is because as I mentioned, we have an imbalanced dataset, and the variables may not have a linear relationship. So maybe we can try to use the tree-based model instead. </a:t>
            </a:r>
            <a:endParaRPr/>
          </a:p>
        </p:txBody>
      </p:sp>
    </p:spTree>
    <p:extLst>
      <p:ext uri="{BB962C8B-B14F-4D97-AF65-F5344CB8AC3E}">
        <p14:creationId xmlns:p14="http://schemas.microsoft.com/office/powerpoint/2010/main" val="1964111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Although the model may not be good, we still calculated the feature importance of variables to give some insights to the bank. And the categorical variables loan grade has a high feature importance, which match the result in data visualization. Now Connie will introduce the decision tree.</a:t>
            </a:r>
            <a:endParaRPr/>
          </a:p>
        </p:txBody>
      </p:sp>
    </p:spTree>
    <p:extLst>
      <p:ext uri="{BB962C8B-B14F-4D97-AF65-F5344CB8AC3E}">
        <p14:creationId xmlns:p14="http://schemas.microsoft.com/office/powerpoint/2010/main" val="2040963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HK"/>
              <a:t>Thank you, Sam. I am Chau Ka Yan, Connie and now I will introduce the decision tree model to you. </a:t>
            </a:r>
            <a:r>
              <a:rPr lang="en-US"/>
              <a:t>The decision tree model is created by predicting the value of a target variable by learning simple decision rules inferred from the data features. The model is simple to build since it doesn't require a lot of assumptions that need to be fulfilled and the result of the model is highly intuitive and easy to understand. However, the more complex our tree is, the more information it captures which leads to overfitting whereby the model's accuracy for train data set continue to increase while that for test data set has decreased. Also, the model is unstable since small changes in the data may dramatically change the model result.</a:t>
            </a:r>
            <a:endParaRPr lang="zh-HK" altLang="en-US"/>
          </a:p>
        </p:txBody>
      </p:sp>
    </p:spTree>
    <p:extLst>
      <p:ext uri="{BB962C8B-B14F-4D97-AF65-F5344CB8AC3E}">
        <p14:creationId xmlns:p14="http://schemas.microsoft.com/office/powerpoint/2010/main" val="145793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 parameters are used here and this is the result of the decision tree model. We can see the result is not bad and we can do something to improve the model and get better results.</a:t>
            </a:r>
            <a:endParaRPr/>
          </a:p>
        </p:txBody>
      </p:sp>
    </p:spTree>
    <p:extLst>
      <p:ext uri="{BB962C8B-B14F-4D97-AF65-F5344CB8AC3E}">
        <p14:creationId xmlns:p14="http://schemas.microsoft.com/office/powerpoint/2010/main" val="955431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improve the model, we evaluate the decision tree for each depth. As seen from the chart here, the </a:t>
            </a:r>
            <a:r>
              <a:rPr lang="en-US" err="1"/>
              <a:t>max_depth</a:t>
            </a:r>
            <a:r>
              <a:rPr lang="en-US"/>
              <a:t>=8 gives the best score for both testing and training data sets.Therefore we use it in the tuned model. (Also, there is a signs of overfitting for  </a:t>
            </a:r>
            <a:r>
              <a:rPr lang="en-US" err="1"/>
              <a:t>max_depth</a:t>
            </a:r>
            <a:r>
              <a:rPr lang="en-US"/>
              <a:t> over 8. The </a:t>
            </a:r>
            <a:r>
              <a:rPr lang="en-US" altLang="zh-HK"/>
              <a:t>accuracy for train data set increases while that for test data set has decreased.)</a:t>
            </a:r>
            <a:endParaRPr/>
          </a:p>
        </p:txBody>
      </p:sp>
    </p:spTree>
    <p:extLst>
      <p:ext uri="{BB962C8B-B14F-4D97-AF65-F5344CB8AC3E}">
        <p14:creationId xmlns:p14="http://schemas.microsoft.com/office/powerpoint/2010/main" val="1598313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HK"/>
              <a:t>So, this is the plot of the tuned </a:t>
            </a:r>
            <a:r>
              <a:rPr lang="en" altLang="zh-HK">
                <a:solidFill>
                  <a:srgbClr val="000000"/>
                </a:solidFill>
              </a:rPr>
              <a:t>decision </a:t>
            </a:r>
            <a:r>
              <a:rPr lang="en" altLang="zh-HK" u="none">
                <a:solidFill>
                  <a:srgbClr val="000000"/>
                </a:solidFill>
              </a:rPr>
              <a:t>tree </a:t>
            </a:r>
            <a:r>
              <a:rPr lang="en-US" altLang="zh-HK" u="none">
                <a:solidFill>
                  <a:srgbClr val="000000"/>
                </a:solidFill>
              </a:rPr>
              <a:t>model with </a:t>
            </a:r>
            <a:r>
              <a:rPr lang="en-US" altLang="zh-HK" u="none" err="1">
                <a:solidFill>
                  <a:srgbClr val="000000"/>
                </a:solidFill>
              </a:rPr>
              <a:t>max_depth</a:t>
            </a:r>
            <a:r>
              <a:rPr lang="en-US" altLang="zh-HK" u="none">
                <a:solidFill>
                  <a:srgbClr val="000000"/>
                </a:solidFill>
              </a:rPr>
              <a:t> of 8.</a:t>
            </a:r>
            <a:endParaRPr lang="zh-HK" altLang="en-US" u="none"/>
          </a:p>
        </p:txBody>
      </p:sp>
    </p:spTree>
    <p:extLst>
      <p:ext uri="{BB962C8B-B14F-4D97-AF65-F5344CB8AC3E}">
        <p14:creationId xmlns:p14="http://schemas.microsoft.com/office/powerpoint/2010/main" val="4164386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let’s see the results before and after tuning. (Click) We can see the tuned model has increase in Accuracy , </a:t>
            </a:r>
            <a:r>
              <a:rPr lang="en-US" altLang="zh-HK"/>
              <a:t>Precision </a:t>
            </a:r>
            <a:r>
              <a:rPr lang="en-US"/>
              <a:t>and F1 score while the Recall score decreased.</a:t>
            </a:r>
            <a:endParaRPr/>
          </a:p>
        </p:txBody>
      </p:sp>
    </p:spTree>
    <p:extLst>
      <p:ext uri="{BB962C8B-B14F-4D97-AF65-F5344CB8AC3E}">
        <p14:creationId xmlns:p14="http://schemas.microsoft.com/office/powerpoint/2010/main" val="674097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Next, for the feature importance of the model. The </a:t>
            </a:r>
            <a:r>
              <a:rPr lang="en-US" altLang="zh-HK"/>
              <a:t>higher feature score means the feature is more important and with greater coverage. For example, loan percent income is the most important with largest coverage, therefore it is used in the first decision node. </a:t>
            </a:r>
            <a:endParaRPr lang="en-US"/>
          </a:p>
          <a:p>
            <a:pPr marL="0" lvl="0" indent="0" algn="l" rtl="0">
              <a:spcBef>
                <a:spcPts val="0"/>
              </a:spcBef>
              <a:spcAft>
                <a:spcPts val="0"/>
              </a:spcAft>
              <a:buNone/>
            </a:pPr>
            <a:r>
              <a:rPr lang="en-US"/>
              <a:t>Now, Ivy will introduce the Random Forest model.</a:t>
            </a:r>
            <a:endParaRPr/>
          </a:p>
        </p:txBody>
      </p:sp>
    </p:spTree>
    <p:extLst>
      <p:ext uri="{BB962C8B-B14F-4D97-AF65-F5344CB8AC3E}">
        <p14:creationId xmlns:p14="http://schemas.microsoft.com/office/powerpoint/2010/main" val="2307602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 you, Connie. I am Wong Tuen Hung, Ivy. And now I will introduce the next model: random forest. The procedure of rf is the generates different random subset of feature to form n decision trees for classification. From the illustration, after we collect n results from the forest, </a:t>
            </a:r>
            <a:r>
              <a:rPr lang="en-US" b="0"/>
              <a:t>it has a majority-voting to get the final class of the observation. Because of the majority voting, random forest can provide better accuracy. Also, the result of this model is easy to understand. However, the disadvantage of this model is that it is time-consumed and need much longer training time compared to other models.</a:t>
            </a:r>
          </a:p>
        </p:txBody>
      </p:sp>
    </p:spTree>
    <p:extLst>
      <p:ext uri="{BB962C8B-B14F-4D97-AF65-F5344CB8AC3E}">
        <p14:creationId xmlns:p14="http://schemas.microsoft.com/office/powerpoint/2010/main" val="193533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You can try to imagine that yesterday one of your friend asked for 1000 </a:t>
            </a:r>
            <a:r>
              <a:rPr lang="en-US" err="1">
                <a:latin typeface="Calibri"/>
                <a:ea typeface="Calibri"/>
                <a:cs typeface="Calibri"/>
              </a:rPr>
              <a:t>dollors</a:t>
            </a:r>
            <a:r>
              <a:rPr lang="en-US">
                <a:latin typeface="Calibri"/>
                <a:ea typeface="Calibri"/>
                <a:cs typeface="Calibri"/>
              </a:rPr>
              <a:t> from you and you had lend him the money. So eventually, you became a lender and you friend was a borrower. If your friend could not repay to you on time, you could say that he had a bad creditworthiness and if he was able to repay the money to you at the end. You would face a financial loss. So in our daily, even </a:t>
            </a:r>
            <a:r>
              <a:rPr lang="en-US" err="1">
                <a:latin typeface="Calibri"/>
                <a:ea typeface="Calibri"/>
                <a:cs typeface="Calibri"/>
              </a:rPr>
              <a:t>tho</a:t>
            </a:r>
            <a:r>
              <a:rPr lang="en-US">
                <a:latin typeface="Calibri"/>
                <a:ea typeface="Calibri"/>
                <a:cs typeface="Calibri"/>
              </a:rPr>
              <a:t> we're just having a small scale of transaction, credit risk has already existed. </a:t>
            </a:r>
            <a:endParaRPr lang="en-US"/>
          </a:p>
        </p:txBody>
      </p:sp>
    </p:spTree>
    <p:extLst>
      <p:ext uri="{BB962C8B-B14F-4D97-AF65-F5344CB8AC3E}">
        <p14:creationId xmlns:p14="http://schemas.microsoft.com/office/powerpoint/2010/main" val="345661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Then, let’s see the result of random forest model. By default, </a:t>
            </a:r>
            <a:r>
              <a:rPr lang="en-US" err="1"/>
              <a:t>n_estimators</a:t>
            </a:r>
            <a:r>
              <a:rPr lang="en-US"/>
              <a:t> which means the number of trees in the forest is set as 100, and the </a:t>
            </a:r>
            <a:r>
              <a:rPr lang="en-US" err="1"/>
              <a:t>max_depth</a:t>
            </a:r>
            <a:r>
              <a:rPr lang="en-US"/>
              <a:t> ((which means the max number of levels in each decision tree)) is NONE. </a:t>
            </a:r>
            <a:r>
              <a:rPr lang="en-US" altLang="zh-HK" b="0" i="0">
                <a:solidFill>
                  <a:srgbClr val="212529"/>
                </a:solidFill>
                <a:effectLst/>
                <a:latin typeface="-apple-system"/>
              </a:rPr>
              <a:t>Here is the results for this model.</a:t>
            </a:r>
            <a:endParaRPr lang="zh-HK" altLang="en-US"/>
          </a:p>
        </p:txBody>
      </p:sp>
    </p:spTree>
    <p:extLst>
      <p:ext uri="{BB962C8B-B14F-4D97-AF65-F5344CB8AC3E}">
        <p14:creationId xmlns:p14="http://schemas.microsoft.com/office/powerpoint/2010/main" val="421461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US" altLang="zh-HK"/>
              <a:t>To improve the model, we used </a:t>
            </a:r>
            <a:r>
              <a:rPr lang="en-US" altLang="zh-HK" err="1"/>
              <a:t>gridsearch</a:t>
            </a:r>
            <a:r>
              <a:rPr lang="en-US" altLang="zh-HK"/>
              <a:t> method to find the best parameter setting for rf model. As we mention before, since rf need much longer training time. Therefore, we only choose two most important parameters for the training. After the tuning process, we find the best parameters for this model.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972866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Then we compare the result before and after tuning.</a:t>
            </a:r>
          </a:p>
          <a:p>
            <a:pPr marL="0" lvl="0" indent="0" algn="l" rtl="0">
              <a:spcBef>
                <a:spcPts val="0"/>
              </a:spcBef>
              <a:spcAft>
                <a:spcPts val="0"/>
              </a:spcAft>
              <a:buNone/>
            </a:pPr>
            <a:r>
              <a:rPr lang="en-US" altLang="zh-HK"/>
              <a:t>The result of tuned model has increased the score of Accuracy, Precision, and F1-score, but has decreased the score of Recall.</a:t>
            </a:r>
            <a:endParaRPr lang="en-US"/>
          </a:p>
        </p:txBody>
      </p:sp>
    </p:spTree>
    <p:extLst>
      <p:ext uri="{BB962C8B-B14F-4D97-AF65-F5344CB8AC3E}">
        <p14:creationId xmlns:p14="http://schemas.microsoft.com/office/powerpoint/2010/main" val="2869943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ff60a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ff60a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Last, we look for the feature importance. We can see that </a:t>
            </a:r>
            <a:r>
              <a:rPr lang="en-US" err="1"/>
              <a:t>loan_percent_inome</a:t>
            </a:r>
            <a:r>
              <a:rPr lang="en-US"/>
              <a:t> has highest feature score while </a:t>
            </a:r>
            <a:r>
              <a:rPr lang="en-US" err="1"/>
              <a:t>person_default_on_file</a:t>
            </a:r>
            <a:r>
              <a:rPr lang="en-US"/>
              <a:t> has least feature score. However, s</a:t>
            </a:r>
            <a:r>
              <a:rPr lang="en-US" b="0" i="0">
                <a:solidFill>
                  <a:srgbClr val="232629"/>
                </a:solidFill>
                <a:effectLst/>
                <a:latin typeface="-apple-system"/>
              </a:rPr>
              <a:t>ince t</a:t>
            </a:r>
            <a:r>
              <a:rPr lang="en-US" altLang="zh-HK" b="0" i="0">
                <a:solidFill>
                  <a:srgbClr val="232629"/>
                </a:solidFill>
                <a:effectLst/>
                <a:latin typeface="-apple-system"/>
              </a:rPr>
              <a:t>he way forests are built already means that weak predictors won't have much impact on the final model, therefore we keep the those feature for the model training. Then, I will pass to Steven to introduce the last model.</a:t>
            </a:r>
            <a:endParaRPr/>
          </a:p>
        </p:txBody>
      </p:sp>
    </p:spTree>
    <p:extLst>
      <p:ext uri="{BB962C8B-B14F-4D97-AF65-F5344CB8AC3E}">
        <p14:creationId xmlns:p14="http://schemas.microsoft.com/office/powerpoint/2010/main" val="2500869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Thank you Ivy. Hi My name is </a:t>
            </a:r>
            <a:r>
              <a:rPr lang="en-US" err="1"/>
              <a:t>Euikyun</a:t>
            </a:r>
            <a:r>
              <a:rPr lang="en-US"/>
              <a:t> CHEONG and let me explain with Light gradient boosting machine model. </a:t>
            </a:r>
          </a:p>
          <a:p>
            <a:pPr marL="0" indent="0">
              <a:buNone/>
            </a:pPr>
            <a:endParaRPr lang="en-US"/>
          </a:p>
          <a:p>
            <a:pPr marL="0" indent="0">
              <a:buNone/>
            </a:pPr>
            <a:r>
              <a:rPr lang="en-US"/>
              <a:t>LGBM generates an ensemble of decision trees by minimizing a specified loss function. It trains on the dataset and optimizes hyperparameters to achieve high predictive accuracy. </a:t>
            </a:r>
          </a:p>
          <a:p>
            <a:pPr marL="0" indent="0">
              <a:buNone/>
            </a:pPr>
            <a:endParaRPr lang="en-US"/>
          </a:p>
          <a:p>
            <a:pPr marL="0" indent="0">
              <a:buNone/>
            </a:pPr>
            <a:r>
              <a:rPr lang="en-US"/>
              <a:t>Due to reducing computational complexity during tree growth, it provides high speed, efficiency and high accuracy. Also, LGBM has comparatively many parameters that can be applied. Therefore, it provides high level of flexibility. </a:t>
            </a:r>
          </a:p>
          <a:p>
            <a:pPr marL="0" indent="0">
              <a:buNone/>
            </a:pPr>
            <a:endParaRPr lang="en-US"/>
          </a:p>
          <a:p>
            <a:pPr marL="0" indent="0">
              <a:buNone/>
            </a:pPr>
            <a:r>
              <a:rPr lang="en-US"/>
              <a:t>On the other hand, </a:t>
            </a:r>
          </a:p>
          <a:p>
            <a:pPr marL="0" indent="0">
              <a:buNone/>
            </a:pPr>
            <a:r>
              <a:rPr lang="en-US"/>
              <a:t>Since LGBM requires multiple decision tress in memory during </a:t>
            </a:r>
            <a:r>
              <a:rPr lang="en-US" err="1"/>
              <a:t>traing</a:t>
            </a:r>
            <a:r>
              <a:rPr lang="en-US"/>
              <a:t>, it might require environment that is memory intensive. </a:t>
            </a:r>
          </a:p>
          <a:p>
            <a:pPr marL="0" indent="0">
              <a:buNone/>
            </a:pPr>
            <a:r>
              <a:rPr lang="en-US"/>
              <a:t>Also, the highly accurate response due to multiple decision trees can hinder interpretability because it makes difficult to understand the individual tree.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First of all, I have made predictions using a basic LGBM model with preprocessed data. The parameters used in this process were </a:t>
            </a:r>
            <a:r>
              <a:rPr lang="en-US" err="1"/>
              <a:t>n_estimators</a:t>
            </a:r>
            <a:r>
              <a:rPr lang="en-US"/>
              <a:t> and </a:t>
            </a:r>
            <a:r>
              <a:rPr lang="en-US" err="1"/>
              <a:t>random_state</a:t>
            </a:r>
            <a:r>
              <a:rPr lang="en-US"/>
              <a:t>. </a:t>
            </a:r>
          </a:p>
          <a:p>
            <a:pPr marL="0" indent="0">
              <a:buNone/>
            </a:pPr>
            <a:endParaRPr lang="en-US"/>
          </a:p>
          <a:p>
            <a:pPr marL="0" indent="0">
              <a:buNone/>
            </a:pPr>
            <a:r>
              <a:rPr lang="en-US"/>
              <a:t>This is result of my first prediction. </a:t>
            </a:r>
          </a:p>
          <a:p>
            <a:pPr marL="0" indent="0">
              <a:buNone/>
            </a:pPr>
            <a:endParaRPr lang="en-US"/>
          </a:p>
          <a:p>
            <a:pPr marL="0" indent="0">
              <a:buNone/>
            </a:pPr>
            <a:r>
              <a:rPr lang="en-US"/>
              <a:t>(The </a:t>
            </a:r>
            <a:r>
              <a:rPr lang="en-US" err="1"/>
              <a:t>n_estimators</a:t>
            </a:r>
            <a:r>
              <a:rPr lang="en-US"/>
              <a:t> parameter represents the number of decision trees in the model, while </a:t>
            </a:r>
            <a:r>
              <a:rPr lang="en-US" err="1"/>
              <a:t>random_state</a:t>
            </a:r>
            <a:r>
              <a:rPr lang="en-US"/>
              <a:t> is a parameter used to control randomness)</a:t>
            </a:r>
          </a:p>
        </p:txBody>
      </p:sp>
    </p:spTree>
    <p:extLst>
      <p:ext uri="{BB962C8B-B14F-4D97-AF65-F5344CB8AC3E}">
        <p14:creationId xmlns:p14="http://schemas.microsoft.com/office/powerpoint/2010/main" val="3060758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enhance the model, I used </a:t>
            </a:r>
            <a:r>
              <a:rPr lang="en-US" err="1"/>
              <a:t>gridsearch</a:t>
            </a:r>
            <a:r>
              <a:rPr lang="en-US"/>
              <a:t> method to find the best parameter setting in the LGBM model. This table describes the possible parameters for the model. </a:t>
            </a:r>
            <a:r>
              <a:rPr lang="en-US" err="1"/>
              <a:t>Gridsearch</a:t>
            </a:r>
            <a:r>
              <a:rPr lang="en-US"/>
              <a:t> is processed with 3 cross validation process to avoid overfitting. </a:t>
            </a:r>
            <a:endParaRPr lang="zh-HK" altLang="en-US"/>
          </a:p>
          <a:p>
            <a:pPr marL="0" indent="0">
              <a:buNone/>
            </a:pPr>
            <a:endParaRPr lang="en-US"/>
          </a:p>
          <a:p>
            <a:pPr marL="0" indent="0">
              <a:buNone/>
            </a:pPr>
            <a:r>
              <a:rPr lang="en-US"/>
              <a:t>(</a:t>
            </a:r>
            <a:r>
              <a:rPr lang="en-US" err="1"/>
              <a:t>Learning_rate</a:t>
            </a:r>
            <a:r>
              <a:rPr lang="en-US"/>
              <a:t> determines The step size at each boosting iteration, which scales the contribution of each tree in the ensemble. </a:t>
            </a:r>
            <a:r>
              <a:rPr lang="en-US" err="1"/>
              <a:t>Max_depth</a:t>
            </a:r>
            <a:r>
              <a:rPr lang="en-US"/>
              <a:t> is the maximum depth of individual decision tree. Num leaves is the maximum number of leaves in single tree. And Min Child Samples is minimum number of samples to create new leaf of node.)</a:t>
            </a:r>
          </a:p>
        </p:txBody>
      </p:sp>
    </p:spTree>
    <p:extLst>
      <p:ext uri="{BB962C8B-B14F-4D97-AF65-F5344CB8AC3E}">
        <p14:creationId xmlns:p14="http://schemas.microsoft.com/office/powerpoint/2010/main" val="2236160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the hyperparameter tuning process, we have finalized the best parameters for the LGBM model. The result of the prediction based on the tuned model has increased the score of Accuracy, Recall, and F1-score. But, it has decreased the Precision score. </a:t>
            </a:r>
          </a:p>
        </p:txBody>
      </p:sp>
    </p:spTree>
    <p:extLst>
      <p:ext uri="{BB962C8B-B14F-4D97-AF65-F5344CB8AC3E}">
        <p14:creationId xmlns:p14="http://schemas.microsoft.com/office/powerpoint/2010/main" val="1442224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we looked at the feature </a:t>
            </a:r>
            <a:r>
              <a:rPr lang="en-US" err="1"/>
              <a:t>importances</a:t>
            </a:r>
            <a:r>
              <a:rPr lang="en-US"/>
              <a:t> of our model. By looking at this plot, we figured out that the feature '</a:t>
            </a:r>
            <a:r>
              <a:rPr lang="en-US" err="1"/>
              <a:t>cb_person_default_on_file</a:t>
            </a:r>
            <a:r>
              <a:rPr lang="en-US"/>
              <a:t>' is comparatively lower than the other features. '</a:t>
            </a:r>
            <a:r>
              <a:rPr lang="en-US" err="1"/>
              <a:t>cb_person_default_on_file</a:t>
            </a:r>
            <a:r>
              <a:rPr lang="en-US"/>
              <a:t>' columns represents whether individual have history of default. When we looked at the percentage of that column, the individual who experienced default is only 17.8%. Relatively less default individuals might haven't affected much on the result of the model. So, we've </a:t>
            </a:r>
            <a:r>
              <a:rPr lang="en-US" err="1"/>
              <a:t>choosed</a:t>
            </a:r>
            <a:r>
              <a:rPr lang="en-US"/>
              <a:t> to delete the column. </a:t>
            </a:r>
          </a:p>
        </p:txBody>
      </p:sp>
    </p:spTree>
    <p:extLst>
      <p:ext uri="{BB962C8B-B14F-4D97-AF65-F5344CB8AC3E}">
        <p14:creationId xmlns:p14="http://schemas.microsoft.com/office/powerpoint/2010/main" val="2553859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the deletion of the model and hyperparameter tuning, the score of Accuracy, Recall, and F1_score has increased. But, again, the score of precision has decreased. This phenomenon can be interpreted as the model has become more cautious in predicting positive instances. </a:t>
            </a:r>
          </a:p>
        </p:txBody>
      </p:sp>
    </p:spTree>
    <p:extLst>
      <p:ext uri="{BB962C8B-B14F-4D97-AF65-F5344CB8AC3E}">
        <p14:creationId xmlns:p14="http://schemas.microsoft.com/office/powerpoint/2010/main" val="189072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in real society, credit risk is even more common in financial institutions like banking or insurance companies. Whenever we engage in financial activities, credit risk always comes to be an important factor to be considered. If there is no any regulation and monitoring, a huge financial loss would be occurred. That's the motivation why we would like to draw you attention to the credit risk analysis. Next George will give you an idea of what problems the banks are facing nowadays and how we are going to help them through our project. </a:t>
            </a:r>
          </a:p>
        </p:txBody>
      </p:sp>
    </p:spTree>
    <p:extLst>
      <p:ext uri="{BB962C8B-B14F-4D97-AF65-F5344CB8AC3E}">
        <p14:creationId xmlns:p14="http://schemas.microsoft.com/office/powerpoint/2010/main" val="3359363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Thanks steven, now I will talk about model evaluation</a:t>
            </a:r>
          </a:p>
          <a:p>
            <a:pPr marL="0" indent="0">
              <a:buNone/>
            </a:pPr>
            <a:endParaRPr lang="en-US"/>
          </a:p>
          <a:p>
            <a:pPr marL="0" indent="0">
              <a:buNone/>
            </a:pPr>
            <a:r>
              <a:rPr lang="en-US"/>
              <a:t>From the graph, we can see, </a:t>
            </a:r>
            <a:r>
              <a:rPr lang="en-US" err="1"/>
              <a:t>lgbm</a:t>
            </a:r>
            <a:r>
              <a:rPr lang="en-US"/>
              <a:t> model outperforms other models in accuracy, recall and F1 scores while Decision tree model is good at precision.</a:t>
            </a:r>
          </a:p>
        </p:txBody>
      </p:sp>
    </p:spTree>
    <p:extLst>
      <p:ext uri="{BB962C8B-B14F-4D97-AF65-F5344CB8AC3E}">
        <p14:creationId xmlns:p14="http://schemas.microsoft.com/office/powerpoint/2010/main" val="416246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Since our aim is to screen out unqualified applications, we focus on precision and recall score</a:t>
            </a:r>
          </a:p>
          <a:p>
            <a:pPr marL="0" indent="0">
              <a:buNone/>
            </a:pPr>
            <a:r>
              <a:rPr lang="en-US"/>
              <a:t>(follower ppt)</a:t>
            </a:r>
          </a:p>
        </p:txBody>
      </p:sp>
    </p:spTree>
    <p:extLst>
      <p:ext uri="{BB962C8B-B14F-4D97-AF65-F5344CB8AC3E}">
        <p14:creationId xmlns:p14="http://schemas.microsoft.com/office/powerpoint/2010/main" val="999250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According to our precision-recall curve, the lgbm model get the largest average precision scores and we would like to use LGBM model to predict the loan defaulters.</a:t>
            </a:r>
          </a:p>
          <a:p>
            <a:pPr>
              <a:buNone/>
            </a:pPr>
            <a:endParaRPr lang="en-US"/>
          </a:p>
        </p:txBody>
      </p:sp>
    </p:spTree>
    <p:extLst>
      <p:ext uri="{BB962C8B-B14F-4D97-AF65-F5344CB8AC3E}">
        <p14:creationId xmlns:p14="http://schemas.microsoft.com/office/powerpoint/2010/main" val="18000116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According to our analysis, debt to income ratio is dominant feature. And the borrowers' credit grade is the second one. </a:t>
            </a:r>
          </a:p>
          <a:p>
            <a:pPr marL="0" indent="0">
              <a:buNone/>
            </a:pPr>
            <a:endParaRPr lang="en-US"/>
          </a:p>
          <a:p>
            <a:pPr marL="0" indent="0">
              <a:buNone/>
            </a:pPr>
            <a:r>
              <a:rPr lang="en-US"/>
              <a:t>We found that the DTI ratio is more important than borrowers’ credit grade.</a:t>
            </a:r>
          </a:p>
        </p:txBody>
      </p:sp>
    </p:spTree>
    <p:extLst>
      <p:ext uri="{BB962C8B-B14F-4D97-AF65-F5344CB8AC3E}">
        <p14:creationId xmlns:p14="http://schemas.microsoft.com/office/powerpoint/2010/main" val="5610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Now, I will talk about the conclusion of our analysis</a:t>
            </a:r>
          </a:p>
          <a:p>
            <a:pPr>
              <a:buNone/>
            </a:pPr>
            <a:endParaRPr lang="en-US"/>
          </a:p>
        </p:txBody>
      </p:sp>
    </p:spTree>
    <p:extLst>
      <p:ext uri="{BB962C8B-B14F-4D97-AF65-F5344CB8AC3E}">
        <p14:creationId xmlns:p14="http://schemas.microsoft.com/office/powerpoint/2010/main" val="3692568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Review our LGBM model, the recall score is small which can cause our classifier does not screen out the loan defaulters</a:t>
            </a:r>
          </a:p>
        </p:txBody>
      </p:sp>
    </p:spTree>
    <p:extLst>
      <p:ext uri="{BB962C8B-B14F-4D97-AF65-F5344CB8AC3E}">
        <p14:creationId xmlns:p14="http://schemas.microsoft.com/office/powerpoint/2010/main" val="2518156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From the features importance, we found that DTI ratio and Borrower's credit grade are important.  </a:t>
            </a:r>
            <a:endParaRPr lang="en-US"/>
          </a:p>
          <a:p>
            <a:pPr>
              <a:buNone/>
            </a:pPr>
            <a:r>
              <a:rPr lang="en-US">
                <a:latin typeface="Calibri"/>
                <a:ea typeface="Calibri"/>
                <a:cs typeface="Calibri"/>
              </a:rPr>
              <a:t>There could exist other important features instead of DTI and borrower's credit grade.</a:t>
            </a:r>
          </a:p>
        </p:txBody>
      </p:sp>
    </p:spTree>
    <p:extLst>
      <p:ext uri="{BB962C8B-B14F-4D97-AF65-F5344CB8AC3E}">
        <p14:creationId xmlns:p14="http://schemas.microsoft.com/office/powerpoint/2010/main" val="622094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2345ea7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2345ea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31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Thank you Jacky, I am LI SHENGWEI George. I am going to talk about the problems of the loan application in banking system.</a:t>
            </a:r>
          </a:p>
          <a:p>
            <a:pPr>
              <a:buNone/>
            </a:pPr>
            <a:endParaRPr lang="en-US">
              <a:latin typeface="Calibri"/>
              <a:ea typeface="Calibri"/>
              <a:cs typeface="Calibri"/>
            </a:endParaRPr>
          </a:p>
        </p:txBody>
      </p:sp>
    </p:spTree>
    <p:extLst>
      <p:ext uri="{BB962C8B-B14F-4D97-AF65-F5344CB8AC3E}">
        <p14:creationId xmlns:p14="http://schemas.microsoft.com/office/powerpoint/2010/main" val="4250490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92345ea7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92345ea7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first one is character, the banker will review the client credit history such as his credit grade, like A for excellent borrowers, G for poor borrowers.</a:t>
            </a:r>
          </a:p>
          <a:p>
            <a:pPr marL="0" indent="0">
              <a:buNone/>
            </a:pPr>
            <a:r>
              <a:rPr lang="en-US"/>
              <a:t> </a:t>
            </a:r>
          </a:p>
          <a:p>
            <a:pPr marL="0" indent="0">
              <a:buNone/>
            </a:pPr>
            <a:r>
              <a:rPr lang="en-US"/>
              <a:t>Second, the capacity, it counts the debt to income ratio, it use the loan amount to divide by the monthly amount, the smaller of this ratio, the better of this borrower.</a:t>
            </a:r>
          </a:p>
          <a:p>
            <a:pPr marL="0" indent="0">
              <a:buNone/>
            </a:pPr>
            <a:r>
              <a:rPr lang="en-US"/>
              <a:t> </a:t>
            </a:r>
          </a:p>
          <a:p>
            <a:pPr marL="0" indent="0">
              <a:buNone/>
            </a:pPr>
            <a:r>
              <a:rPr lang="en-US"/>
              <a:t>Third, the capital, what is the aim of this loan? is it use for investment, education or just </a:t>
            </a:r>
            <a:r>
              <a:rPr lang="en-US" err="1"/>
              <a:t>gambolling</a:t>
            </a:r>
            <a:r>
              <a:rPr lang="en-US"/>
              <a:t>?</a:t>
            </a:r>
          </a:p>
          <a:p>
            <a:pPr marL="0" indent="0">
              <a:buNone/>
            </a:pPr>
            <a:r>
              <a:rPr lang="en-US"/>
              <a:t> </a:t>
            </a:r>
          </a:p>
          <a:p>
            <a:pPr marL="0" indent="0">
              <a:buNone/>
            </a:pPr>
            <a:r>
              <a:rPr lang="en-US"/>
              <a:t> Fourth, the collateral, if the borrower doesn’t have the case flow, can he pay back the money by his belongings such as house.</a:t>
            </a:r>
          </a:p>
          <a:p>
            <a:pPr marL="0" indent="0">
              <a:buNone/>
            </a:pPr>
            <a:r>
              <a:rPr lang="en-US"/>
              <a:t> </a:t>
            </a:r>
          </a:p>
          <a:p>
            <a:pPr marL="0" indent="0">
              <a:buNone/>
            </a:pPr>
            <a:r>
              <a:rPr lang="en-US"/>
              <a:t>Finally, the conditions, it considers candidates working years or the industry development of his/her work.</a:t>
            </a:r>
          </a:p>
          <a:p>
            <a:pPr marL="0" indent="0">
              <a:buNone/>
            </a:pPr>
            <a:r>
              <a:rPr lang="en-US"/>
              <a:t> </a:t>
            </a:r>
          </a:p>
          <a:p>
            <a:pPr marL="0" indent="0">
              <a:buNone/>
            </a:pPr>
            <a:r>
              <a:rPr lang="en-US"/>
              <a:t>Let’s review in this procedural, first, the bank need to hire many bankers to review each loan applications and the employment cost is huge. Also, the result of loan application is subject with different bankers with different professional experiences. The most important things is that it is time-consuming operation.</a:t>
            </a:r>
          </a:p>
          <a:p>
            <a:pPr marL="0" lvl="0" indent="0" algn="l">
              <a:spcBef>
                <a:spcPts val="0"/>
              </a:spcBef>
              <a:spcAft>
                <a:spcPts val="0"/>
              </a:spcAft>
              <a:buNone/>
            </a:pPr>
            <a:endParaRPr/>
          </a:p>
        </p:txBody>
      </p:sp>
    </p:spTree>
    <p:extLst>
      <p:ext uri="{BB962C8B-B14F-4D97-AF65-F5344CB8AC3E}">
        <p14:creationId xmlns:p14="http://schemas.microsoft.com/office/powerpoint/2010/main" val="3836896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In additions to those problems, the potential clients need to wait a long time to get their money and also the long operation time can reduce the bank profits for counting the loan interest.</a:t>
            </a:r>
          </a:p>
          <a:p>
            <a:pPr marL="0" indent="0">
              <a:buNone/>
            </a:pPr>
            <a:r>
              <a:rPr lang="en-US"/>
              <a:t> </a:t>
            </a:r>
          </a:p>
          <a:p>
            <a:pPr marL="0" indent="0">
              <a:buNone/>
            </a:pPr>
            <a:r>
              <a:rPr lang="en-US"/>
              <a:t>Therefore, our group would like to apply machine learning models to build up an loan default classifier to screen out the unqualified applications. So our classifier aim to reduce the approval time of each loan applications and reduce the pressure of bankers. Also, the banks don’t need to hire more bankers to review the applications. It saves the bank’s money.</a:t>
            </a:r>
          </a:p>
          <a:p>
            <a:pPr marL="0" indent="0">
              <a:buNone/>
            </a:pPr>
            <a:r>
              <a:rPr lang="en-US"/>
              <a:t> </a:t>
            </a:r>
          </a:p>
          <a:p>
            <a:pPr marL="0" indent="0">
              <a:buNone/>
            </a:pPr>
            <a:endParaRPr lang="en-US"/>
          </a:p>
        </p:txBody>
      </p:sp>
    </p:spTree>
    <p:extLst>
      <p:ext uri="{BB962C8B-B14F-4D97-AF65-F5344CB8AC3E}">
        <p14:creationId xmlns:p14="http://schemas.microsoft.com/office/powerpoint/2010/main" val="91835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After that, the banking system such as credit card system, it puts heavy weight on TransUnion scores to evaluate customer’s credit card application. They focus on the credit rating of each candidates , see whether they are Grade A or below  Grade C. In our study, we would like to find out the top three most important features from different machine learning models and provide insights to the lenders.</a:t>
            </a:r>
          </a:p>
          <a:p>
            <a:pPr marL="0" indent="0">
              <a:buNone/>
            </a:pPr>
            <a:r>
              <a:rPr lang="en-US"/>
              <a:t> </a:t>
            </a:r>
          </a:p>
          <a:p>
            <a:pPr marL="0" indent="0">
              <a:buNone/>
            </a:pPr>
            <a:r>
              <a:rPr lang="en-US"/>
              <a:t>Next, Jacky is going to talk about our data preparation.</a:t>
            </a:r>
          </a:p>
          <a:p>
            <a:pPr>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4220604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3600" y="1447438"/>
            <a:ext cx="4756800" cy="1650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76000" y="2981913"/>
            <a:ext cx="4392000" cy="46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i="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3"/>
        <p:cNvGrpSpPr/>
        <p:nvPr/>
      </p:nvGrpSpPr>
      <p:grpSpPr>
        <a:xfrm>
          <a:off x="0" y="0"/>
          <a:ext cx="0" cy="0"/>
          <a:chOff x="0" y="0"/>
          <a:chExt cx="0" cy="0"/>
        </a:xfrm>
      </p:grpSpPr>
      <p:sp>
        <p:nvSpPr>
          <p:cNvPr id="934" name="Google Shape;934;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3555299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15000"/>
              </a:lnSpc>
              <a:spcBef>
                <a:spcPts val="1600"/>
              </a:spcBef>
              <a:spcAft>
                <a:spcPts val="160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13">
          <p15:clr>
            <a:srgbClr val="EA4335"/>
          </p15:clr>
        </p15:guide>
        <p15:guide id="4" orient="horz" pos="113">
          <p15:clr>
            <a:srgbClr val="EA4335"/>
          </p15:clr>
        </p15:guide>
        <p15:guide id="5" orient="horz" pos="3127">
          <p15:clr>
            <a:srgbClr val="EA4335"/>
          </p15:clr>
        </p15:guide>
        <p15:guide id="6" pos="5647">
          <p15:clr>
            <a:srgbClr val="EA4335"/>
          </p15:clr>
        </p15:guide>
        <p15:guide id="7" pos="1497">
          <p15:clr>
            <a:srgbClr val="EA4335"/>
          </p15:clr>
        </p15:guide>
        <p15:guide id="8" pos="426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 name="Google Shape;5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customXml" Target="../ink/ink2.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www.kaggle.com/datasets/laotse/credit-risk-dataset" TargetMode="External"/><Relationship Id="rId7" Type="http://schemas.openxmlformats.org/officeDocument/2006/relationships/hyperlink" Target="https://slidesgo.com/theme/investors-social-media#search-credit+risk&amp;position-7&amp;results-18&amp;rs=search&amp;rs=search"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hyperlink" Target="https://slidesgo.com/theme/finance-infographics#search-credit+risk&amp;position-1&amp;results-18&amp;rs=search&amp;rs=search" TargetMode="External"/><Relationship Id="rId5" Type="http://schemas.openxmlformats.org/officeDocument/2006/relationships/hyperlink" Target="https://www.transunion.hk/education/credit-monitoring" TargetMode="External"/><Relationship Id="rId4" Type="http://schemas.openxmlformats.org/officeDocument/2006/relationships/hyperlink" Target="https://www.navyfederal.org/makingcents/business/the-5-cs-of-credit.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696480" y="1627852"/>
            <a:ext cx="5204389" cy="824257"/>
          </a:xfrm>
          <a:prstGeom prst="rect">
            <a:avLst/>
          </a:prstGeom>
        </p:spPr>
        <p:txBody>
          <a:bodyPr spcFirstLastPara="1" wrap="square" lIns="91425" tIns="91425" rIns="91425" bIns="91425" anchor="b" anchorCtr="0">
            <a:noAutofit/>
          </a:bodyPr>
          <a:lstStyle/>
          <a:p>
            <a:r>
              <a:rPr lang="en" sz="4200" b="1"/>
              <a:t>Credit Risk Analysis</a:t>
            </a:r>
          </a:p>
        </p:txBody>
      </p:sp>
      <p:sp>
        <p:nvSpPr>
          <p:cNvPr id="57" name="Google Shape;57;p15"/>
          <p:cNvSpPr txBox="1">
            <a:spLocks noGrp="1"/>
          </p:cNvSpPr>
          <p:nvPr>
            <p:ph type="subTitle" idx="1"/>
          </p:nvPr>
        </p:nvSpPr>
        <p:spPr>
          <a:xfrm>
            <a:off x="1102674" y="2452109"/>
            <a:ext cx="43920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STAT4011 Project 1 Group 8</a:t>
            </a:r>
            <a:endParaRPr/>
          </a:p>
        </p:txBody>
      </p:sp>
      <p:grpSp>
        <p:nvGrpSpPr>
          <p:cNvPr id="2" name="群組 1">
            <a:extLst>
              <a:ext uri="{FF2B5EF4-FFF2-40B4-BE49-F238E27FC236}">
                <a16:creationId xmlns:a16="http://schemas.microsoft.com/office/drawing/2014/main" id="{F250906A-10FD-E6EF-361E-000DDDB2D61D}"/>
              </a:ext>
            </a:extLst>
          </p:cNvPr>
          <p:cNvGrpSpPr/>
          <p:nvPr/>
        </p:nvGrpSpPr>
        <p:grpSpPr>
          <a:xfrm>
            <a:off x="722966" y="4051494"/>
            <a:ext cx="1176961" cy="1255364"/>
            <a:chOff x="888155" y="4102769"/>
            <a:chExt cx="1176961" cy="1255364"/>
          </a:xfrm>
        </p:grpSpPr>
        <p:sp>
          <p:nvSpPr>
            <p:cNvPr id="59" name="Google Shape;59;p15"/>
            <p:cNvSpPr/>
            <p:nvPr/>
          </p:nvSpPr>
          <p:spPr>
            <a:xfrm>
              <a:off x="888155" y="5077054"/>
              <a:ext cx="1176961" cy="281079"/>
            </a:xfrm>
            <a:custGeom>
              <a:avLst/>
              <a:gdLst/>
              <a:ahLst/>
              <a:cxnLst/>
              <a:rect l="l" t="t" r="r" b="b"/>
              <a:pathLst>
                <a:path w="5209" h="1244" extrusionOk="0">
                  <a:moveTo>
                    <a:pt x="2605" y="1"/>
                  </a:moveTo>
                  <a:cubicBezTo>
                    <a:pt x="1188" y="1"/>
                    <a:pt x="1" y="285"/>
                    <a:pt x="1" y="633"/>
                  </a:cubicBezTo>
                  <a:cubicBezTo>
                    <a:pt x="1" y="980"/>
                    <a:pt x="1188" y="1244"/>
                    <a:pt x="2605" y="1244"/>
                  </a:cubicBezTo>
                  <a:cubicBezTo>
                    <a:pt x="4049" y="1244"/>
                    <a:pt x="5209" y="980"/>
                    <a:pt x="5209" y="633"/>
                  </a:cubicBezTo>
                  <a:cubicBezTo>
                    <a:pt x="5209" y="285"/>
                    <a:pt x="4049" y="1"/>
                    <a:pt x="260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005874" y="5077054"/>
              <a:ext cx="947850" cy="188666"/>
            </a:xfrm>
            <a:custGeom>
              <a:avLst/>
              <a:gdLst/>
              <a:ahLst/>
              <a:cxnLst/>
              <a:rect l="l" t="t" r="r" b="b"/>
              <a:pathLst>
                <a:path w="4195" h="835" extrusionOk="0">
                  <a:moveTo>
                    <a:pt x="1" y="1"/>
                  </a:moveTo>
                  <a:lnTo>
                    <a:pt x="1" y="487"/>
                  </a:lnTo>
                  <a:cubicBezTo>
                    <a:pt x="1" y="695"/>
                    <a:pt x="924" y="834"/>
                    <a:pt x="2084" y="834"/>
                  </a:cubicBezTo>
                  <a:cubicBezTo>
                    <a:pt x="3237" y="834"/>
                    <a:pt x="4195" y="695"/>
                    <a:pt x="4195" y="487"/>
                  </a:cubicBezTo>
                  <a:lnTo>
                    <a:pt x="4195"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005874" y="5077054"/>
              <a:ext cx="947850" cy="97609"/>
            </a:xfrm>
            <a:custGeom>
              <a:avLst/>
              <a:gdLst/>
              <a:ahLst/>
              <a:cxnLst/>
              <a:rect l="l" t="t" r="r" b="b"/>
              <a:pathLst>
                <a:path w="4195" h="432" extrusionOk="0">
                  <a:moveTo>
                    <a:pt x="1" y="1"/>
                  </a:moveTo>
                  <a:lnTo>
                    <a:pt x="1" y="112"/>
                  </a:lnTo>
                  <a:cubicBezTo>
                    <a:pt x="202" y="285"/>
                    <a:pt x="1042" y="431"/>
                    <a:pt x="2084" y="431"/>
                  </a:cubicBezTo>
                  <a:cubicBezTo>
                    <a:pt x="3126" y="431"/>
                    <a:pt x="3994" y="285"/>
                    <a:pt x="4195" y="112"/>
                  </a:cubicBezTo>
                  <a:lnTo>
                    <a:pt x="4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005874" y="5004977"/>
              <a:ext cx="947850" cy="150707"/>
            </a:xfrm>
            <a:custGeom>
              <a:avLst/>
              <a:gdLst/>
              <a:ahLst/>
              <a:cxnLst/>
              <a:rect l="l" t="t" r="r" b="b"/>
              <a:pathLst>
                <a:path w="4195" h="667" extrusionOk="0">
                  <a:moveTo>
                    <a:pt x="2084" y="0"/>
                  </a:moveTo>
                  <a:cubicBezTo>
                    <a:pt x="924" y="0"/>
                    <a:pt x="1" y="146"/>
                    <a:pt x="1" y="320"/>
                  </a:cubicBezTo>
                  <a:cubicBezTo>
                    <a:pt x="1" y="521"/>
                    <a:pt x="924" y="667"/>
                    <a:pt x="2084" y="667"/>
                  </a:cubicBezTo>
                  <a:cubicBezTo>
                    <a:pt x="3237" y="667"/>
                    <a:pt x="4195" y="521"/>
                    <a:pt x="4195" y="320"/>
                  </a:cubicBezTo>
                  <a:cubicBezTo>
                    <a:pt x="4195"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991865" y="4990742"/>
              <a:ext cx="974512" cy="177595"/>
            </a:xfrm>
            <a:custGeom>
              <a:avLst/>
              <a:gdLst/>
              <a:ahLst/>
              <a:cxnLst/>
              <a:rect l="l" t="t" r="r" b="b"/>
              <a:pathLst>
                <a:path w="4313" h="786" extrusionOk="0">
                  <a:moveTo>
                    <a:pt x="2146" y="119"/>
                  </a:moveTo>
                  <a:cubicBezTo>
                    <a:pt x="2722" y="119"/>
                    <a:pt x="3243" y="147"/>
                    <a:pt x="3618" y="209"/>
                  </a:cubicBezTo>
                  <a:cubicBezTo>
                    <a:pt x="3819" y="237"/>
                    <a:pt x="3965" y="265"/>
                    <a:pt x="4056" y="320"/>
                  </a:cubicBezTo>
                  <a:cubicBezTo>
                    <a:pt x="4111" y="320"/>
                    <a:pt x="4139" y="348"/>
                    <a:pt x="4167" y="383"/>
                  </a:cubicBezTo>
                  <a:lnTo>
                    <a:pt x="4201" y="383"/>
                  </a:lnTo>
                  <a:cubicBezTo>
                    <a:pt x="4201" y="383"/>
                    <a:pt x="4167" y="411"/>
                    <a:pt x="4139" y="438"/>
                  </a:cubicBezTo>
                  <a:cubicBezTo>
                    <a:pt x="4111" y="466"/>
                    <a:pt x="4028" y="494"/>
                    <a:pt x="3882" y="522"/>
                  </a:cubicBezTo>
                  <a:cubicBezTo>
                    <a:pt x="3535" y="612"/>
                    <a:pt x="2896" y="667"/>
                    <a:pt x="2146" y="667"/>
                  </a:cubicBezTo>
                  <a:cubicBezTo>
                    <a:pt x="1563" y="667"/>
                    <a:pt x="1042" y="640"/>
                    <a:pt x="695" y="584"/>
                  </a:cubicBezTo>
                  <a:cubicBezTo>
                    <a:pt x="493" y="556"/>
                    <a:pt x="347" y="494"/>
                    <a:pt x="236" y="466"/>
                  </a:cubicBezTo>
                  <a:cubicBezTo>
                    <a:pt x="209" y="438"/>
                    <a:pt x="174" y="438"/>
                    <a:pt x="146" y="411"/>
                  </a:cubicBezTo>
                  <a:lnTo>
                    <a:pt x="118" y="383"/>
                  </a:lnTo>
                  <a:lnTo>
                    <a:pt x="146" y="348"/>
                  </a:lnTo>
                  <a:cubicBezTo>
                    <a:pt x="209" y="320"/>
                    <a:pt x="292" y="292"/>
                    <a:pt x="410" y="265"/>
                  </a:cubicBezTo>
                  <a:cubicBezTo>
                    <a:pt x="785" y="174"/>
                    <a:pt x="1424" y="119"/>
                    <a:pt x="2146" y="119"/>
                  </a:cubicBezTo>
                  <a:close/>
                  <a:moveTo>
                    <a:pt x="2146" y="1"/>
                  </a:moveTo>
                  <a:cubicBezTo>
                    <a:pt x="1563" y="1"/>
                    <a:pt x="1042" y="36"/>
                    <a:pt x="667" y="91"/>
                  </a:cubicBezTo>
                  <a:cubicBezTo>
                    <a:pt x="465" y="119"/>
                    <a:pt x="320" y="174"/>
                    <a:pt x="209" y="209"/>
                  </a:cubicBezTo>
                  <a:cubicBezTo>
                    <a:pt x="146" y="237"/>
                    <a:pt x="118" y="265"/>
                    <a:pt x="63" y="265"/>
                  </a:cubicBezTo>
                  <a:cubicBezTo>
                    <a:pt x="63" y="292"/>
                    <a:pt x="35" y="292"/>
                    <a:pt x="35" y="320"/>
                  </a:cubicBezTo>
                  <a:cubicBezTo>
                    <a:pt x="0" y="348"/>
                    <a:pt x="0" y="383"/>
                    <a:pt x="0" y="383"/>
                  </a:cubicBezTo>
                  <a:cubicBezTo>
                    <a:pt x="0" y="411"/>
                    <a:pt x="0" y="438"/>
                    <a:pt x="35" y="466"/>
                  </a:cubicBezTo>
                  <a:cubicBezTo>
                    <a:pt x="63" y="494"/>
                    <a:pt x="90" y="522"/>
                    <a:pt x="118" y="522"/>
                  </a:cubicBezTo>
                  <a:cubicBezTo>
                    <a:pt x="209" y="584"/>
                    <a:pt x="292" y="612"/>
                    <a:pt x="438" y="640"/>
                  </a:cubicBezTo>
                  <a:cubicBezTo>
                    <a:pt x="813" y="730"/>
                    <a:pt x="1452" y="785"/>
                    <a:pt x="2146" y="785"/>
                  </a:cubicBezTo>
                  <a:cubicBezTo>
                    <a:pt x="2722" y="785"/>
                    <a:pt x="3271" y="758"/>
                    <a:pt x="3646" y="695"/>
                  </a:cubicBezTo>
                  <a:cubicBezTo>
                    <a:pt x="3819" y="640"/>
                    <a:pt x="3993" y="612"/>
                    <a:pt x="4111" y="584"/>
                  </a:cubicBezTo>
                  <a:cubicBezTo>
                    <a:pt x="4167" y="556"/>
                    <a:pt x="4201" y="522"/>
                    <a:pt x="4229" y="494"/>
                  </a:cubicBezTo>
                  <a:cubicBezTo>
                    <a:pt x="4257" y="494"/>
                    <a:pt x="4257" y="466"/>
                    <a:pt x="4285" y="466"/>
                  </a:cubicBezTo>
                  <a:cubicBezTo>
                    <a:pt x="4285" y="438"/>
                    <a:pt x="4312" y="411"/>
                    <a:pt x="4312" y="383"/>
                  </a:cubicBezTo>
                  <a:cubicBezTo>
                    <a:pt x="4312" y="383"/>
                    <a:pt x="4285" y="348"/>
                    <a:pt x="4285" y="320"/>
                  </a:cubicBezTo>
                  <a:cubicBezTo>
                    <a:pt x="4257" y="292"/>
                    <a:pt x="4229" y="265"/>
                    <a:pt x="4201" y="237"/>
                  </a:cubicBezTo>
                  <a:cubicBezTo>
                    <a:pt x="4111" y="209"/>
                    <a:pt x="4028" y="174"/>
                    <a:pt x="3882" y="147"/>
                  </a:cubicBezTo>
                  <a:cubicBezTo>
                    <a:pt x="3507" y="63"/>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030954"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018527"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078177"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063942"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129919"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117266"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175334"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162907"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227076"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214649"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274299"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1260065"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1319715"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305706" y="5056719"/>
              <a:ext cx="47223" cy="241764"/>
            </a:xfrm>
            <a:custGeom>
              <a:avLst/>
              <a:gdLst/>
              <a:ahLst/>
              <a:cxnLst/>
              <a:rect l="l" t="t" r="r" b="b"/>
              <a:pathLst>
                <a:path w="209" h="1070" extrusionOk="0">
                  <a:moveTo>
                    <a:pt x="0" y="0"/>
                  </a:moveTo>
                  <a:lnTo>
                    <a:pt x="0" y="1070"/>
                  </a:lnTo>
                  <a:lnTo>
                    <a:pt x="208" y="1070"/>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371457"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359030"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417098"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04445"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70422"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456187"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515837"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1501828" y="5056719"/>
              <a:ext cx="47223" cy="241764"/>
            </a:xfrm>
            <a:custGeom>
              <a:avLst/>
              <a:gdLst/>
              <a:ahLst/>
              <a:cxnLst/>
              <a:rect l="l" t="t" r="r" b="b"/>
              <a:pathLst>
                <a:path w="209" h="1070" extrusionOk="0">
                  <a:moveTo>
                    <a:pt x="0" y="0"/>
                  </a:moveTo>
                  <a:lnTo>
                    <a:pt x="0" y="1070"/>
                  </a:lnTo>
                  <a:lnTo>
                    <a:pt x="208" y="1070"/>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1567579"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555152"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613221"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600567"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666544"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652309"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711960"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697951" y="5056719"/>
              <a:ext cx="47223" cy="241764"/>
            </a:xfrm>
            <a:custGeom>
              <a:avLst/>
              <a:gdLst/>
              <a:ahLst/>
              <a:cxnLst/>
              <a:rect l="l" t="t" r="r" b="b"/>
              <a:pathLst>
                <a:path w="209" h="1070" extrusionOk="0">
                  <a:moveTo>
                    <a:pt x="0" y="0"/>
                  </a:moveTo>
                  <a:lnTo>
                    <a:pt x="0" y="1070"/>
                  </a:lnTo>
                  <a:lnTo>
                    <a:pt x="208" y="1070"/>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63702"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751274"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809343"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796690"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862667"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1848432"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1908082"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894073" y="5056719"/>
              <a:ext cx="47223" cy="241764"/>
            </a:xfrm>
            <a:custGeom>
              <a:avLst/>
              <a:gdLst/>
              <a:ahLst/>
              <a:cxnLst/>
              <a:rect l="l" t="t" r="r" b="b"/>
              <a:pathLst>
                <a:path w="209" h="1070" extrusionOk="0">
                  <a:moveTo>
                    <a:pt x="0" y="0"/>
                  </a:moveTo>
                  <a:lnTo>
                    <a:pt x="0" y="1070"/>
                  </a:lnTo>
                  <a:lnTo>
                    <a:pt x="208" y="1070"/>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129919" y="5023731"/>
              <a:ext cx="693659" cy="105292"/>
            </a:xfrm>
            <a:custGeom>
              <a:avLst/>
              <a:gdLst/>
              <a:ahLst/>
              <a:cxnLst/>
              <a:rect l="l" t="t" r="r" b="b"/>
              <a:pathLst>
                <a:path w="3070" h="466" extrusionOk="0">
                  <a:moveTo>
                    <a:pt x="1535" y="1"/>
                  </a:moveTo>
                  <a:cubicBezTo>
                    <a:pt x="695" y="1"/>
                    <a:pt x="0" y="119"/>
                    <a:pt x="0" y="237"/>
                  </a:cubicBezTo>
                  <a:cubicBezTo>
                    <a:pt x="0" y="376"/>
                    <a:pt x="695" y="466"/>
                    <a:pt x="1535" y="466"/>
                  </a:cubicBezTo>
                  <a:cubicBezTo>
                    <a:pt x="2403" y="466"/>
                    <a:pt x="3070" y="376"/>
                    <a:pt x="3070" y="237"/>
                  </a:cubicBezTo>
                  <a:cubicBezTo>
                    <a:pt x="3070" y="119"/>
                    <a:pt x="2403"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005874" y="4899911"/>
              <a:ext cx="947850" cy="190022"/>
            </a:xfrm>
            <a:custGeom>
              <a:avLst/>
              <a:gdLst/>
              <a:ahLst/>
              <a:cxnLst/>
              <a:rect l="l" t="t" r="r" b="b"/>
              <a:pathLst>
                <a:path w="4195" h="841" extrusionOk="0">
                  <a:moveTo>
                    <a:pt x="1" y="0"/>
                  </a:moveTo>
                  <a:lnTo>
                    <a:pt x="1" y="493"/>
                  </a:lnTo>
                  <a:cubicBezTo>
                    <a:pt x="1" y="667"/>
                    <a:pt x="924" y="840"/>
                    <a:pt x="2084" y="840"/>
                  </a:cubicBezTo>
                  <a:cubicBezTo>
                    <a:pt x="3237" y="840"/>
                    <a:pt x="4195" y="667"/>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05874" y="4899911"/>
              <a:ext cx="947850" cy="91057"/>
            </a:xfrm>
            <a:custGeom>
              <a:avLst/>
              <a:gdLst/>
              <a:ahLst/>
              <a:cxnLst/>
              <a:rect l="l" t="t" r="r" b="b"/>
              <a:pathLst>
                <a:path w="4195" h="403" extrusionOk="0">
                  <a:moveTo>
                    <a:pt x="1" y="0"/>
                  </a:moveTo>
                  <a:lnTo>
                    <a:pt x="1" y="118"/>
                  </a:lnTo>
                  <a:cubicBezTo>
                    <a:pt x="202" y="292"/>
                    <a:pt x="1042" y="403"/>
                    <a:pt x="2084" y="403"/>
                  </a:cubicBezTo>
                  <a:cubicBezTo>
                    <a:pt x="3126" y="403"/>
                    <a:pt x="3994"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005874" y="4827608"/>
              <a:ext cx="947850" cy="150933"/>
            </a:xfrm>
            <a:custGeom>
              <a:avLst/>
              <a:gdLst/>
              <a:ahLst/>
              <a:cxnLst/>
              <a:rect l="l" t="t" r="r" b="b"/>
              <a:pathLst>
                <a:path w="4195" h="668" extrusionOk="0">
                  <a:moveTo>
                    <a:pt x="2084" y="1"/>
                  </a:moveTo>
                  <a:cubicBezTo>
                    <a:pt x="924" y="1"/>
                    <a:pt x="1" y="146"/>
                    <a:pt x="1" y="320"/>
                  </a:cubicBezTo>
                  <a:cubicBezTo>
                    <a:pt x="1" y="521"/>
                    <a:pt x="924" y="667"/>
                    <a:pt x="2084" y="667"/>
                  </a:cubicBezTo>
                  <a:cubicBezTo>
                    <a:pt x="3237" y="667"/>
                    <a:pt x="4195" y="521"/>
                    <a:pt x="4195" y="320"/>
                  </a:cubicBezTo>
                  <a:cubicBezTo>
                    <a:pt x="4195" y="146"/>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991865" y="4815181"/>
              <a:ext cx="974512" cy="175787"/>
            </a:xfrm>
            <a:custGeom>
              <a:avLst/>
              <a:gdLst/>
              <a:ahLst/>
              <a:cxnLst/>
              <a:rect l="l" t="t" r="r" b="b"/>
              <a:pathLst>
                <a:path w="4313" h="778" extrusionOk="0">
                  <a:moveTo>
                    <a:pt x="2146" y="118"/>
                  </a:moveTo>
                  <a:cubicBezTo>
                    <a:pt x="2722" y="118"/>
                    <a:pt x="3243" y="146"/>
                    <a:pt x="3618" y="201"/>
                  </a:cubicBezTo>
                  <a:cubicBezTo>
                    <a:pt x="3819" y="229"/>
                    <a:pt x="3965" y="257"/>
                    <a:pt x="4056" y="292"/>
                  </a:cubicBezTo>
                  <a:cubicBezTo>
                    <a:pt x="4111" y="320"/>
                    <a:pt x="4139" y="347"/>
                    <a:pt x="4167" y="347"/>
                  </a:cubicBezTo>
                  <a:lnTo>
                    <a:pt x="4201" y="375"/>
                  </a:lnTo>
                  <a:cubicBezTo>
                    <a:pt x="4201" y="375"/>
                    <a:pt x="4167" y="403"/>
                    <a:pt x="4139" y="403"/>
                  </a:cubicBezTo>
                  <a:cubicBezTo>
                    <a:pt x="4111" y="431"/>
                    <a:pt x="4028" y="493"/>
                    <a:pt x="3882" y="521"/>
                  </a:cubicBezTo>
                  <a:cubicBezTo>
                    <a:pt x="3535" y="604"/>
                    <a:pt x="2896" y="667"/>
                    <a:pt x="2146" y="667"/>
                  </a:cubicBezTo>
                  <a:cubicBezTo>
                    <a:pt x="1563" y="667"/>
                    <a:pt x="1042" y="604"/>
                    <a:pt x="695" y="549"/>
                  </a:cubicBezTo>
                  <a:cubicBezTo>
                    <a:pt x="493" y="521"/>
                    <a:pt x="347" y="493"/>
                    <a:pt x="236" y="465"/>
                  </a:cubicBezTo>
                  <a:cubicBezTo>
                    <a:pt x="209" y="431"/>
                    <a:pt x="174" y="403"/>
                    <a:pt x="146" y="403"/>
                  </a:cubicBezTo>
                  <a:lnTo>
                    <a:pt x="118" y="375"/>
                  </a:lnTo>
                  <a:lnTo>
                    <a:pt x="146" y="347"/>
                  </a:lnTo>
                  <a:cubicBezTo>
                    <a:pt x="209" y="320"/>
                    <a:pt x="292" y="292"/>
                    <a:pt x="410" y="257"/>
                  </a:cubicBezTo>
                  <a:cubicBezTo>
                    <a:pt x="785" y="174"/>
                    <a:pt x="1424" y="118"/>
                    <a:pt x="2146" y="118"/>
                  </a:cubicBezTo>
                  <a:close/>
                  <a:moveTo>
                    <a:pt x="2146" y="0"/>
                  </a:moveTo>
                  <a:cubicBezTo>
                    <a:pt x="1563" y="0"/>
                    <a:pt x="1042" y="28"/>
                    <a:pt x="667" y="83"/>
                  </a:cubicBezTo>
                  <a:cubicBezTo>
                    <a:pt x="465" y="118"/>
                    <a:pt x="320" y="146"/>
                    <a:pt x="209" y="201"/>
                  </a:cubicBezTo>
                  <a:cubicBezTo>
                    <a:pt x="146" y="229"/>
                    <a:pt x="118" y="229"/>
                    <a:pt x="63" y="257"/>
                  </a:cubicBezTo>
                  <a:cubicBezTo>
                    <a:pt x="63" y="292"/>
                    <a:pt x="35" y="292"/>
                    <a:pt x="35" y="320"/>
                  </a:cubicBezTo>
                  <a:cubicBezTo>
                    <a:pt x="0" y="347"/>
                    <a:pt x="0" y="347"/>
                    <a:pt x="0" y="375"/>
                  </a:cubicBezTo>
                  <a:cubicBezTo>
                    <a:pt x="0" y="403"/>
                    <a:pt x="0" y="431"/>
                    <a:pt x="35" y="431"/>
                  </a:cubicBezTo>
                  <a:cubicBezTo>
                    <a:pt x="63" y="493"/>
                    <a:pt x="90" y="493"/>
                    <a:pt x="118" y="521"/>
                  </a:cubicBezTo>
                  <a:cubicBezTo>
                    <a:pt x="209" y="576"/>
                    <a:pt x="292" y="604"/>
                    <a:pt x="438" y="639"/>
                  </a:cubicBezTo>
                  <a:cubicBezTo>
                    <a:pt x="813" y="722"/>
                    <a:pt x="1452" y="778"/>
                    <a:pt x="2146" y="778"/>
                  </a:cubicBezTo>
                  <a:cubicBezTo>
                    <a:pt x="2722" y="778"/>
                    <a:pt x="3271" y="722"/>
                    <a:pt x="3646" y="667"/>
                  </a:cubicBezTo>
                  <a:cubicBezTo>
                    <a:pt x="3819" y="639"/>
                    <a:pt x="3993" y="604"/>
                    <a:pt x="4111" y="576"/>
                  </a:cubicBezTo>
                  <a:cubicBezTo>
                    <a:pt x="4167" y="549"/>
                    <a:pt x="4201" y="521"/>
                    <a:pt x="4229" y="493"/>
                  </a:cubicBezTo>
                  <a:cubicBezTo>
                    <a:pt x="4257" y="493"/>
                    <a:pt x="4257" y="465"/>
                    <a:pt x="4285" y="431"/>
                  </a:cubicBezTo>
                  <a:cubicBezTo>
                    <a:pt x="4285" y="431"/>
                    <a:pt x="4312" y="403"/>
                    <a:pt x="4312" y="375"/>
                  </a:cubicBezTo>
                  <a:cubicBezTo>
                    <a:pt x="4312" y="347"/>
                    <a:pt x="4285" y="347"/>
                    <a:pt x="4285" y="320"/>
                  </a:cubicBezTo>
                  <a:cubicBezTo>
                    <a:pt x="4257" y="292"/>
                    <a:pt x="4229" y="257"/>
                    <a:pt x="4201" y="229"/>
                  </a:cubicBezTo>
                  <a:cubicBezTo>
                    <a:pt x="4111" y="201"/>
                    <a:pt x="4028" y="174"/>
                    <a:pt x="3882" y="146"/>
                  </a:cubicBezTo>
                  <a:cubicBezTo>
                    <a:pt x="3507"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030954"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018527"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078177"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063942"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129919"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117266"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75334"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162907"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1227076"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1214649"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1274299"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1260065"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319715"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1305706" y="4880932"/>
              <a:ext cx="47223" cy="241990"/>
            </a:xfrm>
            <a:custGeom>
              <a:avLst/>
              <a:gdLst/>
              <a:ahLst/>
              <a:cxnLst/>
              <a:rect l="l" t="t" r="r" b="b"/>
              <a:pathLst>
                <a:path w="209" h="1071" extrusionOk="0">
                  <a:moveTo>
                    <a:pt x="0" y="1"/>
                  </a:moveTo>
                  <a:lnTo>
                    <a:pt x="0" y="1070"/>
                  </a:lnTo>
                  <a:lnTo>
                    <a:pt x="208" y="1070"/>
                  </a:lnTo>
                  <a:lnTo>
                    <a:pt x="208" y="1008"/>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1371457"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1359030"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1417098"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404445"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1470422"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1456187"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1515837"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501828" y="4880932"/>
              <a:ext cx="47223" cy="241990"/>
            </a:xfrm>
            <a:custGeom>
              <a:avLst/>
              <a:gdLst/>
              <a:ahLst/>
              <a:cxnLst/>
              <a:rect l="l" t="t" r="r" b="b"/>
              <a:pathLst>
                <a:path w="209" h="1071" extrusionOk="0">
                  <a:moveTo>
                    <a:pt x="0" y="1"/>
                  </a:moveTo>
                  <a:lnTo>
                    <a:pt x="0" y="1070"/>
                  </a:lnTo>
                  <a:lnTo>
                    <a:pt x="208" y="1070"/>
                  </a:lnTo>
                  <a:lnTo>
                    <a:pt x="208" y="1008"/>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1567579"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1555152"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613221"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1600567"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1666544"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1652309"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1711960"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1697951" y="4880932"/>
              <a:ext cx="47223" cy="241990"/>
            </a:xfrm>
            <a:custGeom>
              <a:avLst/>
              <a:gdLst/>
              <a:ahLst/>
              <a:cxnLst/>
              <a:rect l="l" t="t" r="r" b="b"/>
              <a:pathLst>
                <a:path w="209" h="1071" extrusionOk="0">
                  <a:moveTo>
                    <a:pt x="0" y="1"/>
                  </a:moveTo>
                  <a:lnTo>
                    <a:pt x="0" y="1070"/>
                  </a:lnTo>
                  <a:lnTo>
                    <a:pt x="208" y="1070"/>
                  </a:lnTo>
                  <a:lnTo>
                    <a:pt x="208" y="1008"/>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1763702"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1751274"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1809343"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796690"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1862667"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1848432"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908082"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1894073" y="4880932"/>
              <a:ext cx="47223" cy="241990"/>
            </a:xfrm>
            <a:custGeom>
              <a:avLst/>
              <a:gdLst/>
              <a:ahLst/>
              <a:cxnLst/>
              <a:rect l="l" t="t" r="r" b="b"/>
              <a:pathLst>
                <a:path w="209" h="1071" extrusionOk="0">
                  <a:moveTo>
                    <a:pt x="0" y="1"/>
                  </a:moveTo>
                  <a:lnTo>
                    <a:pt x="0" y="1070"/>
                  </a:lnTo>
                  <a:lnTo>
                    <a:pt x="208" y="1070"/>
                  </a:lnTo>
                  <a:lnTo>
                    <a:pt x="208" y="1008"/>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1129919" y="4847943"/>
              <a:ext cx="693659" cy="103936"/>
            </a:xfrm>
            <a:custGeom>
              <a:avLst/>
              <a:gdLst/>
              <a:ahLst/>
              <a:cxnLst/>
              <a:rect l="l" t="t" r="r" b="b"/>
              <a:pathLst>
                <a:path w="3070" h="460" extrusionOk="0">
                  <a:moveTo>
                    <a:pt x="1535" y="1"/>
                  </a:moveTo>
                  <a:cubicBezTo>
                    <a:pt x="695" y="1"/>
                    <a:pt x="0" y="112"/>
                    <a:pt x="0" y="230"/>
                  </a:cubicBezTo>
                  <a:cubicBezTo>
                    <a:pt x="0" y="376"/>
                    <a:pt x="695" y="459"/>
                    <a:pt x="1535" y="459"/>
                  </a:cubicBezTo>
                  <a:cubicBezTo>
                    <a:pt x="2403" y="459"/>
                    <a:pt x="3070" y="376"/>
                    <a:pt x="3070" y="230"/>
                  </a:cubicBezTo>
                  <a:cubicBezTo>
                    <a:pt x="3070" y="112"/>
                    <a:pt x="2403"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005874" y="4724124"/>
              <a:ext cx="947850" cy="182114"/>
            </a:xfrm>
            <a:custGeom>
              <a:avLst/>
              <a:gdLst/>
              <a:ahLst/>
              <a:cxnLst/>
              <a:rect l="l" t="t" r="r" b="b"/>
              <a:pathLst>
                <a:path w="4195" h="806" extrusionOk="0">
                  <a:moveTo>
                    <a:pt x="1" y="0"/>
                  </a:moveTo>
                  <a:lnTo>
                    <a:pt x="1" y="486"/>
                  </a:lnTo>
                  <a:cubicBezTo>
                    <a:pt x="1" y="660"/>
                    <a:pt x="924" y="806"/>
                    <a:pt x="2084" y="806"/>
                  </a:cubicBezTo>
                  <a:cubicBezTo>
                    <a:pt x="3237" y="806"/>
                    <a:pt x="4195" y="660"/>
                    <a:pt x="4195" y="486"/>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005874" y="4724124"/>
              <a:ext cx="947850" cy="91283"/>
            </a:xfrm>
            <a:custGeom>
              <a:avLst/>
              <a:gdLst/>
              <a:ahLst/>
              <a:cxnLst/>
              <a:rect l="l" t="t" r="r" b="b"/>
              <a:pathLst>
                <a:path w="4195" h="404" extrusionOk="0">
                  <a:moveTo>
                    <a:pt x="1" y="0"/>
                  </a:moveTo>
                  <a:lnTo>
                    <a:pt x="1" y="84"/>
                  </a:lnTo>
                  <a:cubicBezTo>
                    <a:pt x="202" y="285"/>
                    <a:pt x="1042" y="403"/>
                    <a:pt x="2084" y="403"/>
                  </a:cubicBezTo>
                  <a:cubicBezTo>
                    <a:pt x="3126" y="403"/>
                    <a:pt x="3994" y="285"/>
                    <a:pt x="4195" y="84"/>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1005874" y="4645720"/>
              <a:ext cx="947850" cy="157034"/>
            </a:xfrm>
            <a:custGeom>
              <a:avLst/>
              <a:gdLst/>
              <a:ahLst/>
              <a:cxnLst/>
              <a:rect l="l" t="t" r="r" b="b"/>
              <a:pathLst>
                <a:path w="4195" h="695" extrusionOk="0">
                  <a:moveTo>
                    <a:pt x="2084" y="0"/>
                  </a:moveTo>
                  <a:cubicBezTo>
                    <a:pt x="924" y="0"/>
                    <a:pt x="1" y="174"/>
                    <a:pt x="1" y="347"/>
                  </a:cubicBezTo>
                  <a:cubicBezTo>
                    <a:pt x="1" y="521"/>
                    <a:pt x="924" y="695"/>
                    <a:pt x="2084" y="695"/>
                  </a:cubicBezTo>
                  <a:cubicBezTo>
                    <a:pt x="3237" y="695"/>
                    <a:pt x="4195" y="521"/>
                    <a:pt x="4195" y="347"/>
                  </a:cubicBezTo>
                  <a:cubicBezTo>
                    <a:pt x="4195" y="174"/>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991865" y="4631486"/>
              <a:ext cx="974512" cy="183921"/>
            </a:xfrm>
            <a:custGeom>
              <a:avLst/>
              <a:gdLst/>
              <a:ahLst/>
              <a:cxnLst/>
              <a:rect l="l" t="t" r="r" b="b"/>
              <a:pathLst>
                <a:path w="4313" h="814" extrusionOk="0">
                  <a:moveTo>
                    <a:pt x="2146" y="119"/>
                  </a:moveTo>
                  <a:cubicBezTo>
                    <a:pt x="2722" y="119"/>
                    <a:pt x="3243" y="174"/>
                    <a:pt x="3618" y="237"/>
                  </a:cubicBezTo>
                  <a:cubicBezTo>
                    <a:pt x="3819" y="264"/>
                    <a:pt x="3965" y="292"/>
                    <a:pt x="4056" y="320"/>
                  </a:cubicBezTo>
                  <a:cubicBezTo>
                    <a:pt x="4111" y="348"/>
                    <a:pt x="4139" y="376"/>
                    <a:pt x="4167" y="376"/>
                  </a:cubicBezTo>
                  <a:lnTo>
                    <a:pt x="4201" y="410"/>
                  </a:lnTo>
                  <a:cubicBezTo>
                    <a:pt x="4201" y="410"/>
                    <a:pt x="4167" y="410"/>
                    <a:pt x="4139" y="438"/>
                  </a:cubicBezTo>
                  <a:cubicBezTo>
                    <a:pt x="4111" y="466"/>
                    <a:pt x="4028" y="494"/>
                    <a:pt x="3882" y="521"/>
                  </a:cubicBezTo>
                  <a:cubicBezTo>
                    <a:pt x="3535" y="612"/>
                    <a:pt x="2896" y="695"/>
                    <a:pt x="2146" y="695"/>
                  </a:cubicBezTo>
                  <a:cubicBezTo>
                    <a:pt x="1563" y="695"/>
                    <a:pt x="1042" y="639"/>
                    <a:pt x="695" y="584"/>
                  </a:cubicBezTo>
                  <a:cubicBezTo>
                    <a:pt x="493" y="549"/>
                    <a:pt x="347" y="521"/>
                    <a:pt x="236" y="494"/>
                  </a:cubicBezTo>
                  <a:cubicBezTo>
                    <a:pt x="209" y="466"/>
                    <a:pt x="174" y="438"/>
                    <a:pt x="146" y="438"/>
                  </a:cubicBezTo>
                  <a:lnTo>
                    <a:pt x="118" y="410"/>
                  </a:lnTo>
                  <a:cubicBezTo>
                    <a:pt x="118" y="410"/>
                    <a:pt x="118" y="376"/>
                    <a:pt x="146" y="376"/>
                  </a:cubicBezTo>
                  <a:cubicBezTo>
                    <a:pt x="209" y="348"/>
                    <a:pt x="292" y="320"/>
                    <a:pt x="410" y="292"/>
                  </a:cubicBezTo>
                  <a:cubicBezTo>
                    <a:pt x="785" y="174"/>
                    <a:pt x="1424" y="119"/>
                    <a:pt x="2146" y="119"/>
                  </a:cubicBezTo>
                  <a:close/>
                  <a:moveTo>
                    <a:pt x="2146" y="1"/>
                  </a:moveTo>
                  <a:cubicBezTo>
                    <a:pt x="1563" y="1"/>
                    <a:pt x="1042" y="63"/>
                    <a:pt x="667" y="119"/>
                  </a:cubicBezTo>
                  <a:cubicBezTo>
                    <a:pt x="465" y="146"/>
                    <a:pt x="320" y="174"/>
                    <a:pt x="209" y="237"/>
                  </a:cubicBezTo>
                  <a:cubicBezTo>
                    <a:pt x="146" y="237"/>
                    <a:pt x="118" y="264"/>
                    <a:pt x="63" y="292"/>
                  </a:cubicBezTo>
                  <a:cubicBezTo>
                    <a:pt x="63" y="292"/>
                    <a:pt x="35" y="320"/>
                    <a:pt x="35" y="348"/>
                  </a:cubicBezTo>
                  <a:cubicBezTo>
                    <a:pt x="0" y="348"/>
                    <a:pt x="0" y="376"/>
                    <a:pt x="0" y="410"/>
                  </a:cubicBezTo>
                  <a:cubicBezTo>
                    <a:pt x="0" y="438"/>
                    <a:pt x="0" y="466"/>
                    <a:pt x="35" y="466"/>
                  </a:cubicBezTo>
                  <a:cubicBezTo>
                    <a:pt x="63" y="494"/>
                    <a:pt x="90" y="521"/>
                    <a:pt x="118" y="549"/>
                  </a:cubicBezTo>
                  <a:cubicBezTo>
                    <a:pt x="209" y="584"/>
                    <a:pt x="292" y="612"/>
                    <a:pt x="438" y="639"/>
                  </a:cubicBezTo>
                  <a:cubicBezTo>
                    <a:pt x="813" y="758"/>
                    <a:pt x="1452" y="813"/>
                    <a:pt x="2146" y="813"/>
                  </a:cubicBezTo>
                  <a:cubicBezTo>
                    <a:pt x="2722" y="813"/>
                    <a:pt x="3271" y="758"/>
                    <a:pt x="3646" y="695"/>
                  </a:cubicBezTo>
                  <a:cubicBezTo>
                    <a:pt x="3819" y="667"/>
                    <a:pt x="3993" y="639"/>
                    <a:pt x="4111" y="584"/>
                  </a:cubicBezTo>
                  <a:cubicBezTo>
                    <a:pt x="4167" y="584"/>
                    <a:pt x="4201" y="549"/>
                    <a:pt x="4229" y="521"/>
                  </a:cubicBezTo>
                  <a:cubicBezTo>
                    <a:pt x="4257" y="494"/>
                    <a:pt x="4257" y="494"/>
                    <a:pt x="4285" y="466"/>
                  </a:cubicBezTo>
                  <a:cubicBezTo>
                    <a:pt x="4285" y="466"/>
                    <a:pt x="4312" y="438"/>
                    <a:pt x="4312" y="410"/>
                  </a:cubicBezTo>
                  <a:cubicBezTo>
                    <a:pt x="4312" y="376"/>
                    <a:pt x="4285" y="348"/>
                    <a:pt x="4285" y="348"/>
                  </a:cubicBezTo>
                  <a:cubicBezTo>
                    <a:pt x="4257" y="292"/>
                    <a:pt x="4229" y="292"/>
                    <a:pt x="4201" y="264"/>
                  </a:cubicBezTo>
                  <a:cubicBezTo>
                    <a:pt x="4111" y="202"/>
                    <a:pt x="4028" y="174"/>
                    <a:pt x="3882" y="146"/>
                  </a:cubicBezTo>
                  <a:cubicBezTo>
                    <a:pt x="3507" y="63"/>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1030954"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018527"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1078177"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1063942"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1129919"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1117266"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1175334"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1162907"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227076"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214649"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274299"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260065"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1319715"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305706" y="4703789"/>
              <a:ext cx="47223" cy="235437"/>
            </a:xfrm>
            <a:custGeom>
              <a:avLst/>
              <a:gdLst/>
              <a:ahLst/>
              <a:cxnLst/>
              <a:rect l="l" t="t" r="r" b="b"/>
              <a:pathLst>
                <a:path w="209" h="1042" extrusionOk="0">
                  <a:moveTo>
                    <a:pt x="0" y="0"/>
                  </a:moveTo>
                  <a:lnTo>
                    <a:pt x="0" y="1042"/>
                  </a:lnTo>
                  <a:lnTo>
                    <a:pt x="208" y="1042"/>
                  </a:lnTo>
                  <a:lnTo>
                    <a:pt x="208" y="986"/>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371457"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359030"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417098"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1404445"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1470422"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456187"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1515837"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1501828" y="4703789"/>
              <a:ext cx="47223" cy="235437"/>
            </a:xfrm>
            <a:custGeom>
              <a:avLst/>
              <a:gdLst/>
              <a:ahLst/>
              <a:cxnLst/>
              <a:rect l="l" t="t" r="r" b="b"/>
              <a:pathLst>
                <a:path w="209" h="1042" extrusionOk="0">
                  <a:moveTo>
                    <a:pt x="0" y="0"/>
                  </a:moveTo>
                  <a:lnTo>
                    <a:pt x="0" y="1042"/>
                  </a:lnTo>
                  <a:lnTo>
                    <a:pt x="208" y="1042"/>
                  </a:lnTo>
                  <a:lnTo>
                    <a:pt x="208" y="986"/>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1567579"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1555152"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613221"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600567"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1666544"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1652309"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1711960"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1697951" y="4703789"/>
              <a:ext cx="47223" cy="235437"/>
            </a:xfrm>
            <a:custGeom>
              <a:avLst/>
              <a:gdLst/>
              <a:ahLst/>
              <a:cxnLst/>
              <a:rect l="l" t="t" r="r" b="b"/>
              <a:pathLst>
                <a:path w="209" h="1042" extrusionOk="0">
                  <a:moveTo>
                    <a:pt x="0" y="0"/>
                  </a:moveTo>
                  <a:lnTo>
                    <a:pt x="0" y="1042"/>
                  </a:lnTo>
                  <a:lnTo>
                    <a:pt x="208" y="1042"/>
                  </a:lnTo>
                  <a:lnTo>
                    <a:pt x="208" y="986"/>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1763702"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1751274"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1809343"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1796690"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1862667"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848432"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908082"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1894073" y="4703789"/>
              <a:ext cx="47223" cy="235437"/>
            </a:xfrm>
            <a:custGeom>
              <a:avLst/>
              <a:gdLst/>
              <a:ahLst/>
              <a:cxnLst/>
              <a:rect l="l" t="t" r="r" b="b"/>
              <a:pathLst>
                <a:path w="209" h="1042" extrusionOk="0">
                  <a:moveTo>
                    <a:pt x="0" y="0"/>
                  </a:moveTo>
                  <a:lnTo>
                    <a:pt x="0" y="1042"/>
                  </a:lnTo>
                  <a:lnTo>
                    <a:pt x="208" y="1042"/>
                  </a:lnTo>
                  <a:lnTo>
                    <a:pt x="208" y="986"/>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129919" y="4670801"/>
              <a:ext cx="693659" cy="105292"/>
            </a:xfrm>
            <a:custGeom>
              <a:avLst/>
              <a:gdLst/>
              <a:ahLst/>
              <a:cxnLst/>
              <a:rect l="l" t="t" r="r" b="b"/>
              <a:pathLst>
                <a:path w="3070" h="466" extrusionOk="0">
                  <a:moveTo>
                    <a:pt x="1535" y="0"/>
                  </a:moveTo>
                  <a:cubicBezTo>
                    <a:pt x="695" y="0"/>
                    <a:pt x="0" y="118"/>
                    <a:pt x="0" y="236"/>
                  </a:cubicBezTo>
                  <a:cubicBezTo>
                    <a:pt x="0" y="347"/>
                    <a:pt x="695" y="465"/>
                    <a:pt x="1535" y="465"/>
                  </a:cubicBezTo>
                  <a:cubicBezTo>
                    <a:pt x="2403" y="465"/>
                    <a:pt x="3070" y="347"/>
                    <a:pt x="3070" y="236"/>
                  </a:cubicBezTo>
                  <a:cubicBezTo>
                    <a:pt x="3070" y="118"/>
                    <a:pt x="2403"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1005874" y="4546755"/>
              <a:ext cx="947850" cy="183921"/>
            </a:xfrm>
            <a:custGeom>
              <a:avLst/>
              <a:gdLst/>
              <a:ahLst/>
              <a:cxnLst/>
              <a:rect l="l" t="t" r="r" b="b"/>
              <a:pathLst>
                <a:path w="4195" h="814" extrusionOk="0">
                  <a:moveTo>
                    <a:pt x="1" y="1"/>
                  </a:moveTo>
                  <a:lnTo>
                    <a:pt x="1" y="494"/>
                  </a:lnTo>
                  <a:cubicBezTo>
                    <a:pt x="1" y="667"/>
                    <a:pt x="924" y="813"/>
                    <a:pt x="2084" y="813"/>
                  </a:cubicBezTo>
                  <a:cubicBezTo>
                    <a:pt x="3237" y="813"/>
                    <a:pt x="4195" y="667"/>
                    <a:pt x="4195" y="494"/>
                  </a:cubicBezTo>
                  <a:lnTo>
                    <a:pt x="4195"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1005874" y="4546755"/>
              <a:ext cx="947850" cy="91283"/>
            </a:xfrm>
            <a:custGeom>
              <a:avLst/>
              <a:gdLst/>
              <a:ahLst/>
              <a:cxnLst/>
              <a:rect l="l" t="t" r="r" b="b"/>
              <a:pathLst>
                <a:path w="4195" h="404" extrusionOk="0">
                  <a:moveTo>
                    <a:pt x="1" y="1"/>
                  </a:moveTo>
                  <a:lnTo>
                    <a:pt x="1" y="91"/>
                  </a:lnTo>
                  <a:cubicBezTo>
                    <a:pt x="202" y="265"/>
                    <a:pt x="1042" y="403"/>
                    <a:pt x="2084" y="403"/>
                  </a:cubicBezTo>
                  <a:cubicBezTo>
                    <a:pt x="3126" y="403"/>
                    <a:pt x="3994" y="265"/>
                    <a:pt x="4195" y="91"/>
                  </a:cubicBezTo>
                  <a:lnTo>
                    <a:pt x="4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005874" y="4468352"/>
              <a:ext cx="947850" cy="150933"/>
            </a:xfrm>
            <a:custGeom>
              <a:avLst/>
              <a:gdLst/>
              <a:ahLst/>
              <a:cxnLst/>
              <a:rect l="l" t="t" r="r" b="b"/>
              <a:pathLst>
                <a:path w="4195" h="668" extrusionOk="0">
                  <a:moveTo>
                    <a:pt x="2084" y="0"/>
                  </a:moveTo>
                  <a:cubicBezTo>
                    <a:pt x="924" y="0"/>
                    <a:pt x="1" y="146"/>
                    <a:pt x="1" y="348"/>
                  </a:cubicBezTo>
                  <a:cubicBezTo>
                    <a:pt x="1" y="521"/>
                    <a:pt x="924" y="667"/>
                    <a:pt x="2084" y="667"/>
                  </a:cubicBezTo>
                  <a:cubicBezTo>
                    <a:pt x="3237" y="667"/>
                    <a:pt x="4195" y="521"/>
                    <a:pt x="4195" y="348"/>
                  </a:cubicBezTo>
                  <a:cubicBezTo>
                    <a:pt x="4195"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991865" y="4455699"/>
              <a:ext cx="974512" cy="176013"/>
            </a:xfrm>
            <a:custGeom>
              <a:avLst/>
              <a:gdLst/>
              <a:ahLst/>
              <a:cxnLst/>
              <a:rect l="l" t="t" r="r" b="b"/>
              <a:pathLst>
                <a:path w="4313" h="779" extrusionOk="0">
                  <a:moveTo>
                    <a:pt x="2146" y="112"/>
                  </a:moveTo>
                  <a:cubicBezTo>
                    <a:pt x="2722" y="112"/>
                    <a:pt x="3243" y="147"/>
                    <a:pt x="3618" y="202"/>
                  </a:cubicBezTo>
                  <a:cubicBezTo>
                    <a:pt x="3819" y="230"/>
                    <a:pt x="3965" y="286"/>
                    <a:pt x="4056" y="320"/>
                  </a:cubicBezTo>
                  <a:cubicBezTo>
                    <a:pt x="4111" y="348"/>
                    <a:pt x="4139" y="348"/>
                    <a:pt x="4167" y="376"/>
                  </a:cubicBezTo>
                  <a:lnTo>
                    <a:pt x="4201" y="404"/>
                  </a:lnTo>
                  <a:cubicBezTo>
                    <a:pt x="4201" y="404"/>
                    <a:pt x="4167" y="404"/>
                    <a:pt x="4139" y="431"/>
                  </a:cubicBezTo>
                  <a:cubicBezTo>
                    <a:pt x="4111" y="459"/>
                    <a:pt x="4028" y="494"/>
                    <a:pt x="3882" y="522"/>
                  </a:cubicBezTo>
                  <a:cubicBezTo>
                    <a:pt x="3535" y="605"/>
                    <a:pt x="2896" y="668"/>
                    <a:pt x="2146" y="668"/>
                  </a:cubicBezTo>
                  <a:cubicBezTo>
                    <a:pt x="1563" y="668"/>
                    <a:pt x="1042" y="633"/>
                    <a:pt x="695" y="577"/>
                  </a:cubicBezTo>
                  <a:cubicBezTo>
                    <a:pt x="493" y="549"/>
                    <a:pt x="347" y="522"/>
                    <a:pt x="236" y="459"/>
                  </a:cubicBezTo>
                  <a:cubicBezTo>
                    <a:pt x="209" y="459"/>
                    <a:pt x="174" y="431"/>
                    <a:pt x="146" y="404"/>
                  </a:cubicBezTo>
                  <a:lnTo>
                    <a:pt x="118" y="404"/>
                  </a:lnTo>
                  <a:cubicBezTo>
                    <a:pt x="118" y="404"/>
                    <a:pt x="118" y="376"/>
                    <a:pt x="146" y="376"/>
                  </a:cubicBezTo>
                  <a:cubicBezTo>
                    <a:pt x="209" y="320"/>
                    <a:pt x="292" y="286"/>
                    <a:pt x="410" y="258"/>
                  </a:cubicBezTo>
                  <a:cubicBezTo>
                    <a:pt x="785" y="174"/>
                    <a:pt x="1424" y="112"/>
                    <a:pt x="2146" y="112"/>
                  </a:cubicBezTo>
                  <a:close/>
                  <a:moveTo>
                    <a:pt x="2146" y="1"/>
                  </a:moveTo>
                  <a:cubicBezTo>
                    <a:pt x="1563" y="1"/>
                    <a:pt x="1042" y="29"/>
                    <a:pt x="667" y="112"/>
                  </a:cubicBezTo>
                  <a:cubicBezTo>
                    <a:pt x="465" y="147"/>
                    <a:pt x="320" y="174"/>
                    <a:pt x="209" y="202"/>
                  </a:cubicBezTo>
                  <a:cubicBezTo>
                    <a:pt x="146" y="230"/>
                    <a:pt x="118" y="258"/>
                    <a:pt x="63" y="286"/>
                  </a:cubicBezTo>
                  <a:lnTo>
                    <a:pt x="35" y="320"/>
                  </a:lnTo>
                  <a:cubicBezTo>
                    <a:pt x="0" y="348"/>
                    <a:pt x="0" y="376"/>
                    <a:pt x="0" y="404"/>
                  </a:cubicBezTo>
                  <a:cubicBezTo>
                    <a:pt x="0" y="431"/>
                    <a:pt x="0" y="431"/>
                    <a:pt x="35" y="459"/>
                  </a:cubicBezTo>
                  <a:cubicBezTo>
                    <a:pt x="63" y="494"/>
                    <a:pt x="90" y="522"/>
                    <a:pt x="118" y="549"/>
                  </a:cubicBezTo>
                  <a:cubicBezTo>
                    <a:pt x="209" y="577"/>
                    <a:pt x="292" y="605"/>
                    <a:pt x="438" y="633"/>
                  </a:cubicBezTo>
                  <a:cubicBezTo>
                    <a:pt x="813" y="723"/>
                    <a:pt x="1452" y="779"/>
                    <a:pt x="2146" y="779"/>
                  </a:cubicBezTo>
                  <a:cubicBezTo>
                    <a:pt x="2722" y="779"/>
                    <a:pt x="3271" y="751"/>
                    <a:pt x="3646" y="695"/>
                  </a:cubicBezTo>
                  <a:cubicBezTo>
                    <a:pt x="3819" y="668"/>
                    <a:pt x="3993" y="633"/>
                    <a:pt x="4111" y="577"/>
                  </a:cubicBezTo>
                  <a:cubicBezTo>
                    <a:pt x="4167" y="549"/>
                    <a:pt x="4201" y="549"/>
                    <a:pt x="4229" y="522"/>
                  </a:cubicBezTo>
                  <a:cubicBezTo>
                    <a:pt x="4257" y="494"/>
                    <a:pt x="4257" y="494"/>
                    <a:pt x="4285" y="459"/>
                  </a:cubicBezTo>
                  <a:cubicBezTo>
                    <a:pt x="4285" y="431"/>
                    <a:pt x="4312" y="431"/>
                    <a:pt x="4312" y="404"/>
                  </a:cubicBezTo>
                  <a:cubicBezTo>
                    <a:pt x="4312" y="376"/>
                    <a:pt x="4285" y="348"/>
                    <a:pt x="4285" y="320"/>
                  </a:cubicBezTo>
                  <a:cubicBezTo>
                    <a:pt x="4257" y="286"/>
                    <a:pt x="4229" y="258"/>
                    <a:pt x="4201" y="258"/>
                  </a:cubicBezTo>
                  <a:cubicBezTo>
                    <a:pt x="4111" y="202"/>
                    <a:pt x="4028" y="174"/>
                    <a:pt x="3882" y="147"/>
                  </a:cubicBezTo>
                  <a:cubicBezTo>
                    <a:pt x="3507"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1030954"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18527"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78177"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1063942"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1129919"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1117266"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1175334"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1162907" y="4520094"/>
              <a:ext cx="45641" cy="243345"/>
            </a:xfrm>
            <a:custGeom>
              <a:avLst/>
              <a:gdLst/>
              <a:ahLst/>
              <a:cxnLst/>
              <a:rect l="l" t="t" r="r" b="b"/>
              <a:pathLst>
                <a:path w="202" h="1077" extrusionOk="0">
                  <a:moveTo>
                    <a:pt x="0" y="1"/>
                  </a:moveTo>
                  <a:lnTo>
                    <a:pt x="0" y="1077"/>
                  </a:lnTo>
                  <a:lnTo>
                    <a:pt x="201" y="1077"/>
                  </a:lnTo>
                  <a:lnTo>
                    <a:pt x="201" y="1014"/>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1227076"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214649"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1274299"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1260065"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319715" y="4534328"/>
              <a:ext cx="18980" cy="215102"/>
            </a:xfrm>
            <a:custGeom>
              <a:avLst/>
              <a:gdLst/>
              <a:ahLst/>
              <a:cxnLst/>
              <a:rect l="l" t="t" r="r" b="b"/>
              <a:pathLst>
                <a:path w="84"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305706" y="4520094"/>
              <a:ext cx="47223" cy="243345"/>
            </a:xfrm>
            <a:custGeom>
              <a:avLst/>
              <a:gdLst/>
              <a:ahLst/>
              <a:cxnLst/>
              <a:rect l="l" t="t" r="r" b="b"/>
              <a:pathLst>
                <a:path w="209" h="1077" extrusionOk="0">
                  <a:moveTo>
                    <a:pt x="0" y="1"/>
                  </a:moveTo>
                  <a:lnTo>
                    <a:pt x="0" y="1077"/>
                  </a:lnTo>
                  <a:lnTo>
                    <a:pt x="208" y="1077"/>
                  </a:lnTo>
                  <a:lnTo>
                    <a:pt x="208" y="1014"/>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371457"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359030"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417098" y="4534328"/>
              <a:ext cx="20561" cy="215102"/>
            </a:xfrm>
            <a:custGeom>
              <a:avLst/>
              <a:gdLst/>
              <a:ahLst/>
              <a:cxnLst/>
              <a:rect l="l" t="t" r="r" b="b"/>
              <a:pathLst>
                <a:path w="91" h="952" extrusionOk="0">
                  <a:moveTo>
                    <a:pt x="0" y="0"/>
                  </a:moveTo>
                  <a:lnTo>
                    <a:pt x="0" y="951"/>
                  </a:lnTo>
                  <a:lnTo>
                    <a:pt x="90" y="951"/>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404445"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70422"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1456187"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515837" y="4534328"/>
              <a:ext cx="18980" cy="215102"/>
            </a:xfrm>
            <a:custGeom>
              <a:avLst/>
              <a:gdLst/>
              <a:ahLst/>
              <a:cxnLst/>
              <a:rect l="l" t="t" r="r" b="b"/>
              <a:pathLst>
                <a:path w="84"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501828" y="4520094"/>
              <a:ext cx="47223" cy="243345"/>
            </a:xfrm>
            <a:custGeom>
              <a:avLst/>
              <a:gdLst/>
              <a:ahLst/>
              <a:cxnLst/>
              <a:rect l="l" t="t" r="r" b="b"/>
              <a:pathLst>
                <a:path w="209" h="1077" extrusionOk="0">
                  <a:moveTo>
                    <a:pt x="0" y="1"/>
                  </a:moveTo>
                  <a:lnTo>
                    <a:pt x="0" y="1077"/>
                  </a:lnTo>
                  <a:lnTo>
                    <a:pt x="208" y="1077"/>
                  </a:lnTo>
                  <a:lnTo>
                    <a:pt x="208" y="1014"/>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567579"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555152"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613221" y="4534328"/>
              <a:ext cx="20561" cy="215102"/>
            </a:xfrm>
            <a:custGeom>
              <a:avLst/>
              <a:gdLst/>
              <a:ahLst/>
              <a:cxnLst/>
              <a:rect l="l" t="t" r="r" b="b"/>
              <a:pathLst>
                <a:path w="91" h="952" extrusionOk="0">
                  <a:moveTo>
                    <a:pt x="0" y="0"/>
                  </a:moveTo>
                  <a:lnTo>
                    <a:pt x="0" y="951"/>
                  </a:lnTo>
                  <a:lnTo>
                    <a:pt x="90" y="951"/>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600567"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666544"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652309"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711960" y="4534328"/>
              <a:ext cx="18980" cy="215102"/>
            </a:xfrm>
            <a:custGeom>
              <a:avLst/>
              <a:gdLst/>
              <a:ahLst/>
              <a:cxnLst/>
              <a:rect l="l" t="t" r="r" b="b"/>
              <a:pathLst>
                <a:path w="84"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697951" y="4520094"/>
              <a:ext cx="47223" cy="243345"/>
            </a:xfrm>
            <a:custGeom>
              <a:avLst/>
              <a:gdLst/>
              <a:ahLst/>
              <a:cxnLst/>
              <a:rect l="l" t="t" r="r" b="b"/>
              <a:pathLst>
                <a:path w="209" h="1077" extrusionOk="0">
                  <a:moveTo>
                    <a:pt x="0" y="1"/>
                  </a:moveTo>
                  <a:lnTo>
                    <a:pt x="0" y="1077"/>
                  </a:lnTo>
                  <a:lnTo>
                    <a:pt x="208" y="1077"/>
                  </a:lnTo>
                  <a:lnTo>
                    <a:pt x="208" y="1014"/>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763702"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751274"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1809343" y="4534328"/>
              <a:ext cx="20561" cy="215102"/>
            </a:xfrm>
            <a:custGeom>
              <a:avLst/>
              <a:gdLst/>
              <a:ahLst/>
              <a:cxnLst/>
              <a:rect l="l" t="t" r="r" b="b"/>
              <a:pathLst>
                <a:path w="91" h="952" extrusionOk="0">
                  <a:moveTo>
                    <a:pt x="0" y="0"/>
                  </a:moveTo>
                  <a:lnTo>
                    <a:pt x="0" y="951"/>
                  </a:lnTo>
                  <a:lnTo>
                    <a:pt x="90" y="951"/>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796690"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1862667"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1848432"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1908082" y="4534328"/>
              <a:ext cx="18980" cy="215102"/>
            </a:xfrm>
            <a:custGeom>
              <a:avLst/>
              <a:gdLst/>
              <a:ahLst/>
              <a:cxnLst/>
              <a:rect l="l" t="t" r="r" b="b"/>
              <a:pathLst>
                <a:path w="84"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1894073" y="4520094"/>
              <a:ext cx="47223" cy="243345"/>
            </a:xfrm>
            <a:custGeom>
              <a:avLst/>
              <a:gdLst/>
              <a:ahLst/>
              <a:cxnLst/>
              <a:rect l="l" t="t" r="r" b="b"/>
              <a:pathLst>
                <a:path w="209" h="1077" extrusionOk="0">
                  <a:moveTo>
                    <a:pt x="0" y="1"/>
                  </a:moveTo>
                  <a:lnTo>
                    <a:pt x="0" y="1077"/>
                  </a:lnTo>
                  <a:lnTo>
                    <a:pt x="208" y="1077"/>
                  </a:lnTo>
                  <a:lnTo>
                    <a:pt x="208" y="1014"/>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1129919" y="4495013"/>
              <a:ext cx="693659" cy="103710"/>
            </a:xfrm>
            <a:custGeom>
              <a:avLst/>
              <a:gdLst/>
              <a:ahLst/>
              <a:cxnLst/>
              <a:rect l="l" t="t" r="r" b="b"/>
              <a:pathLst>
                <a:path w="3070" h="459" extrusionOk="0">
                  <a:moveTo>
                    <a:pt x="1535" y="0"/>
                  </a:moveTo>
                  <a:cubicBezTo>
                    <a:pt x="695" y="0"/>
                    <a:pt x="0" y="84"/>
                    <a:pt x="0" y="230"/>
                  </a:cubicBezTo>
                  <a:cubicBezTo>
                    <a:pt x="0" y="348"/>
                    <a:pt x="695" y="459"/>
                    <a:pt x="1535" y="459"/>
                  </a:cubicBezTo>
                  <a:cubicBezTo>
                    <a:pt x="2403" y="459"/>
                    <a:pt x="3070" y="348"/>
                    <a:pt x="3070" y="230"/>
                  </a:cubicBezTo>
                  <a:cubicBezTo>
                    <a:pt x="3070" y="84"/>
                    <a:pt x="2403"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1005874" y="4363286"/>
              <a:ext cx="947850" cy="190022"/>
            </a:xfrm>
            <a:custGeom>
              <a:avLst/>
              <a:gdLst/>
              <a:ahLst/>
              <a:cxnLst/>
              <a:rect l="l" t="t" r="r" b="b"/>
              <a:pathLst>
                <a:path w="4195" h="841" extrusionOk="0">
                  <a:moveTo>
                    <a:pt x="1" y="0"/>
                  </a:moveTo>
                  <a:lnTo>
                    <a:pt x="1" y="493"/>
                  </a:lnTo>
                  <a:cubicBezTo>
                    <a:pt x="1" y="695"/>
                    <a:pt x="924" y="840"/>
                    <a:pt x="2084" y="840"/>
                  </a:cubicBezTo>
                  <a:cubicBezTo>
                    <a:pt x="3237" y="840"/>
                    <a:pt x="4195" y="695"/>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1005874" y="4363286"/>
              <a:ext cx="947850" cy="98965"/>
            </a:xfrm>
            <a:custGeom>
              <a:avLst/>
              <a:gdLst/>
              <a:ahLst/>
              <a:cxnLst/>
              <a:rect l="l" t="t" r="r" b="b"/>
              <a:pathLst>
                <a:path w="4195" h="438" extrusionOk="0">
                  <a:moveTo>
                    <a:pt x="1" y="0"/>
                  </a:moveTo>
                  <a:lnTo>
                    <a:pt x="1" y="118"/>
                  </a:lnTo>
                  <a:cubicBezTo>
                    <a:pt x="202" y="292"/>
                    <a:pt x="1042" y="438"/>
                    <a:pt x="2084" y="438"/>
                  </a:cubicBezTo>
                  <a:cubicBezTo>
                    <a:pt x="3126" y="438"/>
                    <a:pt x="3994"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1005874" y="4292564"/>
              <a:ext cx="947850" cy="149351"/>
            </a:xfrm>
            <a:custGeom>
              <a:avLst/>
              <a:gdLst/>
              <a:ahLst/>
              <a:cxnLst/>
              <a:rect l="l" t="t" r="r" b="b"/>
              <a:pathLst>
                <a:path w="4195" h="661" extrusionOk="0">
                  <a:moveTo>
                    <a:pt x="2084" y="1"/>
                  </a:moveTo>
                  <a:cubicBezTo>
                    <a:pt x="924" y="1"/>
                    <a:pt x="1" y="140"/>
                    <a:pt x="1" y="313"/>
                  </a:cubicBezTo>
                  <a:cubicBezTo>
                    <a:pt x="1" y="522"/>
                    <a:pt x="924" y="660"/>
                    <a:pt x="2084" y="660"/>
                  </a:cubicBezTo>
                  <a:cubicBezTo>
                    <a:pt x="3237" y="660"/>
                    <a:pt x="4195" y="522"/>
                    <a:pt x="4195" y="313"/>
                  </a:cubicBezTo>
                  <a:cubicBezTo>
                    <a:pt x="4195" y="140"/>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991865" y="4278556"/>
              <a:ext cx="974512" cy="177369"/>
            </a:xfrm>
            <a:custGeom>
              <a:avLst/>
              <a:gdLst/>
              <a:ahLst/>
              <a:cxnLst/>
              <a:rect l="l" t="t" r="r" b="b"/>
              <a:pathLst>
                <a:path w="4313" h="785" extrusionOk="0">
                  <a:moveTo>
                    <a:pt x="2146" y="118"/>
                  </a:moveTo>
                  <a:cubicBezTo>
                    <a:pt x="2722" y="118"/>
                    <a:pt x="3243" y="146"/>
                    <a:pt x="3618" y="202"/>
                  </a:cubicBezTo>
                  <a:cubicBezTo>
                    <a:pt x="3819" y="236"/>
                    <a:pt x="3965" y="292"/>
                    <a:pt x="4056" y="320"/>
                  </a:cubicBezTo>
                  <a:cubicBezTo>
                    <a:pt x="4111" y="320"/>
                    <a:pt x="4139" y="347"/>
                    <a:pt x="4167" y="375"/>
                  </a:cubicBezTo>
                  <a:lnTo>
                    <a:pt x="4201" y="375"/>
                  </a:lnTo>
                  <a:cubicBezTo>
                    <a:pt x="4201" y="375"/>
                    <a:pt x="4167" y="410"/>
                    <a:pt x="4139" y="438"/>
                  </a:cubicBezTo>
                  <a:cubicBezTo>
                    <a:pt x="4111" y="465"/>
                    <a:pt x="4028" y="493"/>
                    <a:pt x="3882" y="521"/>
                  </a:cubicBezTo>
                  <a:cubicBezTo>
                    <a:pt x="3535" y="611"/>
                    <a:pt x="2896" y="667"/>
                    <a:pt x="2146" y="667"/>
                  </a:cubicBezTo>
                  <a:cubicBezTo>
                    <a:pt x="1563" y="667"/>
                    <a:pt x="1042" y="639"/>
                    <a:pt x="695" y="584"/>
                  </a:cubicBezTo>
                  <a:cubicBezTo>
                    <a:pt x="493" y="549"/>
                    <a:pt x="347" y="493"/>
                    <a:pt x="236" y="465"/>
                  </a:cubicBezTo>
                  <a:cubicBezTo>
                    <a:pt x="209" y="438"/>
                    <a:pt x="174" y="438"/>
                    <a:pt x="146" y="410"/>
                  </a:cubicBezTo>
                  <a:lnTo>
                    <a:pt x="118" y="410"/>
                  </a:lnTo>
                  <a:lnTo>
                    <a:pt x="118" y="375"/>
                  </a:lnTo>
                  <a:lnTo>
                    <a:pt x="146" y="347"/>
                  </a:lnTo>
                  <a:cubicBezTo>
                    <a:pt x="209" y="320"/>
                    <a:pt x="292" y="292"/>
                    <a:pt x="410" y="264"/>
                  </a:cubicBezTo>
                  <a:cubicBezTo>
                    <a:pt x="785" y="174"/>
                    <a:pt x="1424" y="118"/>
                    <a:pt x="2146" y="118"/>
                  </a:cubicBezTo>
                  <a:close/>
                  <a:moveTo>
                    <a:pt x="2146" y="0"/>
                  </a:moveTo>
                  <a:cubicBezTo>
                    <a:pt x="1563" y="0"/>
                    <a:pt x="1042" y="28"/>
                    <a:pt x="667" y="90"/>
                  </a:cubicBezTo>
                  <a:cubicBezTo>
                    <a:pt x="465" y="118"/>
                    <a:pt x="320" y="174"/>
                    <a:pt x="209" y="202"/>
                  </a:cubicBezTo>
                  <a:cubicBezTo>
                    <a:pt x="146" y="236"/>
                    <a:pt x="118" y="264"/>
                    <a:pt x="63" y="292"/>
                  </a:cubicBezTo>
                  <a:lnTo>
                    <a:pt x="35" y="320"/>
                  </a:lnTo>
                  <a:cubicBezTo>
                    <a:pt x="0" y="347"/>
                    <a:pt x="0" y="375"/>
                    <a:pt x="0" y="375"/>
                  </a:cubicBezTo>
                  <a:cubicBezTo>
                    <a:pt x="0" y="410"/>
                    <a:pt x="0" y="438"/>
                    <a:pt x="35" y="465"/>
                  </a:cubicBezTo>
                  <a:cubicBezTo>
                    <a:pt x="63" y="493"/>
                    <a:pt x="90" y="521"/>
                    <a:pt x="118" y="549"/>
                  </a:cubicBezTo>
                  <a:cubicBezTo>
                    <a:pt x="209" y="584"/>
                    <a:pt x="292" y="611"/>
                    <a:pt x="438" y="639"/>
                  </a:cubicBezTo>
                  <a:cubicBezTo>
                    <a:pt x="813" y="722"/>
                    <a:pt x="1452" y="785"/>
                    <a:pt x="2146" y="785"/>
                  </a:cubicBezTo>
                  <a:cubicBezTo>
                    <a:pt x="2722" y="785"/>
                    <a:pt x="3271" y="757"/>
                    <a:pt x="3646" y="695"/>
                  </a:cubicBezTo>
                  <a:cubicBezTo>
                    <a:pt x="3819" y="667"/>
                    <a:pt x="3993" y="611"/>
                    <a:pt x="4111" y="584"/>
                  </a:cubicBezTo>
                  <a:cubicBezTo>
                    <a:pt x="4167" y="549"/>
                    <a:pt x="4201" y="521"/>
                    <a:pt x="4229" y="493"/>
                  </a:cubicBezTo>
                  <a:cubicBezTo>
                    <a:pt x="4257" y="493"/>
                    <a:pt x="4257" y="465"/>
                    <a:pt x="4285" y="465"/>
                  </a:cubicBezTo>
                  <a:cubicBezTo>
                    <a:pt x="4285" y="438"/>
                    <a:pt x="4312" y="410"/>
                    <a:pt x="4312" y="375"/>
                  </a:cubicBezTo>
                  <a:cubicBezTo>
                    <a:pt x="4312" y="375"/>
                    <a:pt x="4285" y="347"/>
                    <a:pt x="4285" y="320"/>
                  </a:cubicBezTo>
                  <a:cubicBezTo>
                    <a:pt x="4257" y="292"/>
                    <a:pt x="4229" y="264"/>
                    <a:pt x="4201" y="236"/>
                  </a:cubicBezTo>
                  <a:cubicBezTo>
                    <a:pt x="4111" y="202"/>
                    <a:pt x="4028" y="174"/>
                    <a:pt x="3882" y="146"/>
                  </a:cubicBezTo>
                  <a:cubicBezTo>
                    <a:pt x="3507" y="63"/>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1030954"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1018527"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1078177"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1063942"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1129919"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1117266"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175334"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1162907" y="4344306"/>
              <a:ext cx="45641" cy="241990"/>
            </a:xfrm>
            <a:custGeom>
              <a:avLst/>
              <a:gdLst/>
              <a:ahLst/>
              <a:cxnLst/>
              <a:rect l="l" t="t" r="r" b="b"/>
              <a:pathLst>
                <a:path w="202" h="1071" extrusionOk="0">
                  <a:moveTo>
                    <a:pt x="0" y="1"/>
                  </a:moveTo>
                  <a:lnTo>
                    <a:pt x="0" y="1070"/>
                  </a:lnTo>
                  <a:lnTo>
                    <a:pt x="201" y="1070"/>
                  </a:lnTo>
                  <a:lnTo>
                    <a:pt x="201" y="1015"/>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1227076"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1214649"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1274299"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1260065"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319715" y="4356960"/>
              <a:ext cx="18980" cy="216684"/>
            </a:xfrm>
            <a:custGeom>
              <a:avLst/>
              <a:gdLst/>
              <a:ahLst/>
              <a:cxnLst/>
              <a:rect l="l" t="t" r="r" b="b"/>
              <a:pathLst>
                <a:path w="84"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1305706" y="4344306"/>
              <a:ext cx="47223" cy="241990"/>
            </a:xfrm>
            <a:custGeom>
              <a:avLst/>
              <a:gdLst/>
              <a:ahLst/>
              <a:cxnLst/>
              <a:rect l="l" t="t" r="r" b="b"/>
              <a:pathLst>
                <a:path w="209" h="1071" extrusionOk="0">
                  <a:moveTo>
                    <a:pt x="0" y="1"/>
                  </a:moveTo>
                  <a:lnTo>
                    <a:pt x="0" y="1070"/>
                  </a:lnTo>
                  <a:lnTo>
                    <a:pt x="208" y="1070"/>
                  </a:lnTo>
                  <a:lnTo>
                    <a:pt x="208" y="1015"/>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1371457"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1359030"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1417098" y="4356960"/>
              <a:ext cx="20561" cy="216684"/>
            </a:xfrm>
            <a:custGeom>
              <a:avLst/>
              <a:gdLst/>
              <a:ahLst/>
              <a:cxnLst/>
              <a:rect l="l" t="t" r="r" b="b"/>
              <a:pathLst>
                <a:path w="91" h="959" extrusionOk="0">
                  <a:moveTo>
                    <a:pt x="0" y="0"/>
                  </a:moveTo>
                  <a:lnTo>
                    <a:pt x="0" y="959"/>
                  </a:lnTo>
                  <a:lnTo>
                    <a:pt x="90" y="959"/>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404445"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470422"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1456187"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1515837" y="4356960"/>
              <a:ext cx="18980" cy="216684"/>
            </a:xfrm>
            <a:custGeom>
              <a:avLst/>
              <a:gdLst/>
              <a:ahLst/>
              <a:cxnLst/>
              <a:rect l="l" t="t" r="r" b="b"/>
              <a:pathLst>
                <a:path w="84"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1501828" y="4344306"/>
              <a:ext cx="47223" cy="241990"/>
            </a:xfrm>
            <a:custGeom>
              <a:avLst/>
              <a:gdLst/>
              <a:ahLst/>
              <a:cxnLst/>
              <a:rect l="l" t="t" r="r" b="b"/>
              <a:pathLst>
                <a:path w="209" h="1071" extrusionOk="0">
                  <a:moveTo>
                    <a:pt x="0" y="1"/>
                  </a:moveTo>
                  <a:lnTo>
                    <a:pt x="0" y="1070"/>
                  </a:lnTo>
                  <a:lnTo>
                    <a:pt x="208" y="1070"/>
                  </a:lnTo>
                  <a:lnTo>
                    <a:pt x="208" y="1015"/>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1567579"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1555152"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613221" y="4356960"/>
              <a:ext cx="20561" cy="216684"/>
            </a:xfrm>
            <a:custGeom>
              <a:avLst/>
              <a:gdLst/>
              <a:ahLst/>
              <a:cxnLst/>
              <a:rect l="l" t="t" r="r" b="b"/>
              <a:pathLst>
                <a:path w="91" h="959" extrusionOk="0">
                  <a:moveTo>
                    <a:pt x="0" y="0"/>
                  </a:moveTo>
                  <a:lnTo>
                    <a:pt x="0" y="959"/>
                  </a:lnTo>
                  <a:lnTo>
                    <a:pt x="90" y="959"/>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600567"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1666544"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652309"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711960" y="4356960"/>
              <a:ext cx="18980" cy="216684"/>
            </a:xfrm>
            <a:custGeom>
              <a:avLst/>
              <a:gdLst/>
              <a:ahLst/>
              <a:cxnLst/>
              <a:rect l="l" t="t" r="r" b="b"/>
              <a:pathLst>
                <a:path w="84"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697951" y="4344306"/>
              <a:ext cx="47223" cy="241990"/>
            </a:xfrm>
            <a:custGeom>
              <a:avLst/>
              <a:gdLst/>
              <a:ahLst/>
              <a:cxnLst/>
              <a:rect l="l" t="t" r="r" b="b"/>
              <a:pathLst>
                <a:path w="209" h="1071" extrusionOk="0">
                  <a:moveTo>
                    <a:pt x="0" y="1"/>
                  </a:moveTo>
                  <a:lnTo>
                    <a:pt x="0" y="1070"/>
                  </a:lnTo>
                  <a:lnTo>
                    <a:pt x="208" y="1070"/>
                  </a:lnTo>
                  <a:lnTo>
                    <a:pt x="208" y="1015"/>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1763702"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751274"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1809343" y="4356960"/>
              <a:ext cx="20561" cy="216684"/>
            </a:xfrm>
            <a:custGeom>
              <a:avLst/>
              <a:gdLst/>
              <a:ahLst/>
              <a:cxnLst/>
              <a:rect l="l" t="t" r="r" b="b"/>
              <a:pathLst>
                <a:path w="91" h="959" extrusionOk="0">
                  <a:moveTo>
                    <a:pt x="0" y="0"/>
                  </a:moveTo>
                  <a:lnTo>
                    <a:pt x="0" y="959"/>
                  </a:lnTo>
                  <a:lnTo>
                    <a:pt x="90" y="959"/>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1796690"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1862667"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1848432"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1908082" y="4356960"/>
              <a:ext cx="18980" cy="216684"/>
            </a:xfrm>
            <a:custGeom>
              <a:avLst/>
              <a:gdLst/>
              <a:ahLst/>
              <a:cxnLst/>
              <a:rect l="l" t="t" r="r" b="b"/>
              <a:pathLst>
                <a:path w="84"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1894073" y="4344306"/>
              <a:ext cx="47223" cy="241990"/>
            </a:xfrm>
            <a:custGeom>
              <a:avLst/>
              <a:gdLst/>
              <a:ahLst/>
              <a:cxnLst/>
              <a:rect l="l" t="t" r="r" b="b"/>
              <a:pathLst>
                <a:path w="209" h="1071" extrusionOk="0">
                  <a:moveTo>
                    <a:pt x="0" y="1"/>
                  </a:moveTo>
                  <a:lnTo>
                    <a:pt x="0" y="1070"/>
                  </a:lnTo>
                  <a:lnTo>
                    <a:pt x="208" y="1070"/>
                  </a:lnTo>
                  <a:lnTo>
                    <a:pt x="208" y="1015"/>
                  </a:lnTo>
                  <a:lnTo>
                    <a:pt x="208"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1129919" y="4317645"/>
              <a:ext cx="693659" cy="99191"/>
            </a:xfrm>
            <a:custGeom>
              <a:avLst/>
              <a:gdLst/>
              <a:ahLst/>
              <a:cxnLst/>
              <a:rect l="l" t="t" r="r" b="b"/>
              <a:pathLst>
                <a:path w="3070" h="439" extrusionOk="0">
                  <a:moveTo>
                    <a:pt x="1535" y="1"/>
                  </a:moveTo>
                  <a:cubicBezTo>
                    <a:pt x="695" y="1"/>
                    <a:pt x="0" y="91"/>
                    <a:pt x="0" y="202"/>
                  </a:cubicBezTo>
                  <a:cubicBezTo>
                    <a:pt x="0" y="348"/>
                    <a:pt x="695" y="438"/>
                    <a:pt x="1535" y="438"/>
                  </a:cubicBezTo>
                  <a:cubicBezTo>
                    <a:pt x="2403" y="438"/>
                    <a:pt x="3070" y="348"/>
                    <a:pt x="3070" y="202"/>
                  </a:cubicBezTo>
                  <a:cubicBezTo>
                    <a:pt x="3070" y="91"/>
                    <a:pt x="2403"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005874" y="4187499"/>
              <a:ext cx="947850" cy="190022"/>
            </a:xfrm>
            <a:custGeom>
              <a:avLst/>
              <a:gdLst/>
              <a:ahLst/>
              <a:cxnLst/>
              <a:rect l="l" t="t" r="r" b="b"/>
              <a:pathLst>
                <a:path w="4195" h="841" extrusionOk="0">
                  <a:moveTo>
                    <a:pt x="1" y="0"/>
                  </a:moveTo>
                  <a:lnTo>
                    <a:pt x="1" y="493"/>
                  </a:lnTo>
                  <a:cubicBezTo>
                    <a:pt x="1" y="667"/>
                    <a:pt x="924" y="841"/>
                    <a:pt x="2084" y="841"/>
                  </a:cubicBezTo>
                  <a:cubicBezTo>
                    <a:pt x="3237" y="841"/>
                    <a:pt x="4195" y="667"/>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005874" y="4187499"/>
              <a:ext cx="947850" cy="91283"/>
            </a:xfrm>
            <a:custGeom>
              <a:avLst/>
              <a:gdLst/>
              <a:ahLst/>
              <a:cxnLst/>
              <a:rect l="l" t="t" r="r" b="b"/>
              <a:pathLst>
                <a:path w="4195" h="404" extrusionOk="0">
                  <a:moveTo>
                    <a:pt x="1" y="0"/>
                  </a:moveTo>
                  <a:lnTo>
                    <a:pt x="1" y="118"/>
                  </a:lnTo>
                  <a:cubicBezTo>
                    <a:pt x="202" y="292"/>
                    <a:pt x="1042" y="403"/>
                    <a:pt x="2084" y="403"/>
                  </a:cubicBezTo>
                  <a:cubicBezTo>
                    <a:pt x="3126" y="403"/>
                    <a:pt x="3994"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005874" y="4115422"/>
              <a:ext cx="947850" cy="150707"/>
            </a:xfrm>
            <a:custGeom>
              <a:avLst/>
              <a:gdLst/>
              <a:ahLst/>
              <a:cxnLst/>
              <a:rect l="l" t="t" r="r" b="b"/>
              <a:pathLst>
                <a:path w="4195" h="667" extrusionOk="0">
                  <a:moveTo>
                    <a:pt x="2084" y="0"/>
                  </a:moveTo>
                  <a:cubicBezTo>
                    <a:pt x="924" y="0"/>
                    <a:pt x="1" y="146"/>
                    <a:pt x="1" y="319"/>
                  </a:cubicBezTo>
                  <a:cubicBezTo>
                    <a:pt x="1" y="521"/>
                    <a:pt x="924" y="667"/>
                    <a:pt x="2084" y="667"/>
                  </a:cubicBezTo>
                  <a:cubicBezTo>
                    <a:pt x="3237" y="667"/>
                    <a:pt x="4195" y="521"/>
                    <a:pt x="4195" y="319"/>
                  </a:cubicBezTo>
                  <a:cubicBezTo>
                    <a:pt x="4195"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991865" y="4102769"/>
              <a:ext cx="974512" cy="176013"/>
            </a:xfrm>
            <a:custGeom>
              <a:avLst/>
              <a:gdLst/>
              <a:ahLst/>
              <a:cxnLst/>
              <a:rect l="l" t="t" r="r" b="b"/>
              <a:pathLst>
                <a:path w="4313" h="779" extrusionOk="0">
                  <a:moveTo>
                    <a:pt x="2146" y="112"/>
                  </a:moveTo>
                  <a:cubicBezTo>
                    <a:pt x="2722" y="112"/>
                    <a:pt x="3243" y="146"/>
                    <a:pt x="3618" y="202"/>
                  </a:cubicBezTo>
                  <a:cubicBezTo>
                    <a:pt x="3819" y="230"/>
                    <a:pt x="3965" y="257"/>
                    <a:pt x="4056" y="320"/>
                  </a:cubicBezTo>
                  <a:cubicBezTo>
                    <a:pt x="4111" y="320"/>
                    <a:pt x="4139" y="348"/>
                    <a:pt x="4167" y="348"/>
                  </a:cubicBezTo>
                  <a:lnTo>
                    <a:pt x="4201" y="375"/>
                  </a:lnTo>
                  <a:cubicBezTo>
                    <a:pt x="4201" y="375"/>
                    <a:pt x="4167" y="403"/>
                    <a:pt x="4139" y="403"/>
                  </a:cubicBezTo>
                  <a:cubicBezTo>
                    <a:pt x="4111" y="431"/>
                    <a:pt x="4028" y="493"/>
                    <a:pt x="3882" y="521"/>
                  </a:cubicBezTo>
                  <a:cubicBezTo>
                    <a:pt x="3535" y="605"/>
                    <a:pt x="2896" y="667"/>
                    <a:pt x="2146" y="667"/>
                  </a:cubicBezTo>
                  <a:cubicBezTo>
                    <a:pt x="1563" y="667"/>
                    <a:pt x="1042" y="632"/>
                    <a:pt x="695" y="549"/>
                  </a:cubicBezTo>
                  <a:cubicBezTo>
                    <a:pt x="493" y="521"/>
                    <a:pt x="347" y="493"/>
                    <a:pt x="236" y="459"/>
                  </a:cubicBezTo>
                  <a:cubicBezTo>
                    <a:pt x="209" y="431"/>
                    <a:pt x="174" y="431"/>
                    <a:pt x="146" y="403"/>
                  </a:cubicBezTo>
                  <a:lnTo>
                    <a:pt x="118" y="375"/>
                  </a:lnTo>
                  <a:lnTo>
                    <a:pt x="146" y="348"/>
                  </a:lnTo>
                  <a:cubicBezTo>
                    <a:pt x="209" y="320"/>
                    <a:pt x="292" y="285"/>
                    <a:pt x="410" y="257"/>
                  </a:cubicBezTo>
                  <a:cubicBezTo>
                    <a:pt x="785" y="174"/>
                    <a:pt x="1424" y="112"/>
                    <a:pt x="2146" y="112"/>
                  </a:cubicBezTo>
                  <a:close/>
                  <a:moveTo>
                    <a:pt x="2146" y="0"/>
                  </a:moveTo>
                  <a:cubicBezTo>
                    <a:pt x="1563" y="0"/>
                    <a:pt x="1042" y="28"/>
                    <a:pt x="667" y="84"/>
                  </a:cubicBezTo>
                  <a:cubicBezTo>
                    <a:pt x="465" y="112"/>
                    <a:pt x="320" y="146"/>
                    <a:pt x="209" y="202"/>
                  </a:cubicBezTo>
                  <a:cubicBezTo>
                    <a:pt x="146" y="230"/>
                    <a:pt x="118" y="230"/>
                    <a:pt x="63" y="257"/>
                  </a:cubicBezTo>
                  <a:cubicBezTo>
                    <a:pt x="63" y="285"/>
                    <a:pt x="35" y="285"/>
                    <a:pt x="35" y="320"/>
                  </a:cubicBezTo>
                  <a:cubicBezTo>
                    <a:pt x="0" y="348"/>
                    <a:pt x="0" y="348"/>
                    <a:pt x="0" y="375"/>
                  </a:cubicBezTo>
                  <a:cubicBezTo>
                    <a:pt x="0" y="403"/>
                    <a:pt x="0" y="431"/>
                    <a:pt x="35" y="431"/>
                  </a:cubicBezTo>
                  <a:cubicBezTo>
                    <a:pt x="63" y="493"/>
                    <a:pt x="90" y="521"/>
                    <a:pt x="118" y="521"/>
                  </a:cubicBezTo>
                  <a:cubicBezTo>
                    <a:pt x="209" y="577"/>
                    <a:pt x="292" y="605"/>
                    <a:pt x="438" y="632"/>
                  </a:cubicBezTo>
                  <a:cubicBezTo>
                    <a:pt x="813" y="723"/>
                    <a:pt x="1452" y="778"/>
                    <a:pt x="2146" y="778"/>
                  </a:cubicBezTo>
                  <a:cubicBezTo>
                    <a:pt x="2722" y="778"/>
                    <a:pt x="3271" y="750"/>
                    <a:pt x="3646" y="667"/>
                  </a:cubicBezTo>
                  <a:cubicBezTo>
                    <a:pt x="3819" y="632"/>
                    <a:pt x="3993" y="605"/>
                    <a:pt x="4111" y="577"/>
                  </a:cubicBezTo>
                  <a:cubicBezTo>
                    <a:pt x="4167" y="549"/>
                    <a:pt x="4201" y="521"/>
                    <a:pt x="4229" y="493"/>
                  </a:cubicBezTo>
                  <a:cubicBezTo>
                    <a:pt x="4257" y="493"/>
                    <a:pt x="4257" y="459"/>
                    <a:pt x="4285" y="431"/>
                  </a:cubicBezTo>
                  <a:cubicBezTo>
                    <a:pt x="4285" y="431"/>
                    <a:pt x="4312" y="403"/>
                    <a:pt x="4312" y="375"/>
                  </a:cubicBezTo>
                  <a:cubicBezTo>
                    <a:pt x="4312" y="348"/>
                    <a:pt x="4285" y="348"/>
                    <a:pt x="4285" y="320"/>
                  </a:cubicBezTo>
                  <a:cubicBezTo>
                    <a:pt x="4257" y="285"/>
                    <a:pt x="4229" y="257"/>
                    <a:pt x="4201" y="230"/>
                  </a:cubicBezTo>
                  <a:cubicBezTo>
                    <a:pt x="4111" y="202"/>
                    <a:pt x="4028" y="174"/>
                    <a:pt x="3882" y="146"/>
                  </a:cubicBezTo>
                  <a:cubicBezTo>
                    <a:pt x="3507"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030954"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1018527"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1078177" y="4181172"/>
              <a:ext cx="18980" cy="215328"/>
            </a:xfrm>
            <a:custGeom>
              <a:avLst/>
              <a:gdLst/>
              <a:ahLst/>
              <a:cxnLst/>
              <a:rect l="l" t="t" r="r" b="b"/>
              <a:pathLst>
                <a:path w="84" h="953" extrusionOk="0">
                  <a:moveTo>
                    <a:pt x="0" y="1"/>
                  </a:moveTo>
                  <a:lnTo>
                    <a:pt x="0" y="952"/>
                  </a:lnTo>
                  <a:lnTo>
                    <a:pt x="83" y="952"/>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063942" y="4167164"/>
              <a:ext cx="45641" cy="243345"/>
            </a:xfrm>
            <a:custGeom>
              <a:avLst/>
              <a:gdLst/>
              <a:ahLst/>
              <a:cxnLst/>
              <a:rect l="l" t="t" r="r" b="b"/>
              <a:pathLst>
                <a:path w="202"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129919"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117266"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175334" y="4181172"/>
              <a:ext cx="20561" cy="215328"/>
            </a:xfrm>
            <a:custGeom>
              <a:avLst/>
              <a:gdLst/>
              <a:ahLst/>
              <a:cxnLst/>
              <a:rect l="l" t="t" r="r" b="b"/>
              <a:pathLst>
                <a:path w="91"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162907" y="4167164"/>
              <a:ext cx="45641" cy="243345"/>
            </a:xfrm>
            <a:custGeom>
              <a:avLst/>
              <a:gdLst/>
              <a:ahLst/>
              <a:cxnLst/>
              <a:rect l="l" t="t" r="r" b="b"/>
              <a:pathLst>
                <a:path w="202" h="1077" extrusionOk="0">
                  <a:moveTo>
                    <a:pt x="0" y="0"/>
                  </a:moveTo>
                  <a:lnTo>
                    <a:pt x="0" y="1077"/>
                  </a:lnTo>
                  <a:lnTo>
                    <a:pt x="201" y="1077"/>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227076"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214649"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274299" y="4181172"/>
              <a:ext cx="18980" cy="215328"/>
            </a:xfrm>
            <a:custGeom>
              <a:avLst/>
              <a:gdLst/>
              <a:ahLst/>
              <a:cxnLst/>
              <a:rect l="l" t="t" r="r" b="b"/>
              <a:pathLst>
                <a:path w="84" h="953" extrusionOk="0">
                  <a:moveTo>
                    <a:pt x="0" y="1"/>
                  </a:moveTo>
                  <a:lnTo>
                    <a:pt x="0" y="952"/>
                  </a:lnTo>
                  <a:lnTo>
                    <a:pt x="83" y="952"/>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260065"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319715" y="4181172"/>
              <a:ext cx="18980" cy="215328"/>
            </a:xfrm>
            <a:custGeom>
              <a:avLst/>
              <a:gdLst/>
              <a:ahLst/>
              <a:cxnLst/>
              <a:rect l="l" t="t" r="r" b="b"/>
              <a:pathLst>
                <a:path w="84"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1305706" y="4167164"/>
              <a:ext cx="47223" cy="243345"/>
            </a:xfrm>
            <a:custGeom>
              <a:avLst/>
              <a:gdLst/>
              <a:ahLst/>
              <a:cxnLst/>
              <a:rect l="l" t="t" r="r" b="b"/>
              <a:pathLst>
                <a:path w="209" h="1077" extrusionOk="0">
                  <a:moveTo>
                    <a:pt x="0" y="0"/>
                  </a:moveTo>
                  <a:lnTo>
                    <a:pt x="0" y="1077"/>
                  </a:lnTo>
                  <a:lnTo>
                    <a:pt x="208" y="1077"/>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371457" y="4181172"/>
              <a:ext cx="20561" cy="215328"/>
            </a:xfrm>
            <a:custGeom>
              <a:avLst/>
              <a:gdLst/>
              <a:ahLst/>
              <a:cxnLst/>
              <a:rect l="l" t="t" r="r" b="b"/>
              <a:pathLst>
                <a:path w="91"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1359030"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1417098" y="4181172"/>
              <a:ext cx="20561" cy="215328"/>
            </a:xfrm>
            <a:custGeom>
              <a:avLst/>
              <a:gdLst/>
              <a:ahLst/>
              <a:cxnLst/>
              <a:rect l="l" t="t" r="r" b="b"/>
              <a:pathLst>
                <a:path w="91" h="953" extrusionOk="0">
                  <a:moveTo>
                    <a:pt x="0" y="1"/>
                  </a:moveTo>
                  <a:lnTo>
                    <a:pt x="0" y="952"/>
                  </a:lnTo>
                  <a:lnTo>
                    <a:pt x="90" y="952"/>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1404445" y="4167164"/>
              <a:ext cx="45641" cy="243345"/>
            </a:xfrm>
            <a:custGeom>
              <a:avLst/>
              <a:gdLst/>
              <a:ahLst/>
              <a:cxnLst/>
              <a:rect l="l" t="t" r="r" b="b"/>
              <a:pathLst>
                <a:path w="202"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470422" y="4181172"/>
              <a:ext cx="18980" cy="215328"/>
            </a:xfrm>
            <a:custGeom>
              <a:avLst/>
              <a:gdLst/>
              <a:ahLst/>
              <a:cxnLst/>
              <a:rect l="l" t="t" r="r" b="b"/>
              <a:pathLst>
                <a:path w="84" h="953" extrusionOk="0">
                  <a:moveTo>
                    <a:pt x="0" y="1"/>
                  </a:moveTo>
                  <a:lnTo>
                    <a:pt x="0" y="952"/>
                  </a:lnTo>
                  <a:lnTo>
                    <a:pt x="83" y="952"/>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456187"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515837" y="4181172"/>
              <a:ext cx="18980" cy="215328"/>
            </a:xfrm>
            <a:custGeom>
              <a:avLst/>
              <a:gdLst/>
              <a:ahLst/>
              <a:cxnLst/>
              <a:rect l="l" t="t" r="r" b="b"/>
              <a:pathLst>
                <a:path w="84"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1501828" y="4167164"/>
              <a:ext cx="47223" cy="243345"/>
            </a:xfrm>
            <a:custGeom>
              <a:avLst/>
              <a:gdLst/>
              <a:ahLst/>
              <a:cxnLst/>
              <a:rect l="l" t="t" r="r" b="b"/>
              <a:pathLst>
                <a:path w="209" h="1077" extrusionOk="0">
                  <a:moveTo>
                    <a:pt x="0" y="0"/>
                  </a:moveTo>
                  <a:lnTo>
                    <a:pt x="0" y="1077"/>
                  </a:lnTo>
                  <a:lnTo>
                    <a:pt x="208" y="1077"/>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1567579" y="4181172"/>
              <a:ext cx="20561" cy="215328"/>
            </a:xfrm>
            <a:custGeom>
              <a:avLst/>
              <a:gdLst/>
              <a:ahLst/>
              <a:cxnLst/>
              <a:rect l="l" t="t" r="r" b="b"/>
              <a:pathLst>
                <a:path w="91"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1555152"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1613221" y="4181172"/>
              <a:ext cx="20561" cy="215328"/>
            </a:xfrm>
            <a:custGeom>
              <a:avLst/>
              <a:gdLst/>
              <a:ahLst/>
              <a:cxnLst/>
              <a:rect l="l" t="t" r="r" b="b"/>
              <a:pathLst>
                <a:path w="91" h="953" extrusionOk="0">
                  <a:moveTo>
                    <a:pt x="0" y="1"/>
                  </a:moveTo>
                  <a:lnTo>
                    <a:pt x="0" y="952"/>
                  </a:lnTo>
                  <a:lnTo>
                    <a:pt x="90" y="952"/>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600567" y="4167164"/>
              <a:ext cx="45641" cy="243345"/>
            </a:xfrm>
            <a:custGeom>
              <a:avLst/>
              <a:gdLst/>
              <a:ahLst/>
              <a:cxnLst/>
              <a:rect l="l" t="t" r="r" b="b"/>
              <a:pathLst>
                <a:path w="202"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1666544" y="4181172"/>
              <a:ext cx="18980" cy="215328"/>
            </a:xfrm>
            <a:custGeom>
              <a:avLst/>
              <a:gdLst/>
              <a:ahLst/>
              <a:cxnLst/>
              <a:rect l="l" t="t" r="r" b="b"/>
              <a:pathLst>
                <a:path w="84" h="953" extrusionOk="0">
                  <a:moveTo>
                    <a:pt x="0" y="1"/>
                  </a:moveTo>
                  <a:lnTo>
                    <a:pt x="0" y="952"/>
                  </a:lnTo>
                  <a:lnTo>
                    <a:pt x="83" y="952"/>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1652309"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1711960" y="4181172"/>
              <a:ext cx="18980" cy="215328"/>
            </a:xfrm>
            <a:custGeom>
              <a:avLst/>
              <a:gdLst/>
              <a:ahLst/>
              <a:cxnLst/>
              <a:rect l="l" t="t" r="r" b="b"/>
              <a:pathLst>
                <a:path w="84"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1697951" y="4167164"/>
              <a:ext cx="47223" cy="243345"/>
            </a:xfrm>
            <a:custGeom>
              <a:avLst/>
              <a:gdLst/>
              <a:ahLst/>
              <a:cxnLst/>
              <a:rect l="l" t="t" r="r" b="b"/>
              <a:pathLst>
                <a:path w="209" h="1077" extrusionOk="0">
                  <a:moveTo>
                    <a:pt x="0" y="0"/>
                  </a:moveTo>
                  <a:lnTo>
                    <a:pt x="0" y="1077"/>
                  </a:lnTo>
                  <a:lnTo>
                    <a:pt x="208" y="1077"/>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1763702" y="4181172"/>
              <a:ext cx="20561" cy="215328"/>
            </a:xfrm>
            <a:custGeom>
              <a:avLst/>
              <a:gdLst/>
              <a:ahLst/>
              <a:cxnLst/>
              <a:rect l="l" t="t" r="r" b="b"/>
              <a:pathLst>
                <a:path w="91"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1751274"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1809343" y="4181172"/>
              <a:ext cx="20561" cy="215328"/>
            </a:xfrm>
            <a:custGeom>
              <a:avLst/>
              <a:gdLst/>
              <a:ahLst/>
              <a:cxnLst/>
              <a:rect l="l" t="t" r="r" b="b"/>
              <a:pathLst>
                <a:path w="91" h="953" extrusionOk="0">
                  <a:moveTo>
                    <a:pt x="0" y="1"/>
                  </a:moveTo>
                  <a:lnTo>
                    <a:pt x="0" y="952"/>
                  </a:lnTo>
                  <a:lnTo>
                    <a:pt x="90" y="952"/>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1796690" y="4167164"/>
              <a:ext cx="45641" cy="243345"/>
            </a:xfrm>
            <a:custGeom>
              <a:avLst/>
              <a:gdLst/>
              <a:ahLst/>
              <a:cxnLst/>
              <a:rect l="l" t="t" r="r" b="b"/>
              <a:pathLst>
                <a:path w="202"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1862667"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1848432"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1908082" y="4181172"/>
              <a:ext cx="18980" cy="215328"/>
            </a:xfrm>
            <a:custGeom>
              <a:avLst/>
              <a:gdLst/>
              <a:ahLst/>
              <a:cxnLst/>
              <a:rect l="l" t="t" r="r" b="b"/>
              <a:pathLst>
                <a:path w="84"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1894073" y="4167164"/>
              <a:ext cx="47223" cy="243345"/>
            </a:xfrm>
            <a:custGeom>
              <a:avLst/>
              <a:gdLst/>
              <a:ahLst/>
              <a:cxnLst/>
              <a:rect l="l" t="t" r="r" b="b"/>
              <a:pathLst>
                <a:path w="209" h="1077" extrusionOk="0">
                  <a:moveTo>
                    <a:pt x="0" y="0"/>
                  </a:moveTo>
                  <a:lnTo>
                    <a:pt x="0" y="1077"/>
                  </a:lnTo>
                  <a:lnTo>
                    <a:pt x="208" y="1077"/>
                  </a:lnTo>
                  <a:lnTo>
                    <a:pt x="208" y="1014"/>
                  </a:lnTo>
                  <a:lnTo>
                    <a:pt x="208"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1129919" y="4135757"/>
              <a:ext cx="693659" cy="103710"/>
            </a:xfrm>
            <a:custGeom>
              <a:avLst/>
              <a:gdLst/>
              <a:ahLst/>
              <a:cxnLst/>
              <a:rect l="l" t="t" r="r" b="b"/>
              <a:pathLst>
                <a:path w="3070" h="459" extrusionOk="0">
                  <a:moveTo>
                    <a:pt x="1535" y="0"/>
                  </a:moveTo>
                  <a:cubicBezTo>
                    <a:pt x="695" y="0"/>
                    <a:pt x="0" y="111"/>
                    <a:pt x="0" y="229"/>
                  </a:cubicBezTo>
                  <a:cubicBezTo>
                    <a:pt x="0" y="375"/>
                    <a:pt x="695" y="459"/>
                    <a:pt x="1535" y="459"/>
                  </a:cubicBezTo>
                  <a:cubicBezTo>
                    <a:pt x="2403" y="459"/>
                    <a:pt x="3070" y="375"/>
                    <a:pt x="3070" y="229"/>
                  </a:cubicBezTo>
                  <a:cubicBezTo>
                    <a:pt x="3070" y="111"/>
                    <a:pt x="2403"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群組 2">
            <a:extLst>
              <a:ext uri="{FF2B5EF4-FFF2-40B4-BE49-F238E27FC236}">
                <a16:creationId xmlns:a16="http://schemas.microsoft.com/office/drawing/2014/main" id="{EE0580DB-EF91-A208-7F57-233FAF985561}"/>
              </a:ext>
            </a:extLst>
          </p:cNvPr>
          <p:cNvGrpSpPr/>
          <p:nvPr/>
        </p:nvGrpSpPr>
        <p:grpSpPr>
          <a:xfrm>
            <a:off x="5485972" y="3745997"/>
            <a:ext cx="1176961" cy="1614621"/>
            <a:chOff x="2436799" y="3743512"/>
            <a:chExt cx="1176961" cy="1614621"/>
          </a:xfrm>
        </p:grpSpPr>
        <p:sp>
          <p:nvSpPr>
            <p:cNvPr id="318" name="Google Shape;318;p15"/>
            <p:cNvSpPr/>
            <p:nvPr/>
          </p:nvSpPr>
          <p:spPr>
            <a:xfrm>
              <a:off x="2436799" y="5077054"/>
              <a:ext cx="1176961" cy="281079"/>
            </a:xfrm>
            <a:custGeom>
              <a:avLst/>
              <a:gdLst/>
              <a:ahLst/>
              <a:cxnLst/>
              <a:rect l="l" t="t" r="r" b="b"/>
              <a:pathLst>
                <a:path w="5209" h="1244" extrusionOk="0">
                  <a:moveTo>
                    <a:pt x="2605" y="1"/>
                  </a:moveTo>
                  <a:cubicBezTo>
                    <a:pt x="1160" y="1"/>
                    <a:pt x="1" y="285"/>
                    <a:pt x="1" y="633"/>
                  </a:cubicBezTo>
                  <a:cubicBezTo>
                    <a:pt x="1" y="980"/>
                    <a:pt x="1160" y="1244"/>
                    <a:pt x="2605" y="1244"/>
                  </a:cubicBezTo>
                  <a:cubicBezTo>
                    <a:pt x="4056" y="1244"/>
                    <a:pt x="5209" y="980"/>
                    <a:pt x="5209" y="633"/>
                  </a:cubicBezTo>
                  <a:cubicBezTo>
                    <a:pt x="5209" y="285"/>
                    <a:pt x="4056" y="1"/>
                    <a:pt x="260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2554518" y="5077054"/>
              <a:ext cx="941523" cy="188666"/>
            </a:xfrm>
            <a:custGeom>
              <a:avLst/>
              <a:gdLst/>
              <a:ahLst/>
              <a:cxnLst/>
              <a:rect l="l" t="t" r="r" b="b"/>
              <a:pathLst>
                <a:path w="4167" h="835" extrusionOk="0">
                  <a:moveTo>
                    <a:pt x="1" y="1"/>
                  </a:moveTo>
                  <a:lnTo>
                    <a:pt x="1" y="487"/>
                  </a:lnTo>
                  <a:cubicBezTo>
                    <a:pt x="1" y="695"/>
                    <a:pt x="931" y="834"/>
                    <a:pt x="2084" y="834"/>
                  </a:cubicBezTo>
                  <a:cubicBezTo>
                    <a:pt x="3243" y="834"/>
                    <a:pt x="4167" y="695"/>
                    <a:pt x="4167" y="487"/>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2554518" y="5077054"/>
              <a:ext cx="941523" cy="97609"/>
            </a:xfrm>
            <a:custGeom>
              <a:avLst/>
              <a:gdLst/>
              <a:ahLst/>
              <a:cxnLst/>
              <a:rect l="l" t="t" r="r" b="b"/>
              <a:pathLst>
                <a:path w="4167" h="432" extrusionOk="0">
                  <a:moveTo>
                    <a:pt x="1" y="1"/>
                  </a:moveTo>
                  <a:lnTo>
                    <a:pt x="1" y="112"/>
                  </a:lnTo>
                  <a:cubicBezTo>
                    <a:pt x="174" y="285"/>
                    <a:pt x="1042" y="431"/>
                    <a:pt x="2084" y="431"/>
                  </a:cubicBezTo>
                  <a:cubicBezTo>
                    <a:pt x="3125" y="431"/>
                    <a:pt x="3993"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2554518" y="5004977"/>
              <a:ext cx="941523" cy="150707"/>
            </a:xfrm>
            <a:custGeom>
              <a:avLst/>
              <a:gdLst/>
              <a:ahLst/>
              <a:cxnLst/>
              <a:rect l="l" t="t" r="r" b="b"/>
              <a:pathLst>
                <a:path w="4167" h="667" extrusionOk="0">
                  <a:moveTo>
                    <a:pt x="2084" y="0"/>
                  </a:moveTo>
                  <a:cubicBezTo>
                    <a:pt x="931" y="0"/>
                    <a:pt x="1" y="146"/>
                    <a:pt x="1" y="320"/>
                  </a:cubicBezTo>
                  <a:cubicBezTo>
                    <a:pt x="1" y="521"/>
                    <a:pt x="931" y="667"/>
                    <a:pt x="2084" y="667"/>
                  </a:cubicBezTo>
                  <a:cubicBezTo>
                    <a:pt x="3243" y="667"/>
                    <a:pt x="4167" y="521"/>
                    <a:pt x="4167" y="320"/>
                  </a:cubicBezTo>
                  <a:cubicBezTo>
                    <a:pt x="4167" y="146"/>
                    <a:pt x="3243"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2541865" y="4990742"/>
              <a:ext cx="968411" cy="177595"/>
            </a:xfrm>
            <a:custGeom>
              <a:avLst/>
              <a:gdLst/>
              <a:ahLst/>
              <a:cxnLst/>
              <a:rect l="l" t="t" r="r" b="b"/>
              <a:pathLst>
                <a:path w="4286" h="786" extrusionOk="0">
                  <a:moveTo>
                    <a:pt x="2140" y="119"/>
                  </a:moveTo>
                  <a:cubicBezTo>
                    <a:pt x="2723" y="119"/>
                    <a:pt x="3244" y="147"/>
                    <a:pt x="3619" y="209"/>
                  </a:cubicBezTo>
                  <a:cubicBezTo>
                    <a:pt x="3792" y="237"/>
                    <a:pt x="3966" y="265"/>
                    <a:pt x="4049" y="320"/>
                  </a:cubicBezTo>
                  <a:cubicBezTo>
                    <a:pt x="4112" y="320"/>
                    <a:pt x="4140" y="348"/>
                    <a:pt x="4167" y="383"/>
                  </a:cubicBezTo>
                  <a:cubicBezTo>
                    <a:pt x="4167" y="383"/>
                    <a:pt x="4167" y="411"/>
                    <a:pt x="4140" y="438"/>
                  </a:cubicBezTo>
                  <a:cubicBezTo>
                    <a:pt x="4112" y="466"/>
                    <a:pt x="3994" y="494"/>
                    <a:pt x="3876" y="522"/>
                  </a:cubicBezTo>
                  <a:cubicBezTo>
                    <a:pt x="3529" y="612"/>
                    <a:pt x="2862" y="667"/>
                    <a:pt x="2140" y="667"/>
                  </a:cubicBezTo>
                  <a:cubicBezTo>
                    <a:pt x="1563" y="667"/>
                    <a:pt x="1043" y="640"/>
                    <a:pt x="668" y="584"/>
                  </a:cubicBezTo>
                  <a:cubicBezTo>
                    <a:pt x="494" y="556"/>
                    <a:pt x="348" y="494"/>
                    <a:pt x="230" y="466"/>
                  </a:cubicBezTo>
                  <a:cubicBezTo>
                    <a:pt x="202" y="438"/>
                    <a:pt x="147" y="438"/>
                    <a:pt x="147" y="411"/>
                  </a:cubicBezTo>
                  <a:lnTo>
                    <a:pt x="119" y="383"/>
                  </a:lnTo>
                  <a:lnTo>
                    <a:pt x="147" y="348"/>
                  </a:lnTo>
                  <a:cubicBezTo>
                    <a:pt x="202" y="320"/>
                    <a:pt x="293" y="292"/>
                    <a:pt x="404" y="265"/>
                  </a:cubicBezTo>
                  <a:cubicBezTo>
                    <a:pt x="779" y="174"/>
                    <a:pt x="1418" y="119"/>
                    <a:pt x="2140" y="119"/>
                  </a:cubicBezTo>
                  <a:close/>
                  <a:moveTo>
                    <a:pt x="2140" y="1"/>
                  </a:moveTo>
                  <a:cubicBezTo>
                    <a:pt x="1563" y="1"/>
                    <a:pt x="1043" y="36"/>
                    <a:pt x="668" y="91"/>
                  </a:cubicBezTo>
                  <a:cubicBezTo>
                    <a:pt x="466" y="119"/>
                    <a:pt x="320" y="174"/>
                    <a:pt x="202" y="209"/>
                  </a:cubicBezTo>
                  <a:cubicBezTo>
                    <a:pt x="147" y="237"/>
                    <a:pt x="84" y="265"/>
                    <a:pt x="57" y="265"/>
                  </a:cubicBezTo>
                  <a:cubicBezTo>
                    <a:pt x="57" y="292"/>
                    <a:pt x="29" y="292"/>
                    <a:pt x="29" y="320"/>
                  </a:cubicBezTo>
                  <a:cubicBezTo>
                    <a:pt x="1" y="348"/>
                    <a:pt x="1" y="383"/>
                    <a:pt x="1" y="383"/>
                  </a:cubicBezTo>
                  <a:cubicBezTo>
                    <a:pt x="1" y="411"/>
                    <a:pt x="1" y="438"/>
                    <a:pt x="29" y="466"/>
                  </a:cubicBezTo>
                  <a:cubicBezTo>
                    <a:pt x="29" y="494"/>
                    <a:pt x="57" y="522"/>
                    <a:pt x="119" y="522"/>
                  </a:cubicBezTo>
                  <a:cubicBezTo>
                    <a:pt x="175" y="584"/>
                    <a:pt x="293" y="612"/>
                    <a:pt x="404" y="640"/>
                  </a:cubicBezTo>
                  <a:cubicBezTo>
                    <a:pt x="813" y="730"/>
                    <a:pt x="1418" y="785"/>
                    <a:pt x="2140" y="785"/>
                  </a:cubicBezTo>
                  <a:cubicBezTo>
                    <a:pt x="2723" y="785"/>
                    <a:pt x="3244" y="758"/>
                    <a:pt x="3647" y="695"/>
                  </a:cubicBezTo>
                  <a:cubicBezTo>
                    <a:pt x="3820" y="640"/>
                    <a:pt x="3994" y="612"/>
                    <a:pt x="4077" y="584"/>
                  </a:cubicBezTo>
                  <a:cubicBezTo>
                    <a:pt x="4140" y="556"/>
                    <a:pt x="4195" y="522"/>
                    <a:pt x="4223" y="494"/>
                  </a:cubicBezTo>
                  <a:cubicBezTo>
                    <a:pt x="4251" y="494"/>
                    <a:pt x="4251" y="466"/>
                    <a:pt x="4285" y="466"/>
                  </a:cubicBezTo>
                  <a:lnTo>
                    <a:pt x="4285" y="383"/>
                  </a:lnTo>
                  <a:lnTo>
                    <a:pt x="4285" y="320"/>
                  </a:lnTo>
                  <a:cubicBezTo>
                    <a:pt x="4251" y="292"/>
                    <a:pt x="4223" y="265"/>
                    <a:pt x="4167" y="237"/>
                  </a:cubicBezTo>
                  <a:cubicBezTo>
                    <a:pt x="4112" y="209"/>
                    <a:pt x="3994" y="174"/>
                    <a:pt x="3876" y="147"/>
                  </a:cubicBezTo>
                  <a:cubicBezTo>
                    <a:pt x="3501" y="63"/>
                    <a:pt x="2862" y="1"/>
                    <a:pt x="2140"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2574853"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2560844"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2626595"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2614168"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2672236"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2659583"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2725560"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2711325"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2770976"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2756967"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822718"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2810290"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2868359"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2855706"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2921683"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2907448"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2967098"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2953089"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018840"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006413"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3064481"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3051828"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3117805"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3103570"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3163220"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3149212"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3215188"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3202535"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3260604"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247951"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3313927"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3299693"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3359343"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3345334"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3404984"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3392331"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3456726"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444073"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678563" y="5023731"/>
              <a:ext cx="693659" cy="105292"/>
            </a:xfrm>
            <a:custGeom>
              <a:avLst/>
              <a:gdLst/>
              <a:ahLst/>
              <a:cxnLst/>
              <a:rect l="l" t="t" r="r" b="b"/>
              <a:pathLst>
                <a:path w="3070" h="466" extrusionOk="0">
                  <a:moveTo>
                    <a:pt x="1535" y="1"/>
                  </a:moveTo>
                  <a:cubicBezTo>
                    <a:pt x="695" y="1"/>
                    <a:pt x="0" y="119"/>
                    <a:pt x="0" y="237"/>
                  </a:cubicBezTo>
                  <a:cubicBezTo>
                    <a:pt x="0" y="376"/>
                    <a:pt x="695" y="466"/>
                    <a:pt x="1535" y="466"/>
                  </a:cubicBezTo>
                  <a:cubicBezTo>
                    <a:pt x="2375" y="466"/>
                    <a:pt x="3069" y="376"/>
                    <a:pt x="3069" y="237"/>
                  </a:cubicBezTo>
                  <a:cubicBezTo>
                    <a:pt x="3069" y="119"/>
                    <a:pt x="2375"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2554518" y="4899911"/>
              <a:ext cx="941523" cy="190022"/>
            </a:xfrm>
            <a:custGeom>
              <a:avLst/>
              <a:gdLst/>
              <a:ahLst/>
              <a:cxnLst/>
              <a:rect l="l" t="t" r="r" b="b"/>
              <a:pathLst>
                <a:path w="4167" h="841" extrusionOk="0">
                  <a:moveTo>
                    <a:pt x="1" y="0"/>
                  </a:moveTo>
                  <a:lnTo>
                    <a:pt x="1" y="493"/>
                  </a:lnTo>
                  <a:cubicBezTo>
                    <a:pt x="1" y="667"/>
                    <a:pt x="931" y="840"/>
                    <a:pt x="2084" y="840"/>
                  </a:cubicBezTo>
                  <a:cubicBezTo>
                    <a:pt x="3243" y="840"/>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554518" y="4899911"/>
              <a:ext cx="941523" cy="91057"/>
            </a:xfrm>
            <a:custGeom>
              <a:avLst/>
              <a:gdLst/>
              <a:ahLst/>
              <a:cxnLst/>
              <a:rect l="l" t="t" r="r" b="b"/>
              <a:pathLst>
                <a:path w="4167" h="403" extrusionOk="0">
                  <a:moveTo>
                    <a:pt x="1" y="0"/>
                  </a:moveTo>
                  <a:lnTo>
                    <a:pt x="1" y="118"/>
                  </a:lnTo>
                  <a:cubicBezTo>
                    <a:pt x="174" y="292"/>
                    <a:pt x="1042" y="403"/>
                    <a:pt x="2084" y="403"/>
                  </a:cubicBezTo>
                  <a:cubicBezTo>
                    <a:pt x="3125" y="403"/>
                    <a:pt x="3993"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2554518" y="4827608"/>
              <a:ext cx="941523" cy="150933"/>
            </a:xfrm>
            <a:custGeom>
              <a:avLst/>
              <a:gdLst/>
              <a:ahLst/>
              <a:cxnLst/>
              <a:rect l="l" t="t" r="r" b="b"/>
              <a:pathLst>
                <a:path w="4167" h="668" extrusionOk="0">
                  <a:moveTo>
                    <a:pt x="2084" y="1"/>
                  </a:moveTo>
                  <a:cubicBezTo>
                    <a:pt x="931" y="1"/>
                    <a:pt x="1" y="146"/>
                    <a:pt x="1" y="320"/>
                  </a:cubicBezTo>
                  <a:cubicBezTo>
                    <a:pt x="1" y="521"/>
                    <a:pt x="931" y="667"/>
                    <a:pt x="2084" y="667"/>
                  </a:cubicBezTo>
                  <a:cubicBezTo>
                    <a:pt x="3243" y="667"/>
                    <a:pt x="4167" y="521"/>
                    <a:pt x="4167" y="320"/>
                  </a:cubicBezTo>
                  <a:cubicBezTo>
                    <a:pt x="4167" y="146"/>
                    <a:pt x="3243"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2541865" y="4815181"/>
              <a:ext cx="968411" cy="175787"/>
            </a:xfrm>
            <a:custGeom>
              <a:avLst/>
              <a:gdLst/>
              <a:ahLst/>
              <a:cxnLst/>
              <a:rect l="l" t="t" r="r" b="b"/>
              <a:pathLst>
                <a:path w="4286" h="778" extrusionOk="0">
                  <a:moveTo>
                    <a:pt x="2140" y="118"/>
                  </a:moveTo>
                  <a:cubicBezTo>
                    <a:pt x="2723" y="118"/>
                    <a:pt x="3244" y="146"/>
                    <a:pt x="3619" y="201"/>
                  </a:cubicBezTo>
                  <a:cubicBezTo>
                    <a:pt x="3792" y="229"/>
                    <a:pt x="3966" y="257"/>
                    <a:pt x="4049" y="292"/>
                  </a:cubicBezTo>
                  <a:cubicBezTo>
                    <a:pt x="4112" y="320"/>
                    <a:pt x="4140" y="347"/>
                    <a:pt x="4167" y="347"/>
                  </a:cubicBezTo>
                  <a:lnTo>
                    <a:pt x="4167" y="375"/>
                  </a:lnTo>
                  <a:cubicBezTo>
                    <a:pt x="4167" y="375"/>
                    <a:pt x="4167" y="403"/>
                    <a:pt x="4140" y="403"/>
                  </a:cubicBezTo>
                  <a:cubicBezTo>
                    <a:pt x="4112" y="431"/>
                    <a:pt x="3994" y="493"/>
                    <a:pt x="3876" y="521"/>
                  </a:cubicBezTo>
                  <a:cubicBezTo>
                    <a:pt x="3529" y="604"/>
                    <a:pt x="2862" y="667"/>
                    <a:pt x="2140" y="667"/>
                  </a:cubicBezTo>
                  <a:cubicBezTo>
                    <a:pt x="1563" y="667"/>
                    <a:pt x="1043" y="604"/>
                    <a:pt x="668" y="549"/>
                  </a:cubicBezTo>
                  <a:cubicBezTo>
                    <a:pt x="494" y="521"/>
                    <a:pt x="348" y="493"/>
                    <a:pt x="230" y="465"/>
                  </a:cubicBezTo>
                  <a:cubicBezTo>
                    <a:pt x="202" y="431"/>
                    <a:pt x="147" y="403"/>
                    <a:pt x="147" y="403"/>
                  </a:cubicBezTo>
                  <a:lnTo>
                    <a:pt x="119" y="375"/>
                  </a:lnTo>
                  <a:lnTo>
                    <a:pt x="147" y="347"/>
                  </a:lnTo>
                  <a:cubicBezTo>
                    <a:pt x="202" y="320"/>
                    <a:pt x="293" y="292"/>
                    <a:pt x="404" y="257"/>
                  </a:cubicBezTo>
                  <a:cubicBezTo>
                    <a:pt x="779" y="174"/>
                    <a:pt x="1418" y="118"/>
                    <a:pt x="2140" y="118"/>
                  </a:cubicBezTo>
                  <a:close/>
                  <a:moveTo>
                    <a:pt x="2140" y="0"/>
                  </a:moveTo>
                  <a:cubicBezTo>
                    <a:pt x="1563" y="0"/>
                    <a:pt x="1043" y="28"/>
                    <a:pt x="668" y="83"/>
                  </a:cubicBezTo>
                  <a:cubicBezTo>
                    <a:pt x="466" y="118"/>
                    <a:pt x="320" y="146"/>
                    <a:pt x="202" y="201"/>
                  </a:cubicBezTo>
                  <a:cubicBezTo>
                    <a:pt x="147" y="229"/>
                    <a:pt x="84" y="229"/>
                    <a:pt x="57" y="257"/>
                  </a:cubicBezTo>
                  <a:cubicBezTo>
                    <a:pt x="57" y="292"/>
                    <a:pt x="29" y="292"/>
                    <a:pt x="29" y="320"/>
                  </a:cubicBezTo>
                  <a:cubicBezTo>
                    <a:pt x="1" y="347"/>
                    <a:pt x="1" y="347"/>
                    <a:pt x="1" y="375"/>
                  </a:cubicBezTo>
                  <a:cubicBezTo>
                    <a:pt x="1" y="403"/>
                    <a:pt x="1" y="431"/>
                    <a:pt x="29" y="431"/>
                  </a:cubicBezTo>
                  <a:cubicBezTo>
                    <a:pt x="29" y="493"/>
                    <a:pt x="57" y="493"/>
                    <a:pt x="119" y="521"/>
                  </a:cubicBezTo>
                  <a:cubicBezTo>
                    <a:pt x="175" y="576"/>
                    <a:pt x="293" y="604"/>
                    <a:pt x="404" y="639"/>
                  </a:cubicBezTo>
                  <a:cubicBezTo>
                    <a:pt x="813" y="722"/>
                    <a:pt x="1418" y="778"/>
                    <a:pt x="2140" y="778"/>
                  </a:cubicBezTo>
                  <a:cubicBezTo>
                    <a:pt x="2723" y="778"/>
                    <a:pt x="3244" y="722"/>
                    <a:pt x="3647" y="667"/>
                  </a:cubicBezTo>
                  <a:cubicBezTo>
                    <a:pt x="3820" y="639"/>
                    <a:pt x="3994" y="604"/>
                    <a:pt x="4077" y="576"/>
                  </a:cubicBezTo>
                  <a:cubicBezTo>
                    <a:pt x="4140" y="549"/>
                    <a:pt x="4195" y="521"/>
                    <a:pt x="4223" y="493"/>
                  </a:cubicBezTo>
                  <a:cubicBezTo>
                    <a:pt x="4251" y="493"/>
                    <a:pt x="4251" y="465"/>
                    <a:pt x="4285" y="431"/>
                  </a:cubicBezTo>
                  <a:lnTo>
                    <a:pt x="4285" y="375"/>
                  </a:lnTo>
                  <a:lnTo>
                    <a:pt x="4285" y="320"/>
                  </a:lnTo>
                  <a:cubicBezTo>
                    <a:pt x="4251" y="292"/>
                    <a:pt x="4223" y="257"/>
                    <a:pt x="4167" y="229"/>
                  </a:cubicBezTo>
                  <a:cubicBezTo>
                    <a:pt x="4112" y="201"/>
                    <a:pt x="3994" y="174"/>
                    <a:pt x="3876" y="146"/>
                  </a:cubicBezTo>
                  <a:cubicBezTo>
                    <a:pt x="3501" y="56"/>
                    <a:pt x="2862" y="0"/>
                    <a:pt x="214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2574853"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2560844"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626595"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2614168"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2672236"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2659583"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2725560"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711325"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2770976"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2756967"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822718"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810290"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868359"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855706"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2921683"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2907448"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967098"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953089"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3018840"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3006413"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3064481"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3051828"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3117805"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3103570"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3163220"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3149212"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215188"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3202535"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3260604"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247951"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3313927"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3299693"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359343"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3345334"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3404984"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3392331"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3456726"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3444073"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2678563" y="4847943"/>
              <a:ext cx="693659" cy="103936"/>
            </a:xfrm>
            <a:custGeom>
              <a:avLst/>
              <a:gdLst/>
              <a:ahLst/>
              <a:cxnLst/>
              <a:rect l="l" t="t" r="r" b="b"/>
              <a:pathLst>
                <a:path w="3070" h="460" extrusionOk="0">
                  <a:moveTo>
                    <a:pt x="1535" y="1"/>
                  </a:moveTo>
                  <a:cubicBezTo>
                    <a:pt x="695" y="1"/>
                    <a:pt x="0" y="112"/>
                    <a:pt x="0" y="230"/>
                  </a:cubicBezTo>
                  <a:cubicBezTo>
                    <a:pt x="0" y="376"/>
                    <a:pt x="695" y="459"/>
                    <a:pt x="1535" y="459"/>
                  </a:cubicBezTo>
                  <a:cubicBezTo>
                    <a:pt x="2375" y="459"/>
                    <a:pt x="3069" y="376"/>
                    <a:pt x="3069" y="230"/>
                  </a:cubicBezTo>
                  <a:cubicBezTo>
                    <a:pt x="3069" y="112"/>
                    <a:pt x="2375"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554518" y="4724124"/>
              <a:ext cx="941523" cy="182114"/>
            </a:xfrm>
            <a:custGeom>
              <a:avLst/>
              <a:gdLst/>
              <a:ahLst/>
              <a:cxnLst/>
              <a:rect l="l" t="t" r="r" b="b"/>
              <a:pathLst>
                <a:path w="4167" h="806" extrusionOk="0">
                  <a:moveTo>
                    <a:pt x="1" y="0"/>
                  </a:moveTo>
                  <a:lnTo>
                    <a:pt x="1" y="486"/>
                  </a:lnTo>
                  <a:cubicBezTo>
                    <a:pt x="1" y="660"/>
                    <a:pt x="931" y="806"/>
                    <a:pt x="2084" y="806"/>
                  </a:cubicBezTo>
                  <a:cubicBezTo>
                    <a:pt x="3243" y="806"/>
                    <a:pt x="4167" y="660"/>
                    <a:pt x="4167" y="486"/>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554518" y="4724124"/>
              <a:ext cx="941523" cy="91283"/>
            </a:xfrm>
            <a:custGeom>
              <a:avLst/>
              <a:gdLst/>
              <a:ahLst/>
              <a:cxnLst/>
              <a:rect l="l" t="t" r="r" b="b"/>
              <a:pathLst>
                <a:path w="4167" h="404" extrusionOk="0">
                  <a:moveTo>
                    <a:pt x="1" y="0"/>
                  </a:moveTo>
                  <a:lnTo>
                    <a:pt x="1" y="84"/>
                  </a:lnTo>
                  <a:cubicBezTo>
                    <a:pt x="174" y="285"/>
                    <a:pt x="1042" y="403"/>
                    <a:pt x="2084" y="403"/>
                  </a:cubicBezTo>
                  <a:cubicBezTo>
                    <a:pt x="3125" y="403"/>
                    <a:pt x="3993" y="285"/>
                    <a:pt x="4167" y="84"/>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2554518" y="4645720"/>
              <a:ext cx="941523" cy="157034"/>
            </a:xfrm>
            <a:custGeom>
              <a:avLst/>
              <a:gdLst/>
              <a:ahLst/>
              <a:cxnLst/>
              <a:rect l="l" t="t" r="r" b="b"/>
              <a:pathLst>
                <a:path w="4167" h="695" extrusionOk="0">
                  <a:moveTo>
                    <a:pt x="2084" y="0"/>
                  </a:moveTo>
                  <a:cubicBezTo>
                    <a:pt x="931" y="0"/>
                    <a:pt x="1" y="174"/>
                    <a:pt x="1" y="347"/>
                  </a:cubicBezTo>
                  <a:cubicBezTo>
                    <a:pt x="1" y="521"/>
                    <a:pt x="931" y="695"/>
                    <a:pt x="2084" y="695"/>
                  </a:cubicBezTo>
                  <a:cubicBezTo>
                    <a:pt x="3243" y="695"/>
                    <a:pt x="4167" y="521"/>
                    <a:pt x="4167" y="347"/>
                  </a:cubicBezTo>
                  <a:cubicBezTo>
                    <a:pt x="4167" y="174"/>
                    <a:pt x="3243"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2541865" y="4631486"/>
              <a:ext cx="968411" cy="183921"/>
            </a:xfrm>
            <a:custGeom>
              <a:avLst/>
              <a:gdLst/>
              <a:ahLst/>
              <a:cxnLst/>
              <a:rect l="l" t="t" r="r" b="b"/>
              <a:pathLst>
                <a:path w="4286" h="814" extrusionOk="0">
                  <a:moveTo>
                    <a:pt x="2140" y="119"/>
                  </a:moveTo>
                  <a:cubicBezTo>
                    <a:pt x="2723" y="119"/>
                    <a:pt x="3244" y="174"/>
                    <a:pt x="3619" y="237"/>
                  </a:cubicBezTo>
                  <a:cubicBezTo>
                    <a:pt x="3792" y="264"/>
                    <a:pt x="3966" y="292"/>
                    <a:pt x="4049" y="320"/>
                  </a:cubicBezTo>
                  <a:cubicBezTo>
                    <a:pt x="4112" y="348"/>
                    <a:pt x="4140" y="376"/>
                    <a:pt x="4167" y="376"/>
                  </a:cubicBezTo>
                  <a:lnTo>
                    <a:pt x="4167" y="410"/>
                  </a:lnTo>
                  <a:lnTo>
                    <a:pt x="4140" y="438"/>
                  </a:lnTo>
                  <a:cubicBezTo>
                    <a:pt x="4112" y="466"/>
                    <a:pt x="3994" y="494"/>
                    <a:pt x="3876" y="521"/>
                  </a:cubicBezTo>
                  <a:cubicBezTo>
                    <a:pt x="3529" y="612"/>
                    <a:pt x="2862" y="695"/>
                    <a:pt x="2140" y="695"/>
                  </a:cubicBezTo>
                  <a:cubicBezTo>
                    <a:pt x="1563" y="695"/>
                    <a:pt x="1043" y="639"/>
                    <a:pt x="668" y="584"/>
                  </a:cubicBezTo>
                  <a:cubicBezTo>
                    <a:pt x="494" y="549"/>
                    <a:pt x="348" y="521"/>
                    <a:pt x="230" y="494"/>
                  </a:cubicBezTo>
                  <a:cubicBezTo>
                    <a:pt x="202" y="466"/>
                    <a:pt x="147" y="438"/>
                    <a:pt x="147" y="438"/>
                  </a:cubicBezTo>
                  <a:lnTo>
                    <a:pt x="119" y="410"/>
                  </a:lnTo>
                  <a:cubicBezTo>
                    <a:pt x="119" y="410"/>
                    <a:pt x="119" y="376"/>
                    <a:pt x="147" y="376"/>
                  </a:cubicBezTo>
                  <a:cubicBezTo>
                    <a:pt x="202" y="348"/>
                    <a:pt x="293" y="320"/>
                    <a:pt x="404" y="292"/>
                  </a:cubicBezTo>
                  <a:cubicBezTo>
                    <a:pt x="779" y="174"/>
                    <a:pt x="1418" y="119"/>
                    <a:pt x="2140" y="119"/>
                  </a:cubicBezTo>
                  <a:close/>
                  <a:moveTo>
                    <a:pt x="2140" y="1"/>
                  </a:moveTo>
                  <a:cubicBezTo>
                    <a:pt x="1563" y="1"/>
                    <a:pt x="1043" y="63"/>
                    <a:pt x="668" y="119"/>
                  </a:cubicBezTo>
                  <a:cubicBezTo>
                    <a:pt x="466" y="146"/>
                    <a:pt x="320" y="174"/>
                    <a:pt x="202" y="237"/>
                  </a:cubicBezTo>
                  <a:cubicBezTo>
                    <a:pt x="147" y="237"/>
                    <a:pt x="84" y="264"/>
                    <a:pt x="57" y="292"/>
                  </a:cubicBezTo>
                  <a:cubicBezTo>
                    <a:pt x="57" y="292"/>
                    <a:pt x="29" y="320"/>
                    <a:pt x="29" y="348"/>
                  </a:cubicBezTo>
                  <a:cubicBezTo>
                    <a:pt x="1" y="348"/>
                    <a:pt x="1" y="376"/>
                    <a:pt x="1" y="410"/>
                  </a:cubicBezTo>
                  <a:cubicBezTo>
                    <a:pt x="1" y="438"/>
                    <a:pt x="1" y="466"/>
                    <a:pt x="29" y="466"/>
                  </a:cubicBezTo>
                  <a:cubicBezTo>
                    <a:pt x="29" y="494"/>
                    <a:pt x="57" y="521"/>
                    <a:pt x="119" y="549"/>
                  </a:cubicBezTo>
                  <a:cubicBezTo>
                    <a:pt x="175" y="584"/>
                    <a:pt x="293" y="612"/>
                    <a:pt x="404" y="639"/>
                  </a:cubicBezTo>
                  <a:cubicBezTo>
                    <a:pt x="813" y="758"/>
                    <a:pt x="1418" y="813"/>
                    <a:pt x="2140" y="813"/>
                  </a:cubicBezTo>
                  <a:cubicBezTo>
                    <a:pt x="2723" y="813"/>
                    <a:pt x="3244" y="758"/>
                    <a:pt x="3647" y="695"/>
                  </a:cubicBezTo>
                  <a:cubicBezTo>
                    <a:pt x="3820" y="667"/>
                    <a:pt x="3994" y="639"/>
                    <a:pt x="4077" y="584"/>
                  </a:cubicBezTo>
                  <a:cubicBezTo>
                    <a:pt x="4140" y="584"/>
                    <a:pt x="4195" y="549"/>
                    <a:pt x="4223" y="521"/>
                  </a:cubicBezTo>
                  <a:cubicBezTo>
                    <a:pt x="4251" y="494"/>
                    <a:pt x="4251" y="494"/>
                    <a:pt x="4285" y="466"/>
                  </a:cubicBezTo>
                  <a:lnTo>
                    <a:pt x="4285" y="410"/>
                  </a:lnTo>
                  <a:lnTo>
                    <a:pt x="4285" y="348"/>
                  </a:lnTo>
                  <a:cubicBezTo>
                    <a:pt x="4251" y="292"/>
                    <a:pt x="4223" y="292"/>
                    <a:pt x="4167" y="264"/>
                  </a:cubicBezTo>
                  <a:cubicBezTo>
                    <a:pt x="4112" y="202"/>
                    <a:pt x="3994" y="174"/>
                    <a:pt x="3876" y="146"/>
                  </a:cubicBezTo>
                  <a:cubicBezTo>
                    <a:pt x="3501" y="63"/>
                    <a:pt x="2862" y="1"/>
                    <a:pt x="2140"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2574853"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2560844"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2626595"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2614168"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2672236"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2659583"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2725560"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2711325"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2770976"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2756967"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2822718"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2810290"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2868359"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2855706"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2921683"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2907448"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967098"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953089"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3018840"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3006413"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3064481"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3051828"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3117805"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3103570"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3163220"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3149212"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3215188"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3202535"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3260604"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3247951"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3313927"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3299693"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3359343"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345334"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3404984"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3392331"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456726"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3444073"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2678563" y="4670801"/>
              <a:ext cx="693659" cy="105292"/>
            </a:xfrm>
            <a:custGeom>
              <a:avLst/>
              <a:gdLst/>
              <a:ahLst/>
              <a:cxnLst/>
              <a:rect l="l" t="t" r="r" b="b"/>
              <a:pathLst>
                <a:path w="3070" h="466" extrusionOk="0">
                  <a:moveTo>
                    <a:pt x="1535" y="0"/>
                  </a:moveTo>
                  <a:cubicBezTo>
                    <a:pt x="695" y="0"/>
                    <a:pt x="0" y="118"/>
                    <a:pt x="0" y="236"/>
                  </a:cubicBezTo>
                  <a:cubicBezTo>
                    <a:pt x="0" y="347"/>
                    <a:pt x="695" y="465"/>
                    <a:pt x="1535" y="465"/>
                  </a:cubicBezTo>
                  <a:cubicBezTo>
                    <a:pt x="2375" y="465"/>
                    <a:pt x="3069" y="347"/>
                    <a:pt x="3069" y="236"/>
                  </a:cubicBezTo>
                  <a:cubicBezTo>
                    <a:pt x="3069" y="118"/>
                    <a:pt x="2375"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554518" y="4546755"/>
              <a:ext cx="941523" cy="183921"/>
            </a:xfrm>
            <a:custGeom>
              <a:avLst/>
              <a:gdLst/>
              <a:ahLst/>
              <a:cxnLst/>
              <a:rect l="l" t="t" r="r" b="b"/>
              <a:pathLst>
                <a:path w="4167" h="814" extrusionOk="0">
                  <a:moveTo>
                    <a:pt x="1" y="1"/>
                  </a:moveTo>
                  <a:lnTo>
                    <a:pt x="1" y="494"/>
                  </a:lnTo>
                  <a:cubicBezTo>
                    <a:pt x="1" y="667"/>
                    <a:pt x="931" y="813"/>
                    <a:pt x="2084" y="813"/>
                  </a:cubicBezTo>
                  <a:cubicBezTo>
                    <a:pt x="3243" y="813"/>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2554518" y="4546755"/>
              <a:ext cx="941523" cy="91283"/>
            </a:xfrm>
            <a:custGeom>
              <a:avLst/>
              <a:gdLst/>
              <a:ahLst/>
              <a:cxnLst/>
              <a:rect l="l" t="t" r="r" b="b"/>
              <a:pathLst>
                <a:path w="4167" h="404" extrusionOk="0">
                  <a:moveTo>
                    <a:pt x="1" y="1"/>
                  </a:moveTo>
                  <a:lnTo>
                    <a:pt x="1" y="91"/>
                  </a:lnTo>
                  <a:cubicBezTo>
                    <a:pt x="174" y="265"/>
                    <a:pt x="1042" y="403"/>
                    <a:pt x="2084" y="403"/>
                  </a:cubicBezTo>
                  <a:cubicBezTo>
                    <a:pt x="3125" y="403"/>
                    <a:pt x="3993" y="265"/>
                    <a:pt x="4167" y="91"/>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2554518" y="4468352"/>
              <a:ext cx="941523" cy="150933"/>
            </a:xfrm>
            <a:custGeom>
              <a:avLst/>
              <a:gdLst/>
              <a:ahLst/>
              <a:cxnLst/>
              <a:rect l="l" t="t" r="r" b="b"/>
              <a:pathLst>
                <a:path w="4167" h="668" extrusionOk="0">
                  <a:moveTo>
                    <a:pt x="2084" y="0"/>
                  </a:moveTo>
                  <a:cubicBezTo>
                    <a:pt x="931" y="0"/>
                    <a:pt x="1" y="146"/>
                    <a:pt x="1" y="348"/>
                  </a:cubicBezTo>
                  <a:cubicBezTo>
                    <a:pt x="1" y="521"/>
                    <a:pt x="931" y="667"/>
                    <a:pt x="2084" y="667"/>
                  </a:cubicBezTo>
                  <a:cubicBezTo>
                    <a:pt x="3243" y="667"/>
                    <a:pt x="4167" y="521"/>
                    <a:pt x="4167" y="348"/>
                  </a:cubicBezTo>
                  <a:cubicBezTo>
                    <a:pt x="4167" y="146"/>
                    <a:pt x="3243"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2541865" y="4455699"/>
              <a:ext cx="968411" cy="176013"/>
            </a:xfrm>
            <a:custGeom>
              <a:avLst/>
              <a:gdLst/>
              <a:ahLst/>
              <a:cxnLst/>
              <a:rect l="l" t="t" r="r" b="b"/>
              <a:pathLst>
                <a:path w="4286" h="779" extrusionOk="0">
                  <a:moveTo>
                    <a:pt x="2140" y="112"/>
                  </a:moveTo>
                  <a:cubicBezTo>
                    <a:pt x="2723" y="112"/>
                    <a:pt x="3244" y="147"/>
                    <a:pt x="3619" y="202"/>
                  </a:cubicBezTo>
                  <a:cubicBezTo>
                    <a:pt x="3792" y="230"/>
                    <a:pt x="3966" y="286"/>
                    <a:pt x="4049" y="320"/>
                  </a:cubicBezTo>
                  <a:cubicBezTo>
                    <a:pt x="4112" y="348"/>
                    <a:pt x="4140" y="348"/>
                    <a:pt x="4167" y="376"/>
                  </a:cubicBezTo>
                  <a:lnTo>
                    <a:pt x="4167" y="404"/>
                  </a:lnTo>
                  <a:lnTo>
                    <a:pt x="4140" y="431"/>
                  </a:lnTo>
                  <a:cubicBezTo>
                    <a:pt x="4112" y="459"/>
                    <a:pt x="3994" y="494"/>
                    <a:pt x="3876" y="522"/>
                  </a:cubicBezTo>
                  <a:cubicBezTo>
                    <a:pt x="3529" y="605"/>
                    <a:pt x="2862" y="668"/>
                    <a:pt x="2140" y="668"/>
                  </a:cubicBezTo>
                  <a:cubicBezTo>
                    <a:pt x="1563" y="668"/>
                    <a:pt x="1043" y="633"/>
                    <a:pt x="668" y="577"/>
                  </a:cubicBezTo>
                  <a:cubicBezTo>
                    <a:pt x="494" y="549"/>
                    <a:pt x="348" y="522"/>
                    <a:pt x="230" y="459"/>
                  </a:cubicBezTo>
                  <a:cubicBezTo>
                    <a:pt x="202" y="459"/>
                    <a:pt x="147" y="431"/>
                    <a:pt x="147" y="404"/>
                  </a:cubicBezTo>
                  <a:lnTo>
                    <a:pt x="119" y="404"/>
                  </a:lnTo>
                  <a:cubicBezTo>
                    <a:pt x="119" y="404"/>
                    <a:pt x="119" y="376"/>
                    <a:pt x="147" y="376"/>
                  </a:cubicBezTo>
                  <a:cubicBezTo>
                    <a:pt x="202" y="320"/>
                    <a:pt x="293" y="286"/>
                    <a:pt x="404" y="258"/>
                  </a:cubicBezTo>
                  <a:cubicBezTo>
                    <a:pt x="779" y="174"/>
                    <a:pt x="1418" y="112"/>
                    <a:pt x="2140" y="112"/>
                  </a:cubicBezTo>
                  <a:close/>
                  <a:moveTo>
                    <a:pt x="2140" y="1"/>
                  </a:moveTo>
                  <a:cubicBezTo>
                    <a:pt x="1563" y="1"/>
                    <a:pt x="1043" y="29"/>
                    <a:pt x="668" y="112"/>
                  </a:cubicBezTo>
                  <a:cubicBezTo>
                    <a:pt x="466" y="147"/>
                    <a:pt x="320" y="174"/>
                    <a:pt x="202" y="202"/>
                  </a:cubicBezTo>
                  <a:cubicBezTo>
                    <a:pt x="147" y="230"/>
                    <a:pt x="84" y="258"/>
                    <a:pt x="57" y="286"/>
                  </a:cubicBezTo>
                  <a:lnTo>
                    <a:pt x="29" y="320"/>
                  </a:lnTo>
                  <a:cubicBezTo>
                    <a:pt x="1" y="348"/>
                    <a:pt x="1" y="376"/>
                    <a:pt x="1" y="404"/>
                  </a:cubicBezTo>
                  <a:cubicBezTo>
                    <a:pt x="1" y="431"/>
                    <a:pt x="1" y="431"/>
                    <a:pt x="29" y="459"/>
                  </a:cubicBezTo>
                  <a:cubicBezTo>
                    <a:pt x="29" y="494"/>
                    <a:pt x="57" y="522"/>
                    <a:pt x="119" y="549"/>
                  </a:cubicBezTo>
                  <a:cubicBezTo>
                    <a:pt x="175" y="577"/>
                    <a:pt x="293" y="605"/>
                    <a:pt x="404" y="633"/>
                  </a:cubicBezTo>
                  <a:cubicBezTo>
                    <a:pt x="813" y="723"/>
                    <a:pt x="1418" y="779"/>
                    <a:pt x="2140" y="779"/>
                  </a:cubicBezTo>
                  <a:cubicBezTo>
                    <a:pt x="2723" y="779"/>
                    <a:pt x="3244" y="751"/>
                    <a:pt x="3647" y="695"/>
                  </a:cubicBezTo>
                  <a:cubicBezTo>
                    <a:pt x="3820" y="668"/>
                    <a:pt x="3994" y="633"/>
                    <a:pt x="4077" y="577"/>
                  </a:cubicBezTo>
                  <a:cubicBezTo>
                    <a:pt x="4140" y="549"/>
                    <a:pt x="4195" y="549"/>
                    <a:pt x="4223" y="522"/>
                  </a:cubicBezTo>
                  <a:cubicBezTo>
                    <a:pt x="4251" y="494"/>
                    <a:pt x="4251" y="494"/>
                    <a:pt x="4285" y="459"/>
                  </a:cubicBezTo>
                  <a:lnTo>
                    <a:pt x="4285" y="404"/>
                  </a:lnTo>
                  <a:lnTo>
                    <a:pt x="4285" y="320"/>
                  </a:lnTo>
                  <a:cubicBezTo>
                    <a:pt x="4251" y="286"/>
                    <a:pt x="4223" y="258"/>
                    <a:pt x="4167" y="258"/>
                  </a:cubicBezTo>
                  <a:cubicBezTo>
                    <a:pt x="4112" y="202"/>
                    <a:pt x="3994" y="174"/>
                    <a:pt x="3876" y="147"/>
                  </a:cubicBezTo>
                  <a:cubicBezTo>
                    <a:pt x="3501" y="56"/>
                    <a:pt x="2862" y="1"/>
                    <a:pt x="2140"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2574853"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560844"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626595"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614168"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2672236"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2659583"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2725560"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711325"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2770976"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2756967"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2822718"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2810290"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2868359"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855706"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2921683"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2907448"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2967098"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2953089"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3018840"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3006413"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3064481"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3051828"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3117805"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3103570"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3163220"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3149212"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3215188" y="4534328"/>
              <a:ext cx="20561" cy="215102"/>
            </a:xfrm>
            <a:custGeom>
              <a:avLst/>
              <a:gdLst/>
              <a:ahLst/>
              <a:cxnLst/>
              <a:rect l="l" t="t" r="r" b="b"/>
              <a:pathLst>
                <a:path w="91" h="952" extrusionOk="0">
                  <a:moveTo>
                    <a:pt x="0" y="0"/>
                  </a:moveTo>
                  <a:lnTo>
                    <a:pt x="0" y="951"/>
                  </a:lnTo>
                  <a:lnTo>
                    <a:pt x="90" y="951"/>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3202535"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3260604"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3247951"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3313927"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3299693"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3359343"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3345334"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3404984"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3392331"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3456726"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3444073"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a:off x="2678563" y="4495013"/>
              <a:ext cx="693659" cy="103710"/>
            </a:xfrm>
            <a:custGeom>
              <a:avLst/>
              <a:gdLst/>
              <a:ahLst/>
              <a:cxnLst/>
              <a:rect l="l" t="t" r="r" b="b"/>
              <a:pathLst>
                <a:path w="3070" h="459" extrusionOk="0">
                  <a:moveTo>
                    <a:pt x="1535" y="0"/>
                  </a:moveTo>
                  <a:cubicBezTo>
                    <a:pt x="695" y="0"/>
                    <a:pt x="0" y="84"/>
                    <a:pt x="0" y="230"/>
                  </a:cubicBezTo>
                  <a:cubicBezTo>
                    <a:pt x="0" y="348"/>
                    <a:pt x="695" y="459"/>
                    <a:pt x="1535" y="459"/>
                  </a:cubicBezTo>
                  <a:cubicBezTo>
                    <a:pt x="2375" y="459"/>
                    <a:pt x="3069" y="348"/>
                    <a:pt x="3069" y="230"/>
                  </a:cubicBezTo>
                  <a:cubicBezTo>
                    <a:pt x="3069" y="84"/>
                    <a:pt x="2375"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a:off x="2554518" y="4363286"/>
              <a:ext cx="941523" cy="190022"/>
            </a:xfrm>
            <a:custGeom>
              <a:avLst/>
              <a:gdLst/>
              <a:ahLst/>
              <a:cxnLst/>
              <a:rect l="l" t="t" r="r" b="b"/>
              <a:pathLst>
                <a:path w="4167" h="841" extrusionOk="0">
                  <a:moveTo>
                    <a:pt x="1" y="0"/>
                  </a:moveTo>
                  <a:lnTo>
                    <a:pt x="1" y="493"/>
                  </a:lnTo>
                  <a:cubicBezTo>
                    <a:pt x="1" y="695"/>
                    <a:pt x="931" y="840"/>
                    <a:pt x="2084" y="840"/>
                  </a:cubicBezTo>
                  <a:cubicBezTo>
                    <a:pt x="3243" y="840"/>
                    <a:pt x="4167" y="695"/>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2554518" y="4363286"/>
              <a:ext cx="941523" cy="98965"/>
            </a:xfrm>
            <a:custGeom>
              <a:avLst/>
              <a:gdLst/>
              <a:ahLst/>
              <a:cxnLst/>
              <a:rect l="l" t="t" r="r" b="b"/>
              <a:pathLst>
                <a:path w="4167" h="438" extrusionOk="0">
                  <a:moveTo>
                    <a:pt x="1" y="0"/>
                  </a:moveTo>
                  <a:lnTo>
                    <a:pt x="1" y="118"/>
                  </a:lnTo>
                  <a:cubicBezTo>
                    <a:pt x="174" y="292"/>
                    <a:pt x="1042" y="438"/>
                    <a:pt x="2084" y="438"/>
                  </a:cubicBezTo>
                  <a:cubicBezTo>
                    <a:pt x="3125" y="438"/>
                    <a:pt x="3993"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a:off x="2554518" y="4292564"/>
              <a:ext cx="941523" cy="149351"/>
            </a:xfrm>
            <a:custGeom>
              <a:avLst/>
              <a:gdLst/>
              <a:ahLst/>
              <a:cxnLst/>
              <a:rect l="l" t="t" r="r" b="b"/>
              <a:pathLst>
                <a:path w="4167" h="661" extrusionOk="0">
                  <a:moveTo>
                    <a:pt x="2084" y="1"/>
                  </a:moveTo>
                  <a:cubicBezTo>
                    <a:pt x="931" y="1"/>
                    <a:pt x="1" y="140"/>
                    <a:pt x="1" y="313"/>
                  </a:cubicBezTo>
                  <a:cubicBezTo>
                    <a:pt x="1" y="522"/>
                    <a:pt x="931" y="660"/>
                    <a:pt x="2084" y="660"/>
                  </a:cubicBezTo>
                  <a:cubicBezTo>
                    <a:pt x="3243" y="660"/>
                    <a:pt x="4167" y="522"/>
                    <a:pt x="4167" y="313"/>
                  </a:cubicBezTo>
                  <a:cubicBezTo>
                    <a:pt x="4167" y="140"/>
                    <a:pt x="3243"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5"/>
            <p:cNvSpPr/>
            <p:nvPr/>
          </p:nvSpPr>
          <p:spPr>
            <a:xfrm>
              <a:off x="2541865" y="4278556"/>
              <a:ext cx="968411" cy="177369"/>
            </a:xfrm>
            <a:custGeom>
              <a:avLst/>
              <a:gdLst/>
              <a:ahLst/>
              <a:cxnLst/>
              <a:rect l="l" t="t" r="r" b="b"/>
              <a:pathLst>
                <a:path w="4286" h="785" extrusionOk="0">
                  <a:moveTo>
                    <a:pt x="2140" y="118"/>
                  </a:moveTo>
                  <a:cubicBezTo>
                    <a:pt x="2723" y="118"/>
                    <a:pt x="3244" y="146"/>
                    <a:pt x="3619" y="202"/>
                  </a:cubicBezTo>
                  <a:cubicBezTo>
                    <a:pt x="3792" y="236"/>
                    <a:pt x="3966" y="292"/>
                    <a:pt x="4049" y="320"/>
                  </a:cubicBezTo>
                  <a:cubicBezTo>
                    <a:pt x="4112" y="320"/>
                    <a:pt x="4140" y="347"/>
                    <a:pt x="4167" y="375"/>
                  </a:cubicBezTo>
                  <a:cubicBezTo>
                    <a:pt x="4167" y="375"/>
                    <a:pt x="4167" y="410"/>
                    <a:pt x="4140" y="438"/>
                  </a:cubicBezTo>
                  <a:cubicBezTo>
                    <a:pt x="4112" y="465"/>
                    <a:pt x="3994" y="493"/>
                    <a:pt x="3876" y="521"/>
                  </a:cubicBezTo>
                  <a:cubicBezTo>
                    <a:pt x="3529" y="611"/>
                    <a:pt x="2862" y="667"/>
                    <a:pt x="2140" y="667"/>
                  </a:cubicBezTo>
                  <a:cubicBezTo>
                    <a:pt x="1563" y="667"/>
                    <a:pt x="1043" y="639"/>
                    <a:pt x="668" y="584"/>
                  </a:cubicBezTo>
                  <a:cubicBezTo>
                    <a:pt x="494" y="549"/>
                    <a:pt x="348" y="493"/>
                    <a:pt x="230" y="465"/>
                  </a:cubicBezTo>
                  <a:cubicBezTo>
                    <a:pt x="202" y="438"/>
                    <a:pt x="147" y="438"/>
                    <a:pt x="147" y="410"/>
                  </a:cubicBezTo>
                  <a:lnTo>
                    <a:pt x="119" y="410"/>
                  </a:lnTo>
                  <a:lnTo>
                    <a:pt x="119" y="375"/>
                  </a:lnTo>
                  <a:lnTo>
                    <a:pt x="147" y="347"/>
                  </a:lnTo>
                  <a:cubicBezTo>
                    <a:pt x="202" y="320"/>
                    <a:pt x="293" y="292"/>
                    <a:pt x="404" y="264"/>
                  </a:cubicBezTo>
                  <a:cubicBezTo>
                    <a:pt x="779" y="174"/>
                    <a:pt x="1418" y="118"/>
                    <a:pt x="2140" y="118"/>
                  </a:cubicBezTo>
                  <a:close/>
                  <a:moveTo>
                    <a:pt x="2140" y="0"/>
                  </a:moveTo>
                  <a:cubicBezTo>
                    <a:pt x="1563" y="0"/>
                    <a:pt x="1043" y="28"/>
                    <a:pt x="668" y="90"/>
                  </a:cubicBezTo>
                  <a:cubicBezTo>
                    <a:pt x="466" y="118"/>
                    <a:pt x="320" y="174"/>
                    <a:pt x="202" y="202"/>
                  </a:cubicBezTo>
                  <a:cubicBezTo>
                    <a:pt x="147" y="236"/>
                    <a:pt x="84" y="264"/>
                    <a:pt x="57" y="292"/>
                  </a:cubicBezTo>
                  <a:lnTo>
                    <a:pt x="29" y="320"/>
                  </a:lnTo>
                  <a:cubicBezTo>
                    <a:pt x="1" y="347"/>
                    <a:pt x="1" y="375"/>
                    <a:pt x="1" y="375"/>
                  </a:cubicBezTo>
                  <a:cubicBezTo>
                    <a:pt x="1" y="410"/>
                    <a:pt x="1" y="438"/>
                    <a:pt x="29" y="465"/>
                  </a:cubicBezTo>
                  <a:cubicBezTo>
                    <a:pt x="29" y="493"/>
                    <a:pt x="57" y="521"/>
                    <a:pt x="119" y="549"/>
                  </a:cubicBezTo>
                  <a:cubicBezTo>
                    <a:pt x="175" y="584"/>
                    <a:pt x="293" y="611"/>
                    <a:pt x="404" y="639"/>
                  </a:cubicBezTo>
                  <a:cubicBezTo>
                    <a:pt x="813" y="722"/>
                    <a:pt x="1418" y="785"/>
                    <a:pt x="2140" y="785"/>
                  </a:cubicBezTo>
                  <a:cubicBezTo>
                    <a:pt x="2723" y="785"/>
                    <a:pt x="3244" y="757"/>
                    <a:pt x="3647" y="695"/>
                  </a:cubicBezTo>
                  <a:cubicBezTo>
                    <a:pt x="3820" y="667"/>
                    <a:pt x="3994" y="611"/>
                    <a:pt x="4077" y="584"/>
                  </a:cubicBezTo>
                  <a:cubicBezTo>
                    <a:pt x="4140" y="549"/>
                    <a:pt x="4195" y="521"/>
                    <a:pt x="4223" y="493"/>
                  </a:cubicBezTo>
                  <a:cubicBezTo>
                    <a:pt x="4251" y="493"/>
                    <a:pt x="4251" y="465"/>
                    <a:pt x="4285" y="465"/>
                  </a:cubicBezTo>
                  <a:lnTo>
                    <a:pt x="4285" y="375"/>
                  </a:lnTo>
                  <a:lnTo>
                    <a:pt x="4285" y="320"/>
                  </a:lnTo>
                  <a:cubicBezTo>
                    <a:pt x="4251" y="292"/>
                    <a:pt x="4223" y="264"/>
                    <a:pt x="4167" y="236"/>
                  </a:cubicBezTo>
                  <a:cubicBezTo>
                    <a:pt x="4112" y="202"/>
                    <a:pt x="3994" y="174"/>
                    <a:pt x="3876" y="146"/>
                  </a:cubicBezTo>
                  <a:cubicBezTo>
                    <a:pt x="3501" y="63"/>
                    <a:pt x="2862" y="0"/>
                    <a:pt x="214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a:off x="2574853"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2560844"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a:off x="2626595"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a:off x="2614168"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a:off x="2672236"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2659583"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a:off x="2725560"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2711325"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2770976"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2756967"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2822718"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2810290"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a:off x="2868359"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2855706"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2921683"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2907448"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2967098"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2953089"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3018840"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3006413"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3064481"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3051828"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3117805"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3103570"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163220"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149212"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215188" y="4356960"/>
              <a:ext cx="20561" cy="216684"/>
            </a:xfrm>
            <a:custGeom>
              <a:avLst/>
              <a:gdLst/>
              <a:ahLst/>
              <a:cxnLst/>
              <a:rect l="l" t="t" r="r" b="b"/>
              <a:pathLst>
                <a:path w="91" h="959" extrusionOk="0">
                  <a:moveTo>
                    <a:pt x="0" y="0"/>
                  </a:moveTo>
                  <a:lnTo>
                    <a:pt x="0" y="959"/>
                  </a:lnTo>
                  <a:lnTo>
                    <a:pt x="90" y="959"/>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3202535"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3260604"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3247951"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3313927"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3299693"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3359343"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3345334"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3404984"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3392331"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3456726"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3444073"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2678563" y="4317645"/>
              <a:ext cx="693659" cy="99191"/>
            </a:xfrm>
            <a:custGeom>
              <a:avLst/>
              <a:gdLst/>
              <a:ahLst/>
              <a:cxnLst/>
              <a:rect l="l" t="t" r="r" b="b"/>
              <a:pathLst>
                <a:path w="3070" h="439" extrusionOk="0">
                  <a:moveTo>
                    <a:pt x="1535" y="1"/>
                  </a:moveTo>
                  <a:cubicBezTo>
                    <a:pt x="695" y="1"/>
                    <a:pt x="0" y="91"/>
                    <a:pt x="0" y="202"/>
                  </a:cubicBezTo>
                  <a:cubicBezTo>
                    <a:pt x="0" y="348"/>
                    <a:pt x="695" y="438"/>
                    <a:pt x="1535" y="438"/>
                  </a:cubicBezTo>
                  <a:cubicBezTo>
                    <a:pt x="2375" y="438"/>
                    <a:pt x="3069" y="348"/>
                    <a:pt x="3069" y="202"/>
                  </a:cubicBezTo>
                  <a:cubicBezTo>
                    <a:pt x="3069" y="91"/>
                    <a:pt x="2375"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2554518" y="4187499"/>
              <a:ext cx="941523" cy="190022"/>
            </a:xfrm>
            <a:custGeom>
              <a:avLst/>
              <a:gdLst/>
              <a:ahLst/>
              <a:cxnLst/>
              <a:rect l="l" t="t" r="r" b="b"/>
              <a:pathLst>
                <a:path w="4167" h="841" extrusionOk="0">
                  <a:moveTo>
                    <a:pt x="1" y="0"/>
                  </a:moveTo>
                  <a:lnTo>
                    <a:pt x="1" y="493"/>
                  </a:lnTo>
                  <a:cubicBezTo>
                    <a:pt x="1" y="667"/>
                    <a:pt x="931" y="841"/>
                    <a:pt x="2084" y="841"/>
                  </a:cubicBezTo>
                  <a:cubicBezTo>
                    <a:pt x="3243" y="841"/>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2554518" y="4187499"/>
              <a:ext cx="941523" cy="91283"/>
            </a:xfrm>
            <a:custGeom>
              <a:avLst/>
              <a:gdLst/>
              <a:ahLst/>
              <a:cxnLst/>
              <a:rect l="l" t="t" r="r" b="b"/>
              <a:pathLst>
                <a:path w="4167" h="404" extrusionOk="0">
                  <a:moveTo>
                    <a:pt x="1" y="0"/>
                  </a:moveTo>
                  <a:lnTo>
                    <a:pt x="1" y="118"/>
                  </a:lnTo>
                  <a:cubicBezTo>
                    <a:pt x="174" y="292"/>
                    <a:pt x="1042" y="403"/>
                    <a:pt x="2084" y="403"/>
                  </a:cubicBezTo>
                  <a:cubicBezTo>
                    <a:pt x="3125" y="403"/>
                    <a:pt x="3993"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2554518" y="4115422"/>
              <a:ext cx="941523" cy="150707"/>
            </a:xfrm>
            <a:custGeom>
              <a:avLst/>
              <a:gdLst/>
              <a:ahLst/>
              <a:cxnLst/>
              <a:rect l="l" t="t" r="r" b="b"/>
              <a:pathLst>
                <a:path w="4167" h="667" extrusionOk="0">
                  <a:moveTo>
                    <a:pt x="2084" y="0"/>
                  </a:moveTo>
                  <a:cubicBezTo>
                    <a:pt x="931" y="0"/>
                    <a:pt x="1" y="146"/>
                    <a:pt x="1" y="319"/>
                  </a:cubicBezTo>
                  <a:cubicBezTo>
                    <a:pt x="1" y="521"/>
                    <a:pt x="931" y="667"/>
                    <a:pt x="2084" y="667"/>
                  </a:cubicBezTo>
                  <a:cubicBezTo>
                    <a:pt x="3243" y="667"/>
                    <a:pt x="4167" y="521"/>
                    <a:pt x="4167" y="319"/>
                  </a:cubicBezTo>
                  <a:cubicBezTo>
                    <a:pt x="4167" y="146"/>
                    <a:pt x="3243"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2541865" y="4102769"/>
              <a:ext cx="968411" cy="176013"/>
            </a:xfrm>
            <a:custGeom>
              <a:avLst/>
              <a:gdLst/>
              <a:ahLst/>
              <a:cxnLst/>
              <a:rect l="l" t="t" r="r" b="b"/>
              <a:pathLst>
                <a:path w="4286" h="779" extrusionOk="0">
                  <a:moveTo>
                    <a:pt x="2140" y="112"/>
                  </a:moveTo>
                  <a:cubicBezTo>
                    <a:pt x="2723" y="112"/>
                    <a:pt x="3244" y="146"/>
                    <a:pt x="3619" y="202"/>
                  </a:cubicBezTo>
                  <a:cubicBezTo>
                    <a:pt x="3792" y="230"/>
                    <a:pt x="3966" y="257"/>
                    <a:pt x="4049" y="320"/>
                  </a:cubicBezTo>
                  <a:cubicBezTo>
                    <a:pt x="4112" y="320"/>
                    <a:pt x="4140" y="348"/>
                    <a:pt x="4167" y="348"/>
                  </a:cubicBezTo>
                  <a:lnTo>
                    <a:pt x="4167" y="375"/>
                  </a:lnTo>
                  <a:cubicBezTo>
                    <a:pt x="4167" y="375"/>
                    <a:pt x="4167" y="403"/>
                    <a:pt x="4140" y="403"/>
                  </a:cubicBezTo>
                  <a:cubicBezTo>
                    <a:pt x="4112" y="431"/>
                    <a:pt x="3994" y="493"/>
                    <a:pt x="3876" y="521"/>
                  </a:cubicBezTo>
                  <a:cubicBezTo>
                    <a:pt x="3529" y="605"/>
                    <a:pt x="2862" y="667"/>
                    <a:pt x="2140" y="667"/>
                  </a:cubicBezTo>
                  <a:cubicBezTo>
                    <a:pt x="1563" y="667"/>
                    <a:pt x="1043" y="632"/>
                    <a:pt x="668" y="549"/>
                  </a:cubicBezTo>
                  <a:cubicBezTo>
                    <a:pt x="494" y="521"/>
                    <a:pt x="348" y="493"/>
                    <a:pt x="230" y="459"/>
                  </a:cubicBezTo>
                  <a:cubicBezTo>
                    <a:pt x="202" y="431"/>
                    <a:pt x="147" y="431"/>
                    <a:pt x="147" y="403"/>
                  </a:cubicBezTo>
                  <a:lnTo>
                    <a:pt x="119" y="375"/>
                  </a:lnTo>
                  <a:lnTo>
                    <a:pt x="147" y="348"/>
                  </a:lnTo>
                  <a:cubicBezTo>
                    <a:pt x="202" y="320"/>
                    <a:pt x="293" y="285"/>
                    <a:pt x="404" y="257"/>
                  </a:cubicBezTo>
                  <a:cubicBezTo>
                    <a:pt x="779" y="174"/>
                    <a:pt x="1418" y="112"/>
                    <a:pt x="2140" y="112"/>
                  </a:cubicBezTo>
                  <a:close/>
                  <a:moveTo>
                    <a:pt x="2140" y="0"/>
                  </a:moveTo>
                  <a:cubicBezTo>
                    <a:pt x="1563" y="0"/>
                    <a:pt x="1043" y="28"/>
                    <a:pt x="668" y="84"/>
                  </a:cubicBezTo>
                  <a:cubicBezTo>
                    <a:pt x="466" y="112"/>
                    <a:pt x="320" y="146"/>
                    <a:pt x="202" y="202"/>
                  </a:cubicBezTo>
                  <a:cubicBezTo>
                    <a:pt x="147" y="230"/>
                    <a:pt x="84" y="230"/>
                    <a:pt x="57" y="257"/>
                  </a:cubicBezTo>
                  <a:cubicBezTo>
                    <a:pt x="57" y="285"/>
                    <a:pt x="29" y="285"/>
                    <a:pt x="29" y="320"/>
                  </a:cubicBezTo>
                  <a:cubicBezTo>
                    <a:pt x="1" y="348"/>
                    <a:pt x="1" y="348"/>
                    <a:pt x="1" y="375"/>
                  </a:cubicBezTo>
                  <a:cubicBezTo>
                    <a:pt x="1" y="403"/>
                    <a:pt x="1" y="431"/>
                    <a:pt x="29" y="431"/>
                  </a:cubicBezTo>
                  <a:cubicBezTo>
                    <a:pt x="29" y="493"/>
                    <a:pt x="57" y="521"/>
                    <a:pt x="119" y="521"/>
                  </a:cubicBezTo>
                  <a:cubicBezTo>
                    <a:pt x="175" y="577"/>
                    <a:pt x="293" y="605"/>
                    <a:pt x="404" y="632"/>
                  </a:cubicBezTo>
                  <a:cubicBezTo>
                    <a:pt x="813" y="723"/>
                    <a:pt x="1418" y="778"/>
                    <a:pt x="2140" y="778"/>
                  </a:cubicBezTo>
                  <a:cubicBezTo>
                    <a:pt x="2723" y="778"/>
                    <a:pt x="3244" y="750"/>
                    <a:pt x="3647" y="667"/>
                  </a:cubicBezTo>
                  <a:cubicBezTo>
                    <a:pt x="3820" y="632"/>
                    <a:pt x="3994" y="605"/>
                    <a:pt x="4077" y="577"/>
                  </a:cubicBezTo>
                  <a:cubicBezTo>
                    <a:pt x="4140" y="549"/>
                    <a:pt x="4195" y="521"/>
                    <a:pt x="4223" y="493"/>
                  </a:cubicBezTo>
                  <a:cubicBezTo>
                    <a:pt x="4251" y="493"/>
                    <a:pt x="4251" y="459"/>
                    <a:pt x="4285" y="431"/>
                  </a:cubicBezTo>
                  <a:lnTo>
                    <a:pt x="4285" y="375"/>
                  </a:lnTo>
                  <a:lnTo>
                    <a:pt x="4285" y="320"/>
                  </a:lnTo>
                  <a:cubicBezTo>
                    <a:pt x="4251" y="285"/>
                    <a:pt x="4223" y="257"/>
                    <a:pt x="4167" y="230"/>
                  </a:cubicBezTo>
                  <a:cubicBezTo>
                    <a:pt x="4112" y="202"/>
                    <a:pt x="3994" y="174"/>
                    <a:pt x="3876" y="146"/>
                  </a:cubicBezTo>
                  <a:cubicBezTo>
                    <a:pt x="3501" y="56"/>
                    <a:pt x="2862" y="0"/>
                    <a:pt x="214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2574853"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2560844" y="4167164"/>
              <a:ext cx="47223" cy="243345"/>
            </a:xfrm>
            <a:custGeom>
              <a:avLst/>
              <a:gdLst/>
              <a:ahLst/>
              <a:cxnLst/>
              <a:rect l="l" t="t" r="r" b="b"/>
              <a:pathLst>
                <a:path w="209" h="1077" extrusionOk="0">
                  <a:moveTo>
                    <a:pt x="0" y="0"/>
                  </a:moveTo>
                  <a:lnTo>
                    <a:pt x="0"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2626595"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2614168"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2672236"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2659583"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5"/>
            <p:cNvSpPr/>
            <p:nvPr/>
          </p:nvSpPr>
          <p:spPr>
            <a:xfrm>
              <a:off x="2725560"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2711325"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2770976"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2756967" y="4167164"/>
              <a:ext cx="47223" cy="243345"/>
            </a:xfrm>
            <a:custGeom>
              <a:avLst/>
              <a:gdLst/>
              <a:ahLst/>
              <a:cxnLst/>
              <a:rect l="l" t="t" r="r" b="b"/>
              <a:pathLst>
                <a:path w="209" h="1077" extrusionOk="0">
                  <a:moveTo>
                    <a:pt x="0" y="0"/>
                  </a:moveTo>
                  <a:lnTo>
                    <a:pt x="0"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822718"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2810290"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2868359"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2855706"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2921683"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2907448"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2967098"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2953089" y="4167164"/>
              <a:ext cx="47223" cy="243345"/>
            </a:xfrm>
            <a:custGeom>
              <a:avLst/>
              <a:gdLst/>
              <a:ahLst/>
              <a:cxnLst/>
              <a:rect l="l" t="t" r="r" b="b"/>
              <a:pathLst>
                <a:path w="209" h="1077" extrusionOk="0">
                  <a:moveTo>
                    <a:pt x="0" y="0"/>
                  </a:moveTo>
                  <a:lnTo>
                    <a:pt x="0"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3018840"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3006413"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3064481"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3051828"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3117805"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3103570"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3163220"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3149212" y="4167164"/>
              <a:ext cx="47223" cy="243345"/>
            </a:xfrm>
            <a:custGeom>
              <a:avLst/>
              <a:gdLst/>
              <a:ahLst/>
              <a:cxnLst/>
              <a:rect l="l" t="t" r="r" b="b"/>
              <a:pathLst>
                <a:path w="209" h="1077" extrusionOk="0">
                  <a:moveTo>
                    <a:pt x="0" y="0"/>
                  </a:moveTo>
                  <a:lnTo>
                    <a:pt x="0"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3215188" y="4181172"/>
              <a:ext cx="20561" cy="215328"/>
            </a:xfrm>
            <a:custGeom>
              <a:avLst/>
              <a:gdLst/>
              <a:ahLst/>
              <a:cxnLst/>
              <a:rect l="l" t="t" r="r" b="b"/>
              <a:pathLst>
                <a:path w="91" h="953" extrusionOk="0">
                  <a:moveTo>
                    <a:pt x="0" y="1"/>
                  </a:moveTo>
                  <a:lnTo>
                    <a:pt x="0" y="952"/>
                  </a:lnTo>
                  <a:lnTo>
                    <a:pt x="90" y="952"/>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3202535"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3260604"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3247951"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3313927"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3299693"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3359343"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3345334" y="4167164"/>
              <a:ext cx="47223" cy="243345"/>
            </a:xfrm>
            <a:custGeom>
              <a:avLst/>
              <a:gdLst/>
              <a:ahLst/>
              <a:cxnLst/>
              <a:rect l="l" t="t" r="r" b="b"/>
              <a:pathLst>
                <a:path w="209" h="1077" extrusionOk="0">
                  <a:moveTo>
                    <a:pt x="0" y="0"/>
                  </a:moveTo>
                  <a:lnTo>
                    <a:pt x="0"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a:off x="3404984"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3392331"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3456726"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3444073"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2678563" y="4135757"/>
              <a:ext cx="693659" cy="103710"/>
            </a:xfrm>
            <a:custGeom>
              <a:avLst/>
              <a:gdLst/>
              <a:ahLst/>
              <a:cxnLst/>
              <a:rect l="l" t="t" r="r" b="b"/>
              <a:pathLst>
                <a:path w="3070" h="459" extrusionOk="0">
                  <a:moveTo>
                    <a:pt x="1535" y="0"/>
                  </a:moveTo>
                  <a:cubicBezTo>
                    <a:pt x="695" y="0"/>
                    <a:pt x="0" y="111"/>
                    <a:pt x="0" y="229"/>
                  </a:cubicBezTo>
                  <a:cubicBezTo>
                    <a:pt x="0" y="375"/>
                    <a:pt x="695" y="459"/>
                    <a:pt x="1535" y="459"/>
                  </a:cubicBezTo>
                  <a:cubicBezTo>
                    <a:pt x="2375" y="459"/>
                    <a:pt x="3069" y="375"/>
                    <a:pt x="3069" y="229"/>
                  </a:cubicBezTo>
                  <a:cubicBezTo>
                    <a:pt x="3069" y="111"/>
                    <a:pt x="2375"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2554518" y="4010130"/>
              <a:ext cx="941523" cy="183921"/>
            </a:xfrm>
            <a:custGeom>
              <a:avLst/>
              <a:gdLst/>
              <a:ahLst/>
              <a:cxnLst/>
              <a:rect l="l" t="t" r="r" b="b"/>
              <a:pathLst>
                <a:path w="4167" h="814" extrusionOk="0">
                  <a:moveTo>
                    <a:pt x="1" y="1"/>
                  </a:moveTo>
                  <a:lnTo>
                    <a:pt x="1" y="494"/>
                  </a:lnTo>
                  <a:cubicBezTo>
                    <a:pt x="1" y="667"/>
                    <a:pt x="931" y="813"/>
                    <a:pt x="2084" y="813"/>
                  </a:cubicBezTo>
                  <a:cubicBezTo>
                    <a:pt x="3243" y="813"/>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2554518" y="4010130"/>
              <a:ext cx="941523" cy="92864"/>
            </a:xfrm>
            <a:custGeom>
              <a:avLst/>
              <a:gdLst/>
              <a:ahLst/>
              <a:cxnLst/>
              <a:rect l="l" t="t" r="r" b="b"/>
              <a:pathLst>
                <a:path w="4167" h="411" extrusionOk="0">
                  <a:moveTo>
                    <a:pt x="1" y="1"/>
                  </a:moveTo>
                  <a:lnTo>
                    <a:pt x="1" y="119"/>
                  </a:lnTo>
                  <a:cubicBezTo>
                    <a:pt x="174" y="292"/>
                    <a:pt x="1042" y="410"/>
                    <a:pt x="2084" y="410"/>
                  </a:cubicBezTo>
                  <a:cubicBezTo>
                    <a:pt x="3125" y="410"/>
                    <a:pt x="3993" y="292"/>
                    <a:pt x="4167" y="119"/>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2554518" y="3931726"/>
              <a:ext cx="941523" cy="157034"/>
            </a:xfrm>
            <a:custGeom>
              <a:avLst/>
              <a:gdLst/>
              <a:ahLst/>
              <a:cxnLst/>
              <a:rect l="l" t="t" r="r" b="b"/>
              <a:pathLst>
                <a:path w="4167" h="695" extrusionOk="0">
                  <a:moveTo>
                    <a:pt x="2084" y="1"/>
                  </a:moveTo>
                  <a:cubicBezTo>
                    <a:pt x="931" y="1"/>
                    <a:pt x="1" y="174"/>
                    <a:pt x="1" y="348"/>
                  </a:cubicBezTo>
                  <a:cubicBezTo>
                    <a:pt x="1" y="521"/>
                    <a:pt x="931" y="695"/>
                    <a:pt x="2084" y="695"/>
                  </a:cubicBezTo>
                  <a:cubicBezTo>
                    <a:pt x="3243" y="695"/>
                    <a:pt x="4167" y="521"/>
                    <a:pt x="4167" y="348"/>
                  </a:cubicBezTo>
                  <a:cubicBezTo>
                    <a:pt x="4167" y="174"/>
                    <a:pt x="3243"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2541865" y="3919299"/>
              <a:ext cx="968411" cy="183695"/>
            </a:xfrm>
            <a:custGeom>
              <a:avLst/>
              <a:gdLst/>
              <a:ahLst/>
              <a:cxnLst/>
              <a:rect l="l" t="t" r="r" b="b"/>
              <a:pathLst>
                <a:path w="4286" h="813" extrusionOk="0">
                  <a:moveTo>
                    <a:pt x="2140" y="118"/>
                  </a:moveTo>
                  <a:cubicBezTo>
                    <a:pt x="2723" y="118"/>
                    <a:pt x="3244" y="174"/>
                    <a:pt x="3619" y="229"/>
                  </a:cubicBezTo>
                  <a:cubicBezTo>
                    <a:pt x="3792" y="264"/>
                    <a:pt x="3966" y="292"/>
                    <a:pt x="4049" y="319"/>
                  </a:cubicBezTo>
                  <a:cubicBezTo>
                    <a:pt x="4112" y="347"/>
                    <a:pt x="4140" y="375"/>
                    <a:pt x="4167" y="375"/>
                  </a:cubicBezTo>
                  <a:lnTo>
                    <a:pt x="4167" y="403"/>
                  </a:lnTo>
                  <a:cubicBezTo>
                    <a:pt x="4167" y="403"/>
                    <a:pt x="4167" y="437"/>
                    <a:pt x="4140" y="437"/>
                  </a:cubicBezTo>
                  <a:cubicBezTo>
                    <a:pt x="4112" y="465"/>
                    <a:pt x="3994" y="493"/>
                    <a:pt x="3876" y="521"/>
                  </a:cubicBezTo>
                  <a:cubicBezTo>
                    <a:pt x="3529" y="611"/>
                    <a:pt x="2862" y="694"/>
                    <a:pt x="2140" y="694"/>
                  </a:cubicBezTo>
                  <a:cubicBezTo>
                    <a:pt x="1563" y="694"/>
                    <a:pt x="1043" y="639"/>
                    <a:pt x="668" y="576"/>
                  </a:cubicBezTo>
                  <a:cubicBezTo>
                    <a:pt x="494" y="549"/>
                    <a:pt x="348" y="521"/>
                    <a:pt x="230" y="493"/>
                  </a:cubicBezTo>
                  <a:cubicBezTo>
                    <a:pt x="202" y="465"/>
                    <a:pt x="147" y="437"/>
                    <a:pt x="147" y="437"/>
                  </a:cubicBezTo>
                  <a:lnTo>
                    <a:pt x="119" y="403"/>
                  </a:lnTo>
                  <a:cubicBezTo>
                    <a:pt x="119" y="403"/>
                    <a:pt x="119" y="375"/>
                    <a:pt x="147" y="375"/>
                  </a:cubicBezTo>
                  <a:cubicBezTo>
                    <a:pt x="202" y="347"/>
                    <a:pt x="293" y="319"/>
                    <a:pt x="404" y="292"/>
                  </a:cubicBezTo>
                  <a:cubicBezTo>
                    <a:pt x="779" y="201"/>
                    <a:pt x="1418" y="118"/>
                    <a:pt x="2140" y="118"/>
                  </a:cubicBezTo>
                  <a:close/>
                  <a:moveTo>
                    <a:pt x="2140" y="0"/>
                  </a:moveTo>
                  <a:cubicBezTo>
                    <a:pt x="1563" y="0"/>
                    <a:pt x="1043" y="56"/>
                    <a:pt x="668" y="118"/>
                  </a:cubicBezTo>
                  <a:cubicBezTo>
                    <a:pt x="466" y="146"/>
                    <a:pt x="320" y="174"/>
                    <a:pt x="202" y="229"/>
                  </a:cubicBezTo>
                  <a:cubicBezTo>
                    <a:pt x="147" y="229"/>
                    <a:pt x="84" y="264"/>
                    <a:pt x="57" y="292"/>
                  </a:cubicBezTo>
                  <a:cubicBezTo>
                    <a:pt x="57" y="319"/>
                    <a:pt x="29" y="319"/>
                    <a:pt x="29" y="347"/>
                  </a:cubicBezTo>
                  <a:cubicBezTo>
                    <a:pt x="1" y="347"/>
                    <a:pt x="1" y="375"/>
                    <a:pt x="1" y="403"/>
                  </a:cubicBezTo>
                  <a:cubicBezTo>
                    <a:pt x="1" y="437"/>
                    <a:pt x="1" y="465"/>
                    <a:pt x="29" y="465"/>
                  </a:cubicBezTo>
                  <a:cubicBezTo>
                    <a:pt x="29" y="493"/>
                    <a:pt x="57" y="521"/>
                    <a:pt x="119" y="549"/>
                  </a:cubicBezTo>
                  <a:cubicBezTo>
                    <a:pt x="175" y="576"/>
                    <a:pt x="293" y="639"/>
                    <a:pt x="404" y="667"/>
                  </a:cubicBezTo>
                  <a:cubicBezTo>
                    <a:pt x="813" y="750"/>
                    <a:pt x="1418" y="812"/>
                    <a:pt x="2140" y="812"/>
                  </a:cubicBezTo>
                  <a:cubicBezTo>
                    <a:pt x="2723" y="812"/>
                    <a:pt x="3244" y="750"/>
                    <a:pt x="3647" y="694"/>
                  </a:cubicBezTo>
                  <a:cubicBezTo>
                    <a:pt x="3820" y="667"/>
                    <a:pt x="3994" y="639"/>
                    <a:pt x="4077" y="576"/>
                  </a:cubicBezTo>
                  <a:cubicBezTo>
                    <a:pt x="4140" y="576"/>
                    <a:pt x="4195" y="549"/>
                    <a:pt x="4223" y="521"/>
                  </a:cubicBezTo>
                  <a:cubicBezTo>
                    <a:pt x="4251" y="493"/>
                    <a:pt x="4251" y="493"/>
                    <a:pt x="4285" y="465"/>
                  </a:cubicBezTo>
                  <a:lnTo>
                    <a:pt x="4285" y="403"/>
                  </a:lnTo>
                  <a:lnTo>
                    <a:pt x="4285" y="347"/>
                  </a:lnTo>
                  <a:cubicBezTo>
                    <a:pt x="4251" y="319"/>
                    <a:pt x="4223" y="292"/>
                    <a:pt x="4167" y="264"/>
                  </a:cubicBezTo>
                  <a:cubicBezTo>
                    <a:pt x="4112" y="229"/>
                    <a:pt x="3994" y="174"/>
                    <a:pt x="3876" y="146"/>
                  </a:cubicBezTo>
                  <a:cubicBezTo>
                    <a:pt x="3501" y="56"/>
                    <a:pt x="2862" y="0"/>
                    <a:pt x="214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2574853"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2560844" y="3991376"/>
              <a:ext cx="47223" cy="235663"/>
            </a:xfrm>
            <a:custGeom>
              <a:avLst/>
              <a:gdLst/>
              <a:ahLst/>
              <a:cxnLst/>
              <a:rect l="l" t="t" r="r" b="b"/>
              <a:pathLst>
                <a:path w="209" h="1043"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2626595"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2614168"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2672236"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2659583"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2725560"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2711325"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2770976"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2756967" y="3991376"/>
              <a:ext cx="47223" cy="235663"/>
            </a:xfrm>
            <a:custGeom>
              <a:avLst/>
              <a:gdLst/>
              <a:ahLst/>
              <a:cxnLst/>
              <a:rect l="l" t="t" r="r" b="b"/>
              <a:pathLst>
                <a:path w="209" h="1043"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2822718"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a:off x="2810290"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a:off x="2868359"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2855706"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2921683"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2907448"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2967098"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2953089" y="3991376"/>
              <a:ext cx="47223" cy="235663"/>
            </a:xfrm>
            <a:custGeom>
              <a:avLst/>
              <a:gdLst/>
              <a:ahLst/>
              <a:cxnLst/>
              <a:rect l="l" t="t" r="r" b="b"/>
              <a:pathLst>
                <a:path w="209" h="1043"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3018840"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3006413"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3064481"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3051828"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3117805"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3103570"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3163220"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3149212" y="3991376"/>
              <a:ext cx="47223" cy="235663"/>
            </a:xfrm>
            <a:custGeom>
              <a:avLst/>
              <a:gdLst/>
              <a:ahLst/>
              <a:cxnLst/>
              <a:rect l="l" t="t" r="r" b="b"/>
              <a:pathLst>
                <a:path w="209" h="1043"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3215188" y="4003804"/>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3202535"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3260604"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3247951"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3313927"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3299693"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3359343"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345334" y="3991376"/>
              <a:ext cx="47223" cy="235663"/>
            </a:xfrm>
            <a:custGeom>
              <a:avLst/>
              <a:gdLst/>
              <a:ahLst/>
              <a:cxnLst/>
              <a:rect l="l" t="t" r="r" b="b"/>
              <a:pathLst>
                <a:path w="209" h="1043"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a:off x="3404984"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3392331"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3456726"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3444073"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2678563" y="3958388"/>
              <a:ext cx="693659" cy="105292"/>
            </a:xfrm>
            <a:custGeom>
              <a:avLst/>
              <a:gdLst/>
              <a:ahLst/>
              <a:cxnLst/>
              <a:rect l="l" t="t" r="r" b="b"/>
              <a:pathLst>
                <a:path w="3070" h="466" extrusionOk="0">
                  <a:moveTo>
                    <a:pt x="1535" y="1"/>
                  </a:moveTo>
                  <a:cubicBezTo>
                    <a:pt x="695" y="1"/>
                    <a:pt x="0" y="119"/>
                    <a:pt x="0" y="230"/>
                  </a:cubicBezTo>
                  <a:cubicBezTo>
                    <a:pt x="0" y="348"/>
                    <a:pt x="695" y="466"/>
                    <a:pt x="1535" y="466"/>
                  </a:cubicBezTo>
                  <a:cubicBezTo>
                    <a:pt x="2375" y="466"/>
                    <a:pt x="3069" y="348"/>
                    <a:pt x="3069" y="230"/>
                  </a:cubicBezTo>
                  <a:cubicBezTo>
                    <a:pt x="3069" y="119"/>
                    <a:pt x="2375"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2554518" y="3834569"/>
              <a:ext cx="941523" cy="183695"/>
            </a:xfrm>
            <a:custGeom>
              <a:avLst/>
              <a:gdLst/>
              <a:ahLst/>
              <a:cxnLst/>
              <a:rect l="l" t="t" r="r" b="b"/>
              <a:pathLst>
                <a:path w="4167" h="813" extrusionOk="0">
                  <a:moveTo>
                    <a:pt x="1" y="0"/>
                  </a:moveTo>
                  <a:lnTo>
                    <a:pt x="1" y="493"/>
                  </a:lnTo>
                  <a:cubicBezTo>
                    <a:pt x="1" y="667"/>
                    <a:pt x="931" y="812"/>
                    <a:pt x="2084" y="812"/>
                  </a:cubicBezTo>
                  <a:cubicBezTo>
                    <a:pt x="3243" y="812"/>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2554518" y="3834569"/>
              <a:ext cx="941523" cy="91057"/>
            </a:xfrm>
            <a:custGeom>
              <a:avLst/>
              <a:gdLst/>
              <a:ahLst/>
              <a:cxnLst/>
              <a:rect l="l" t="t" r="r" b="b"/>
              <a:pathLst>
                <a:path w="4167" h="403" extrusionOk="0">
                  <a:moveTo>
                    <a:pt x="1" y="0"/>
                  </a:moveTo>
                  <a:lnTo>
                    <a:pt x="1" y="83"/>
                  </a:lnTo>
                  <a:cubicBezTo>
                    <a:pt x="174" y="257"/>
                    <a:pt x="1042" y="403"/>
                    <a:pt x="2084" y="403"/>
                  </a:cubicBezTo>
                  <a:cubicBezTo>
                    <a:pt x="3125" y="403"/>
                    <a:pt x="3993" y="257"/>
                    <a:pt x="4167" y="83"/>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2554518" y="3755939"/>
              <a:ext cx="941523" cy="150933"/>
            </a:xfrm>
            <a:custGeom>
              <a:avLst/>
              <a:gdLst/>
              <a:ahLst/>
              <a:cxnLst/>
              <a:rect l="l" t="t" r="r" b="b"/>
              <a:pathLst>
                <a:path w="4167" h="668" extrusionOk="0">
                  <a:moveTo>
                    <a:pt x="2084" y="1"/>
                  </a:moveTo>
                  <a:cubicBezTo>
                    <a:pt x="931" y="1"/>
                    <a:pt x="1" y="147"/>
                    <a:pt x="1" y="348"/>
                  </a:cubicBezTo>
                  <a:cubicBezTo>
                    <a:pt x="1" y="522"/>
                    <a:pt x="931" y="667"/>
                    <a:pt x="2084" y="667"/>
                  </a:cubicBezTo>
                  <a:cubicBezTo>
                    <a:pt x="3243" y="667"/>
                    <a:pt x="4167" y="522"/>
                    <a:pt x="4167" y="348"/>
                  </a:cubicBezTo>
                  <a:cubicBezTo>
                    <a:pt x="4167" y="147"/>
                    <a:pt x="3243"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2541865" y="3743512"/>
              <a:ext cx="968411" cy="176013"/>
            </a:xfrm>
            <a:custGeom>
              <a:avLst/>
              <a:gdLst/>
              <a:ahLst/>
              <a:cxnLst/>
              <a:rect l="l" t="t" r="r" b="b"/>
              <a:pathLst>
                <a:path w="4286" h="779" extrusionOk="0">
                  <a:moveTo>
                    <a:pt x="2140" y="111"/>
                  </a:moveTo>
                  <a:cubicBezTo>
                    <a:pt x="2723" y="111"/>
                    <a:pt x="3244" y="139"/>
                    <a:pt x="3619" y="229"/>
                  </a:cubicBezTo>
                  <a:cubicBezTo>
                    <a:pt x="3792" y="257"/>
                    <a:pt x="3966" y="285"/>
                    <a:pt x="4049" y="313"/>
                  </a:cubicBezTo>
                  <a:cubicBezTo>
                    <a:pt x="4112" y="347"/>
                    <a:pt x="4140" y="347"/>
                    <a:pt x="4167" y="375"/>
                  </a:cubicBezTo>
                  <a:lnTo>
                    <a:pt x="4167" y="403"/>
                  </a:lnTo>
                  <a:lnTo>
                    <a:pt x="4140" y="431"/>
                  </a:lnTo>
                  <a:cubicBezTo>
                    <a:pt x="4112" y="459"/>
                    <a:pt x="3994" y="486"/>
                    <a:pt x="3876" y="521"/>
                  </a:cubicBezTo>
                  <a:cubicBezTo>
                    <a:pt x="3529" y="604"/>
                    <a:pt x="2862" y="660"/>
                    <a:pt x="2140" y="660"/>
                  </a:cubicBezTo>
                  <a:cubicBezTo>
                    <a:pt x="1563" y="660"/>
                    <a:pt x="1043" y="632"/>
                    <a:pt x="668" y="577"/>
                  </a:cubicBezTo>
                  <a:cubicBezTo>
                    <a:pt x="494" y="549"/>
                    <a:pt x="348" y="521"/>
                    <a:pt x="230" y="459"/>
                  </a:cubicBezTo>
                  <a:cubicBezTo>
                    <a:pt x="202" y="459"/>
                    <a:pt x="147" y="431"/>
                    <a:pt x="147" y="431"/>
                  </a:cubicBezTo>
                  <a:lnTo>
                    <a:pt x="119" y="403"/>
                  </a:lnTo>
                  <a:cubicBezTo>
                    <a:pt x="119" y="403"/>
                    <a:pt x="119" y="375"/>
                    <a:pt x="147" y="375"/>
                  </a:cubicBezTo>
                  <a:cubicBezTo>
                    <a:pt x="202" y="347"/>
                    <a:pt x="293" y="285"/>
                    <a:pt x="404" y="257"/>
                  </a:cubicBezTo>
                  <a:cubicBezTo>
                    <a:pt x="779" y="174"/>
                    <a:pt x="1418" y="111"/>
                    <a:pt x="2140" y="111"/>
                  </a:cubicBezTo>
                  <a:close/>
                  <a:moveTo>
                    <a:pt x="2140" y="0"/>
                  </a:moveTo>
                  <a:cubicBezTo>
                    <a:pt x="1563" y="0"/>
                    <a:pt x="1043" y="28"/>
                    <a:pt x="668" y="111"/>
                  </a:cubicBezTo>
                  <a:cubicBezTo>
                    <a:pt x="466" y="139"/>
                    <a:pt x="320" y="174"/>
                    <a:pt x="202" y="202"/>
                  </a:cubicBezTo>
                  <a:cubicBezTo>
                    <a:pt x="147" y="229"/>
                    <a:pt x="84" y="257"/>
                    <a:pt x="57" y="285"/>
                  </a:cubicBezTo>
                  <a:cubicBezTo>
                    <a:pt x="57" y="285"/>
                    <a:pt x="29" y="313"/>
                    <a:pt x="29" y="347"/>
                  </a:cubicBezTo>
                  <a:cubicBezTo>
                    <a:pt x="1" y="347"/>
                    <a:pt x="1" y="375"/>
                    <a:pt x="1" y="403"/>
                  </a:cubicBezTo>
                  <a:cubicBezTo>
                    <a:pt x="1" y="431"/>
                    <a:pt x="1" y="431"/>
                    <a:pt x="29" y="459"/>
                  </a:cubicBezTo>
                  <a:cubicBezTo>
                    <a:pt x="29" y="486"/>
                    <a:pt x="57" y="521"/>
                    <a:pt x="119" y="549"/>
                  </a:cubicBezTo>
                  <a:cubicBezTo>
                    <a:pt x="175" y="577"/>
                    <a:pt x="293" y="604"/>
                    <a:pt x="404" y="632"/>
                  </a:cubicBezTo>
                  <a:cubicBezTo>
                    <a:pt x="813" y="722"/>
                    <a:pt x="1418" y="778"/>
                    <a:pt x="2140" y="778"/>
                  </a:cubicBezTo>
                  <a:cubicBezTo>
                    <a:pt x="2723" y="778"/>
                    <a:pt x="3244" y="750"/>
                    <a:pt x="3647" y="695"/>
                  </a:cubicBezTo>
                  <a:cubicBezTo>
                    <a:pt x="3820" y="660"/>
                    <a:pt x="3994" y="632"/>
                    <a:pt x="4077" y="577"/>
                  </a:cubicBezTo>
                  <a:cubicBezTo>
                    <a:pt x="4140" y="549"/>
                    <a:pt x="4195" y="549"/>
                    <a:pt x="4223" y="521"/>
                  </a:cubicBezTo>
                  <a:cubicBezTo>
                    <a:pt x="4251" y="486"/>
                    <a:pt x="4251" y="486"/>
                    <a:pt x="4285" y="459"/>
                  </a:cubicBezTo>
                  <a:lnTo>
                    <a:pt x="4285" y="403"/>
                  </a:lnTo>
                  <a:lnTo>
                    <a:pt x="4285" y="347"/>
                  </a:lnTo>
                  <a:cubicBezTo>
                    <a:pt x="4251" y="285"/>
                    <a:pt x="4223" y="257"/>
                    <a:pt x="4167" y="257"/>
                  </a:cubicBezTo>
                  <a:cubicBezTo>
                    <a:pt x="4112" y="202"/>
                    <a:pt x="3994" y="174"/>
                    <a:pt x="3876" y="139"/>
                  </a:cubicBezTo>
                  <a:cubicBezTo>
                    <a:pt x="3501" y="56"/>
                    <a:pt x="2862" y="0"/>
                    <a:pt x="214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2574853" y="3821916"/>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2560844" y="3807681"/>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2626595" y="3821916"/>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2614168" y="3807681"/>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2672236" y="3821916"/>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2659583"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725560" y="3821916"/>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2711325"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2770976" y="3821916"/>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2756967" y="3807681"/>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2822718" y="3821916"/>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2810290" y="3807681"/>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2868359" y="3821916"/>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2855706"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2921683" y="3821916"/>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2907448"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2967098" y="3821916"/>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2953089" y="3807681"/>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3018840" y="3821916"/>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3006413" y="3807681"/>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3064481" y="3821916"/>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3051828"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3117805" y="3821916"/>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3103570"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3163220" y="3821916"/>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3149212" y="3807681"/>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3215188" y="3821916"/>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3202535" y="3807681"/>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3260604" y="3821916"/>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3247951"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3313927" y="3821916"/>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3299693"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3359343" y="3821916"/>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3345334" y="3807681"/>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3404984" y="3821916"/>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3392331"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3456726" y="3821916"/>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3444073" y="3807681"/>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2678563" y="3782601"/>
              <a:ext cx="693659" cy="103936"/>
            </a:xfrm>
            <a:custGeom>
              <a:avLst/>
              <a:gdLst/>
              <a:ahLst/>
              <a:cxnLst/>
              <a:rect l="l" t="t" r="r" b="b"/>
              <a:pathLst>
                <a:path w="3070" h="460" extrusionOk="0">
                  <a:moveTo>
                    <a:pt x="1535" y="1"/>
                  </a:moveTo>
                  <a:cubicBezTo>
                    <a:pt x="695" y="1"/>
                    <a:pt x="0" y="84"/>
                    <a:pt x="0" y="230"/>
                  </a:cubicBezTo>
                  <a:cubicBezTo>
                    <a:pt x="0" y="348"/>
                    <a:pt x="695" y="459"/>
                    <a:pt x="1535" y="459"/>
                  </a:cubicBezTo>
                  <a:cubicBezTo>
                    <a:pt x="2375" y="459"/>
                    <a:pt x="3069" y="348"/>
                    <a:pt x="3069" y="230"/>
                  </a:cubicBezTo>
                  <a:cubicBezTo>
                    <a:pt x="3069" y="84"/>
                    <a:pt x="2375"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群組 3">
            <a:extLst>
              <a:ext uri="{FF2B5EF4-FFF2-40B4-BE49-F238E27FC236}">
                <a16:creationId xmlns:a16="http://schemas.microsoft.com/office/drawing/2014/main" id="{821E53E2-5BC5-FEFA-0D76-FA0FC6448984}"/>
              </a:ext>
            </a:extLst>
          </p:cNvPr>
          <p:cNvGrpSpPr/>
          <p:nvPr/>
        </p:nvGrpSpPr>
        <p:grpSpPr>
          <a:xfrm>
            <a:off x="6767999" y="4614394"/>
            <a:ext cx="1176961" cy="726647"/>
            <a:chOff x="3987025" y="4631486"/>
            <a:chExt cx="1176961" cy="726647"/>
          </a:xfrm>
        </p:grpSpPr>
        <p:sp>
          <p:nvSpPr>
            <p:cNvPr id="663" name="Google Shape;663;p15"/>
            <p:cNvSpPr/>
            <p:nvPr/>
          </p:nvSpPr>
          <p:spPr>
            <a:xfrm>
              <a:off x="3987025" y="5077054"/>
              <a:ext cx="1176961" cy="281079"/>
            </a:xfrm>
            <a:custGeom>
              <a:avLst/>
              <a:gdLst/>
              <a:ahLst/>
              <a:cxnLst/>
              <a:rect l="l" t="t" r="r" b="b"/>
              <a:pathLst>
                <a:path w="5209" h="1244" extrusionOk="0">
                  <a:moveTo>
                    <a:pt x="2605" y="1"/>
                  </a:moveTo>
                  <a:cubicBezTo>
                    <a:pt x="1153" y="1"/>
                    <a:pt x="1" y="285"/>
                    <a:pt x="1" y="633"/>
                  </a:cubicBezTo>
                  <a:cubicBezTo>
                    <a:pt x="1" y="980"/>
                    <a:pt x="1153" y="1244"/>
                    <a:pt x="2605" y="1244"/>
                  </a:cubicBezTo>
                  <a:cubicBezTo>
                    <a:pt x="4049" y="1244"/>
                    <a:pt x="5209" y="980"/>
                    <a:pt x="5209" y="633"/>
                  </a:cubicBezTo>
                  <a:cubicBezTo>
                    <a:pt x="5209" y="285"/>
                    <a:pt x="4049" y="1"/>
                    <a:pt x="260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4104744" y="5077054"/>
              <a:ext cx="941523" cy="188666"/>
            </a:xfrm>
            <a:custGeom>
              <a:avLst/>
              <a:gdLst/>
              <a:ahLst/>
              <a:cxnLst/>
              <a:rect l="l" t="t" r="r" b="b"/>
              <a:pathLst>
                <a:path w="4167" h="835" extrusionOk="0">
                  <a:moveTo>
                    <a:pt x="0" y="1"/>
                  </a:moveTo>
                  <a:lnTo>
                    <a:pt x="0" y="487"/>
                  </a:lnTo>
                  <a:cubicBezTo>
                    <a:pt x="0" y="695"/>
                    <a:pt x="924" y="834"/>
                    <a:pt x="2084" y="834"/>
                  </a:cubicBezTo>
                  <a:cubicBezTo>
                    <a:pt x="3236" y="834"/>
                    <a:pt x="4167" y="695"/>
                    <a:pt x="4167" y="487"/>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4104744" y="5077054"/>
              <a:ext cx="941523" cy="97609"/>
            </a:xfrm>
            <a:custGeom>
              <a:avLst/>
              <a:gdLst/>
              <a:ahLst/>
              <a:cxnLst/>
              <a:rect l="l" t="t" r="r" b="b"/>
              <a:pathLst>
                <a:path w="4167" h="432" extrusionOk="0">
                  <a:moveTo>
                    <a:pt x="0" y="1"/>
                  </a:moveTo>
                  <a:lnTo>
                    <a:pt x="0" y="112"/>
                  </a:lnTo>
                  <a:cubicBezTo>
                    <a:pt x="174" y="285"/>
                    <a:pt x="1042" y="431"/>
                    <a:pt x="2084" y="431"/>
                  </a:cubicBezTo>
                  <a:cubicBezTo>
                    <a:pt x="3125" y="431"/>
                    <a:pt x="3993"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4104744" y="5004977"/>
              <a:ext cx="941523" cy="150707"/>
            </a:xfrm>
            <a:custGeom>
              <a:avLst/>
              <a:gdLst/>
              <a:ahLst/>
              <a:cxnLst/>
              <a:rect l="l" t="t" r="r" b="b"/>
              <a:pathLst>
                <a:path w="4167" h="667" extrusionOk="0">
                  <a:moveTo>
                    <a:pt x="2084" y="0"/>
                  </a:moveTo>
                  <a:cubicBezTo>
                    <a:pt x="924" y="0"/>
                    <a:pt x="0" y="146"/>
                    <a:pt x="0" y="320"/>
                  </a:cubicBezTo>
                  <a:cubicBezTo>
                    <a:pt x="0" y="521"/>
                    <a:pt x="924" y="667"/>
                    <a:pt x="2084" y="667"/>
                  </a:cubicBezTo>
                  <a:cubicBezTo>
                    <a:pt x="3236" y="667"/>
                    <a:pt x="4167" y="521"/>
                    <a:pt x="4167" y="320"/>
                  </a:cubicBezTo>
                  <a:cubicBezTo>
                    <a:pt x="4167" y="146"/>
                    <a:pt x="3236"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4090509" y="4990742"/>
              <a:ext cx="968411" cy="177595"/>
            </a:xfrm>
            <a:custGeom>
              <a:avLst/>
              <a:gdLst/>
              <a:ahLst/>
              <a:cxnLst/>
              <a:rect l="l" t="t" r="r" b="b"/>
              <a:pathLst>
                <a:path w="4286" h="786" extrusionOk="0">
                  <a:moveTo>
                    <a:pt x="2147" y="119"/>
                  </a:moveTo>
                  <a:cubicBezTo>
                    <a:pt x="2723" y="119"/>
                    <a:pt x="3244" y="147"/>
                    <a:pt x="3619" y="209"/>
                  </a:cubicBezTo>
                  <a:cubicBezTo>
                    <a:pt x="3792" y="237"/>
                    <a:pt x="3938" y="265"/>
                    <a:pt x="4056" y="320"/>
                  </a:cubicBezTo>
                  <a:cubicBezTo>
                    <a:pt x="4084" y="320"/>
                    <a:pt x="4140" y="348"/>
                    <a:pt x="4140" y="383"/>
                  </a:cubicBezTo>
                  <a:lnTo>
                    <a:pt x="4167" y="383"/>
                  </a:lnTo>
                  <a:cubicBezTo>
                    <a:pt x="4167" y="383"/>
                    <a:pt x="4167" y="411"/>
                    <a:pt x="4140" y="438"/>
                  </a:cubicBezTo>
                  <a:cubicBezTo>
                    <a:pt x="4084" y="466"/>
                    <a:pt x="3994" y="494"/>
                    <a:pt x="3883" y="522"/>
                  </a:cubicBezTo>
                  <a:cubicBezTo>
                    <a:pt x="3508" y="612"/>
                    <a:pt x="2869" y="667"/>
                    <a:pt x="2147" y="667"/>
                  </a:cubicBezTo>
                  <a:cubicBezTo>
                    <a:pt x="1563" y="667"/>
                    <a:pt x="1042" y="640"/>
                    <a:pt x="667" y="584"/>
                  </a:cubicBezTo>
                  <a:cubicBezTo>
                    <a:pt x="494" y="556"/>
                    <a:pt x="320" y="494"/>
                    <a:pt x="237" y="466"/>
                  </a:cubicBezTo>
                  <a:cubicBezTo>
                    <a:pt x="174" y="438"/>
                    <a:pt x="147" y="438"/>
                    <a:pt x="119" y="411"/>
                  </a:cubicBezTo>
                  <a:lnTo>
                    <a:pt x="119" y="383"/>
                  </a:lnTo>
                  <a:lnTo>
                    <a:pt x="147" y="348"/>
                  </a:lnTo>
                  <a:cubicBezTo>
                    <a:pt x="209" y="320"/>
                    <a:pt x="292" y="292"/>
                    <a:pt x="411" y="265"/>
                  </a:cubicBezTo>
                  <a:cubicBezTo>
                    <a:pt x="758" y="174"/>
                    <a:pt x="1424" y="119"/>
                    <a:pt x="2147" y="119"/>
                  </a:cubicBezTo>
                  <a:close/>
                  <a:moveTo>
                    <a:pt x="2147" y="1"/>
                  </a:moveTo>
                  <a:cubicBezTo>
                    <a:pt x="1563" y="1"/>
                    <a:pt x="1042" y="36"/>
                    <a:pt x="667" y="91"/>
                  </a:cubicBezTo>
                  <a:cubicBezTo>
                    <a:pt x="466" y="119"/>
                    <a:pt x="320" y="174"/>
                    <a:pt x="209" y="209"/>
                  </a:cubicBezTo>
                  <a:cubicBezTo>
                    <a:pt x="147" y="237"/>
                    <a:pt x="91" y="265"/>
                    <a:pt x="63" y="265"/>
                  </a:cubicBezTo>
                  <a:lnTo>
                    <a:pt x="1" y="320"/>
                  </a:lnTo>
                  <a:lnTo>
                    <a:pt x="1" y="383"/>
                  </a:lnTo>
                  <a:lnTo>
                    <a:pt x="1" y="466"/>
                  </a:lnTo>
                  <a:cubicBezTo>
                    <a:pt x="36" y="494"/>
                    <a:pt x="63" y="522"/>
                    <a:pt x="119" y="522"/>
                  </a:cubicBezTo>
                  <a:cubicBezTo>
                    <a:pt x="174" y="584"/>
                    <a:pt x="292" y="612"/>
                    <a:pt x="411" y="640"/>
                  </a:cubicBezTo>
                  <a:cubicBezTo>
                    <a:pt x="785" y="730"/>
                    <a:pt x="1424" y="785"/>
                    <a:pt x="2147" y="785"/>
                  </a:cubicBezTo>
                  <a:cubicBezTo>
                    <a:pt x="2723" y="785"/>
                    <a:pt x="3244" y="758"/>
                    <a:pt x="3619" y="695"/>
                  </a:cubicBezTo>
                  <a:cubicBezTo>
                    <a:pt x="3820" y="640"/>
                    <a:pt x="3966" y="612"/>
                    <a:pt x="4084" y="584"/>
                  </a:cubicBezTo>
                  <a:cubicBezTo>
                    <a:pt x="4140" y="556"/>
                    <a:pt x="4202" y="522"/>
                    <a:pt x="4230" y="494"/>
                  </a:cubicBezTo>
                  <a:cubicBezTo>
                    <a:pt x="4258" y="494"/>
                    <a:pt x="4258" y="466"/>
                    <a:pt x="4258" y="466"/>
                  </a:cubicBezTo>
                  <a:cubicBezTo>
                    <a:pt x="4285" y="438"/>
                    <a:pt x="4285" y="411"/>
                    <a:pt x="4285" y="383"/>
                  </a:cubicBezTo>
                  <a:cubicBezTo>
                    <a:pt x="4285" y="383"/>
                    <a:pt x="4285" y="348"/>
                    <a:pt x="4258" y="320"/>
                  </a:cubicBezTo>
                  <a:cubicBezTo>
                    <a:pt x="4258" y="292"/>
                    <a:pt x="4230" y="265"/>
                    <a:pt x="4167" y="237"/>
                  </a:cubicBezTo>
                  <a:cubicBezTo>
                    <a:pt x="4112" y="209"/>
                    <a:pt x="3994" y="174"/>
                    <a:pt x="3883" y="147"/>
                  </a:cubicBezTo>
                  <a:cubicBezTo>
                    <a:pt x="3473" y="63"/>
                    <a:pt x="2869" y="1"/>
                    <a:pt x="2147"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4123497"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4111070"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4176821"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4162812"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4222462"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4208228" y="5056719"/>
              <a:ext cx="47223" cy="241764"/>
            </a:xfrm>
            <a:custGeom>
              <a:avLst/>
              <a:gdLst/>
              <a:ahLst/>
              <a:cxnLst/>
              <a:rect l="l" t="t" r="r" b="b"/>
              <a:pathLst>
                <a:path w="209"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4274204"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4261551"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4319620"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4307193"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4372943"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4358935"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4418585"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4404350" y="5056719"/>
              <a:ext cx="47223" cy="241764"/>
            </a:xfrm>
            <a:custGeom>
              <a:avLst/>
              <a:gdLst/>
              <a:ahLst/>
              <a:cxnLst/>
              <a:rect l="l" t="t" r="r" b="b"/>
              <a:pathLst>
                <a:path w="209"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4470327"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4457674"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4515742"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503315"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4561384"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548730"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4614707"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600472" y="5056719"/>
              <a:ext cx="47223" cy="241764"/>
            </a:xfrm>
            <a:custGeom>
              <a:avLst/>
              <a:gdLst/>
              <a:ahLst/>
              <a:cxnLst/>
              <a:rect l="l" t="t" r="r" b="b"/>
              <a:pathLst>
                <a:path w="209"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4660123"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a:off x="4647470"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4711865"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4699437"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4757506"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4744853"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4810830"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4796595" y="5056719"/>
              <a:ext cx="47223" cy="241764"/>
            </a:xfrm>
            <a:custGeom>
              <a:avLst/>
              <a:gdLst/>
              <a:ahLst/>
              <a:cxnLst/>
              <a:rect l="l" t="t" r="r" b="b"/>
              <a:pathLst>
                <a:path w="209"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4856245" y="5069372"/>
              <a:ext cx="18980" cy="216684"/>
            </a:xfrm>
            <a:custGeom>
              <a:avLst/>
              <a:gdLst/>
              <a:ahLst/>
              <a:cxnLst/>
              <a:rect l="l" t="t" r="r" b="b"/>
              <a:pathLst>
                <a:path w="84"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4843592"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4907987"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4895560"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4953628"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4940975"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5006952"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4992717" y="5056719"/>
              <a:ext cx="47223" cy="241764"/>
            </a:xfrm>
            <a:custGeom>
              <a:avLst/>
              <a:gdLst/>
              <a:ahLst/>
              <a:cxnLst/>
              <a:rect l="l" t="t" r="r" b="b"/>
              <a:pathLst>
                <a:path w="209"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4228563" y="5023731"/>
              <a:ext cx="693885" cy="105292"/>
            </a:xfrm>
            <a:custGeom>
              <a:avLst/>
              <a:gdLst/>
              <a:ahLst/>
              <a:cxnLst/>
              <a:rect l="l" t="t" r="r" b="b"/>
              <a:pathLst>
                <a:path w="3071" h="466" extrusionOk="0">
                  <a:moveTo>
                    <a:pt x="1536" y="1"/>
                  </a:moveTo>
                  <a:cubicBezTo>
                    <a:pt x="695" y="1"/>
                    <a:pt x="1" y="119"/>
                    <a:pt x="1" y="237"/>
                  </a:cubicBezTo>
                  <a:cubicBezTo>
                    <a:pt x="1" y="376"/>
                    <a:pt x="695" y="466"/>
                    <a:pt x="1536" y="466"/>
                  </a:cubicBezTo>
                  <a:cubicBezTo>
                    <a:pt x="2376" y="466"/>
                    <a:pt x="3070" y="376"/>
                    <a:pt x="3070" y="237"/>
                  </a:cubicBezTo>
                  <a:cubicBezTo>
                    <a:pt x="3070" y="119"/>
                    <a:pt x="2376" y="1"/>
                    <a:pt x="1536"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4104744" y="4899911"/>
              <a:ext cx="941523" cy="190022"/>
            </a:xfrm>
            <a:custGeom>
              <a:avLst/>
              <a:gdLst/>
              <a:ahLst/>
              <a:cxnLst/>
              <a:rect l="l" t="t" r="r" b="b"/>
              <a:pathLst>
                <a:path w="4167" h="841" extrusionOk="0">
                  <a:moveTo>
                    <a:pt x="0" y="0"/>
                  </a:moveTo>
                  <a:lnTo>
                    <a:pt x="0" y="493"/>
                  </a:lnTo>
                  <a:cubicBezTo>
                    <a:pt x="0" y="667"/>
                    <a:pt x="924" y="840"/>
                    <a:pt x="2084" y="840"/>
                  </a:cubicBezTo>
                  <a:cubicBezTo>
                    <a:pt x="3236" y="840"/>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4104744" y="4899911"/>
              <a:ext cx="941523" cy="91057"/>
            </a:xfrm>
            <a:custGeom>
              <a:avLst/>
              <a:gdLst/>
              <a:ahLst/>
              <a:cxnLst/>
              <a:rect l="l" t="t" r="r" b="b"/>
              <a:pathLst>
                <a:path w="4167" h="403" extrusionOk="0">
                  <a:moveTo>
                    <a:pt x="0" y="0"/>
                  </a:moveTo>
                  <a:lnTo>
                    <a:pt x="0" y="118"/>
                  </a:lnTo>
                  <a:cubicBezTo>
                    <a:pt x="174" y="292"/>
                    <a:pt x="1042" y="403"/>
                    <a:pt x="2084" y="403"/>
                  </a:cubicBezTo>
                  <a:cubicBezTo>
                    <a:pt x="3125" y="403"/>
                    <a:pt x="3993"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4104744" y="4827608"/>
              <a:ext cx="941523" cy="150933"/>
            </a:xfrm>
            <a:custGeom>
              <a:avLst/>
              <a:gdLst/>
              <a:ahLst/>
              <a:cxnLst/>
              <a:rect l="l" t="t" r="r" b="b"/>
              <a:pathLst>
                <a:path w="4167" h="668" extrusionOk="0">
                  <a:moveTo>
                    <a:pt x="2084" y="1"/>
                  </a:moveTo>
                  <a:cubicBezTo>
                    <a:pt x="924" y="1"/>
                    <a:pt x="0" y="146"/>
                    <a:pt x="0" y="320"/>
                  </a:cubicBezTo>
                  <a:cubicBezTo>
                    <a:pt x="0" y="521"/>
                    <a:pt x="924" y="667"/>
                    <a:pt x="2084" y="667"/>
                  </a:cubicBezTo>
                  <a:cubicBezTo>
                    <a:pt x="3236" y="667"/>
                    <a:pt x="4167" y="521"/>
                    <a:pt x="4167" y="320"/>
                  </a:cubicBezTo>
                  <a:cubicBezTo>
                    <a:pt x="4167" y="146"/>
                    <a:pt x="3236"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4090509" y="4815181"/>
              <a:ext cx="968411" cy="175787"/>
            </a:xfrm>
            <a:custGeom>
              <a:avLst/>
              <a:gdLst/>
              <a:ahLst/>
              <a:cxnLst/>
              <a:rect l="l" t="t" r="r" b="b"/>
              <a:pathLst>
                <a:path w="4286" h="778" extrusionOk="0">
                  <a:moveTo>
                    <a:pt x="2147" y="118"/>
                  </a:moveTo>
                  <a:cubicBezTo>
                    <a:pt x="2723" y="118"/>
                    <a:pt x="3244" y="146"/>
                    <a:pt x="3619" y="201"/>
                  </a:cubicBezTo>
                  <a:cubicBezTo>
                    <a:pt x="3792" y="229"/>
                    <a:pt x="3938" y="257"/>
                    <a:pt x="4056" y="292"/>
                  </a:cubicBezTo>
                  <a:cubicBezTo>
                    <a:pt x="4084" y="320"/>
                    <a:pt x="4140" y="347"/>
                    <a:pt x="4140" y="347"/>
                  </a:cubicBezTo>
                  <a:lnTo>
                    <a:pt x="4167" y="375"/>
                  </a:lnTo>
                  <a:cubicBezTo>
                    <a:pt x="4167" y="375"/>
                    <a:pt x="4167" y="403"/>
                    <a:pt x="4140" y="403"/>
                  </a:cubicBezTo>
                  <a:cubicBezTo>
                    <a:pt x="4084" y="431"/>
                    <a:pt x="3994" y="493"/>
                    <a:pt x="3883" y="521"/>
                  </a:cubicBezTo>
                  <a:cubicBezTo>
                    <a:pt x="3508" y="604"/>
                    <a:pt x="2869" y="667"/>
                    <a:pt x="2147" y="667"/>
                  </a:cubicBezTo>
                  <a:cubicBezTo>
                    <a:pt x="1563" y="667"/>
                    <a:pt x="1042" y="604"/>
                    <a:pt x="667" y="549"/>
                  </a:cubicBezTo>
                  <a:cubicBezTo>
                    <a:pt x="494" y="521"/>
                    <a:pt x="320" y="493"/>
                    <a:pt x="237" y="465"/>
                  </a:cubicBezTo>
                  <a:cubicBezTo>
                    <a:pt x="174" y="431"/>
                    <a:pt x="147" y="403"/>
                    <a:pt x="119" y="403"/>
                  </a:cubicBezTo>
                  <a:lnTo>
                    <a:pt x="119" y="375"/>
                  </a:lnTo>
                  <a:lnTo>
                    <a:pt x="147" y="347"/>
                  </a:lnTo>
                  <a:cubicBezTo>
                    <a:pt x="209" y="320"/>
                    <a:pt x="292" y="292"/>
                    <a:pt x="411" y="257"/>
                  </a:cubicBezTo>
                  <a:cubicBezTo>
                    <a:pt x="758" y="174"/>
                    <a:pt x="1424" y="118"/>
                    <a:pt x="2147" y="118"/>
                  </a:cubicBezTo>
                  <a:close/>
                  <a:moveTo>
                    <a:pt x="2147" y="0"/>
                  </a:moveTo>
                  <a:cubicBezTo>
                    <a:pt x="1563" y="0"/>
                    <a:pt x="1042" y="28"/>
                    <a:pt x="667" y="83"/>
                  </a:cubicBezTo>
                  <a:cubicBezTo>
                    <a:pt x="466" y="118"/>
                    <a:pt x="320" y="146"/>
                    <a:pt x="209" y="201"/>
                  </a:cubicBezTo>
                  <a:cubicBezTo>
                    <a:pt x="147" y="229"/>
                    <a:pt x="91" y="229"/>
                    <a:pt x="63" y="257"/>
                  </a:cubicBezTo>
                  <a:lnTo>
                    <a:pt x="1" y="320"/>
                  </a:lnTo>
                  <a:lnTo>
                    <a:pt x="1" y="375"/>
                  </a:lnTo>
                  <a:lnTo>
                    <a:pt x="1" y="431"/>
                  </a:lnTo>
                  <a:cubicBezTo>
                    <a:pt x="36" y="493"/>
                    <a:pt x="63" y="493"/>
                    <a:pt x="119" y="521"/>
                  </a:cubicBezTo>
                  <a:cubicBezTo>
                    <a:pt x="174" y="576"/>
                    <a:pt x="292" y="604"/>
                    <a:pt x="411" y="639"/>
                  </a:cubicBezTo>
                  <a:cubicBezTo>
                    <a:pt x="785" y="722"/>
                    <a:pt x="1424" y="778"/>
                    <a:pt x="2147" y="778"/>
                  </a:cubicBezTo>
                  <a:cubicBezTo>
                    <a:pt x="2723" y="778"/>
                    <a:pt x="3244" y="722"/>
                    <a:pt x="3619" y="667"/>
                  </a:cubicBezTo>
                  <a:cubicBezTo>
                    <a:pt x="3820" y="639"/>
                    <a:pt x="3966" y="604"/>
                    <a:pt x="4084" y="576"/>
                  </a:cubicBezTo>
                  <a:cubicBezTo>
                    <a:pt x="4140" y="549"/>
                    <a:pt x="4202" y="521"/>
                    <a:pt x="4230" y="493"/>
                  </a:cubicBezTo>
                  <a:cubicBezTo>
                    <a:pt x="4258" y="493"/>
                    <a:pt x="4258" y="465"/>
                    <a:pt x="4258" y="431"/>
                  </a:cubicBezTo>
                  <a:cubicBezTo>
                    <a:pt x="4285" y="431"/>
                    <a:pt x="4285" y="403"/>
                    <a:pt x="4285" y="375"/>
                  </a:cubicBezTo>
                  <a:cubicBezTo>
                    <a:pt x="4285" y="347"/>
                    <a:pt x="4285" y="347"/>
                    <a:pt x="4258" y="320"/>
                  </a:cubicBezTo>
                  <a:cubicBezTo>
                    <a:pt x="4258" y="292"/>
                    <a:pt x="4230" y="257"/>
                    <a:pt x="4167" y="229"/>
                  </a:cubicBezTo>
                  <a:cubicBezTo>
                    <a:pt x="4112" y="201"/>
                    <a:pt x="3994" y="174"/>
                    <a:pt x="3883" y="146"/>
                  </a:cubicBezTo>
                  <a:cubicBezTo>
                    <a:pt x="3473" y="56"/>
                    <a:pt x="2869" y="0"/>
                    <a:pt x="2147"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4123497"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4111070"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4176821"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4162812"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4222462"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4208228" y="4880932"/>
              <a:ext cx="47223" cy="241990"/>
            </a:xfrm>
            <a:custGeom>
              <a:avLst/>
              <a:gdLst/>
              <a:ahLst/>
              <a:cxnLst/>
              <a:rect l="l" t="t" r="r" b="b"/>
              <a:pathLst>
                <a:path w="209"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4274204"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4261551"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319620"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4307193"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4372943"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4358935"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4418585"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4404350" y="4880932"/>
              <a:ext cx="47223" cy="241990"/>
            </a:xfrm>
            <a:custGeom>
              <a:avLst/>
              <a:gdLst/>
              <a:ahLst/>
              <a:cxnLst/>
              <a:rect l="l" t="t" r="r" b="b"/>
              <a:pathLst>
                <a:path w="209"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4470327"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457674"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4515742"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4503315"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561384"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548730"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614707"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600472" y="4880932"/>
              <a:ext cx="47223" cy="241990"/>
            </a:xfrm>
            <a:custGeom>
              <a:avLst/>
              <a:gdLst/>
              <a:ahLst/>
              <a:cxnLst/>
              <a:rect l="l" t="t" r="r" b="b"/>
              <a:pathLst>
                <a:path w="209"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660123"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647470"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711865"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699437"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757506"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744853"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810830"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796595" y="4880932"/>
              <a:ext cx="47223" cy="241990"/>
            </a:xfrm>
            <a:custGeom>
              <a:avLst/>
              <a:gdLst/>
              <a:ahLst/>
              <a:cxnLst/>
              <a:rect l="l" t="t" r="r" b="b"/>
              <a:pathLst>
                <a:path w="209"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856245" y="4893585"/>
              <a:ext cx="18980" cy="215102"/>
            </a:xfrm>
            <a:custGeom>
              <a:avLst/>
              <a:gdLst/>
              <a:ahLst/>
              <a:cxnLst/>
              <a:rect l="l" t="t" r="r" b="b"/>
              <a:pathLst>
                <a:path w="84"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4843592"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4907987"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4895560"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4953628"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4940975"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5006952"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4992717" y="4880932"/>
              <a:ext cx="47223" cy="241990"/>
            </a:xfrm>
            <a:custGeom>
              <a:avLst/>
              <a:gdLst/>
              <a:ahLst/>
              <a:cxnLst/>
              <a:rect l="l" t="t" r="r" b="b"/>
              <a:pathLst>
                <a:path w="209"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4228563" y="4847943"/>
              <a:ext cx="693885" cy="103936"/>
            </a:xfrm>
            <a:custGeom>
              <a:avLst/>
              <a:gdLst/>
              <a:ahLst/>
              <a:cxnLst/>
              <a:rect l="l" t="t" r="r" b="b"/>
              <a:pathLst>
                <a:path w="3071" h="460" extrusionOk="0">
                  <a:moveTo>
                    <a:pt x="1536" y="1"/>
                  </a:moveTo>
                  <a:cubicBezTo>
                    <a:pt x="695" y="1"/>
                    <a:pt x="1" y="112"/>
                    <a:pt x="1" y="230"/>
                  </a:cubicBezTo>
                  <a:cubicBezTo>
                    <a:pt x="1" y="376"/>
                    <a:pt x="695" y="459"/>
                    <a:pt x="1536" y="459"/>
                  </a:cubicBezTo>
                  <a:cubicBezTo>
                    <a:pt x="2376" y="459"/>
                    <a:pt x="3070" y="376"/>
                    <a:pt x="3070" y="230"/>
                  </a:cubicBezTo>
                  <a:cubicBezTo>
                    <a:pt x="3070" y="112"/>
                    <a:pt x="2376" y="1"/>
                    <a:pt x="1536"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104744" y="4724124"/>
              <a:ext cx="941523" cy="182114"/>
            </a:xfrm>
            <a:custGeom>
              <a:avLst/>
              <a:gdLst/>
              <a:ahLst/>
              <a:cxnLst/>
              <a:rect l="l" t="t" r="r" b="b"/>
              <a:pathLst>
                <a:path w="4167" h="806" extrusionOk="0">
                  <a:moveTo>
                    <a:pt x="0" y="0"/>
                  </a:moveTo>
                  <a:lnTo>
                    <a:pt x="0" y="486"/>
                  </a:lnTo>
                  <a:cubicBezTo>
                    <a:pt x="0" y="660"/>
                    <a:pt x="924" y="806"/>
                    <a:pt x="2084" y="806"/>
                  </a:cubicBezTo>
                  <a:cubicBezTo>
                    <a:pt x="3236" y="806"/>
                    <a:pt x="4167" y="660"/>
                    <a:pt x="4167" y="486"/>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4104744" y="4724124"/>
              <a:ext cx="941523" cy="91283"/>
            </a:xfrm>
            <a:custGeom>
              <a:avLst/>
              <a:gdLst/>
              <a:ahLst/>
              <a:cxnLst/>
              <a:rect l="l" t="t" r="r" b="b"/>
              <a:pathLst>
                <a:path w="4167" h="404" extrusionOk="0">
                  <a:moveTo>
                    <a:pt x="0" y="0"/>
                  </a:moveTo>
                  <a:lnTo>
                    <a:pt x="0" y="84"/>
                  </a:lnTo>
                  <a:cubicBezTo>
                    <a:pt x="174" y="285"/>
                    <a:pt x="1042" y="403"/>
                    <a:pt x="2084" y="403"/>
                  </a:cubicBezTo>
                  <a:cubicBezTo>
                    <a:pt x="3125" y="403"/>
                    <a:pt x="3993" y="285"/>
                    <a:pt x="4167" y="84"/>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4104744" y="4645720"/>
              <a:ext cx="941523" cy="157034"/>
            </a:xfrm>
            <a:custGeom>
              <a:avLst/>
              <a:gdLst/>
              <a:ahLst/>
              <a:cxnLst/>
              <a:rect l="l" t="t" r="r" b="b"/>
              <a:pathLst>
                <a:path w="4167" h="695" extrusionOk="0">
                  <a:moveTo>
                    <a:pt x="2084" y="0"/>
                  </a:moveTo>
                  <a:cubicBezTo>
                    <a:pt x="924" y="0"/>
                    <a:pt x="0" y="174"/>
                    <a:pt x="0" y="347"/>
                  </a:cubicBezTo>
                  <a:cubicBezTo>
                    <a:pt x="0" y="521"/>
                    <a:pt x="924" y="695"/>
                    <a:pt x="2084" y="695"/>
                  </a:cubicBezTo>
                  <a:cubicBezTo>
                    <a:pt x="3236" y="695"/>
                    <a:pt x="4167" y="521"/>
                    <a:pt x="4167" y="347"/>
                  </a:cubicBezTo>
                  <a:cubicBezTo>
                    <a:pt x="4167" y="174"/>
                    <a:pt x="3236"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090509" y="4631486"/>
              <a:ext cx="968411" cy="183921"/>
            </a:xfrm>
            <a:custGeom>
              <a:avLst/>
              <a:gdLst/>
              <a:ahLst/>
              <a:cxnLst/>
              <a:rect l="l" t="t" r="r" b="b"/>
              <a:pathLst>
                <a:path w="4286" h="814" extrusionOk="0">
                  <a:moveTo>
                    <a:pt x="2147" y="119"/>
                  </a:moveTo>
                  <a:cubicBezTo>
                    <a:pt x="2723" y="119"/>
                    <a:pt x="3244" y="174"/>
                    <a:pt x="3619" y="237"/>
                  </a:cubicBezTo>
                  <a:cubicBezTo>
                    <a:pt x="3792" y="264"/>
                    <a:pt x="3938" y="292"/>
                    <a:pt x="4056" y="320"/>
                  </a:cubicBezTo>
                  <a:cubicBezTo>
                    <a:pt x="4084" y="348"/>
                    <a:pt x="4140" y="376"/>
                    <a:pt x="4140" y="376"/>
                  </a:cubicBezTo>
                  <a:lnTo>
                    <a:pt x="4167" y="410"/>
                  </a:lnTo>
                  <a:lnTo>
                    <a:pt x="4140" y="438"/>
                  </a:lnTo>
                  <a:cubicBezTo>
                    <a:pt x="4084" y="466"/>
                    <a:pt x="3994" y="494"/>
                    <a:pt x="3883" y="521"/>
                  </a:cubicBezTo>
                  <a:cubicBezTo>
                    <a:pt x="3508" y="612"/>
                    <a:pt x="2869" y="695"/>
                    <a:pt x="2147" y="695"/>
                  </a:cubicBezTo>
                  <a:cubicBezTo>
                    <a:pt x="1563" y="695"/>
                    <a:pt x="1042" y="639"/>
                    <a:pt x="667" y="584"/>
                  </a:cubicBezTo>
                  <a:cubicBezTo>
                    <a:pt x="494" y="549"/>
                    <a:pt x="320" y="521"/>
                    <a:pt x="237" y="494"/>
                  </a:cubicBezTo>
                  <a:cubicBezTo>
                    <a:pt x="174" y="466"/>
                    <a:pt x="147" y="438"/>
                    <a:pt x="119" y="438"/>
                  </a:cubicBezTo>
                  <a:lnTo>
                    <a:pt x="119" y="410"/>
                  </a:lnTo>
                  <a:cubicBezTo>
                    <a:pt x="119" y="410"/>
                    <a:pt x="119" y="376"/>
                    <a:pt x="147" y="376"/>
                  </a:cubicBezTo>
                  <a:cubicBezTo>
                    <a:pt x="209" y="348"/>
                    <a:pt x="292" y="320"/>
                    <a:pt x="411" y="292"/>
                  </a:cubicBezTo>
                  <a:cubicBezTo>
                    <a:pt x="758" y="174"/>
                    <a:pt x="1424" y="119"/>
                    <a:pt x="2147" y="119"/>
                  </a:cubicBezTo>
                  <a:close/>
                  <a:moveTo>
                    <a:pt x="2147" y="1"/>
                  </a:moveTo>
                  <a:cubicBezTo>
                    <a:pt x="1563" y="1"/>
                    <a:pt x="1042" y="63"/>
                    <a:pt x="667" y="119"/>
                  </a:cubicBezTo>
                  <a:cubicBezTo>
                    <a:pt x="466" y="146"/>
                    <a:pt x="320" y="174"/>
                    <a:pt x="209" y="237"/>
                  </a:cubicBezTo>
                  <a:cubicBezTo>
                    <a:pt x="147" y="237"/>
                    <a:pt x="91" y="264"/>
                    <a:pt x="63" y="292"/>
                  </a:cubicBezTo>
                  <a:cubicBezTo>
                    <a:pt x="36" y="292"/>
                    <a:pt x="36" y="320"/>
                    <a:pt x="1" y="348"/>
                  </a:cubicBezTo>
                  <a:lnTo>
                    <a:pt x="1" y="410"/>
                  </a:lnTo>
                  <a:lnTo>
                    <a:pt x="1" y="466"/>
                  </a:lnTo>
                  <a:cubicBezTo>
                    <a:pt x="36" y="494"/>
                    <a:pt x="63" y="521"/>
                    <a:pt x="119" y="549"/>
                  </a:cubicBezTo>
                  <a:cubicBezTo>
                    <a:pt x="174" y="584"/>
                    <a:pt x="292" y="612"/>
                    <a:pt x="411" y="639"/>
                  </a:cubicBezTo>
                  <a:cubicBezTo>
                    <a:pt x="785" y="758"/>
                    <a:pt x="1424" y="813"/>
                    <a:pt x="2147" y="813"/>
                  </a:cubicBezTo>
                  <a:cubicBezTo>
                    <a:pt x="2723" y="813"/>
                    <a:pt x="3244" y="758"/>
                    <a:pt x="3619" y="695"/>
                  </a:cubicBezTo>
                  <a:cubicBezTo>
                    <a:pt x="3820" y="667"/>
                    <a:pt x="3966" y="639"/>
                    <a:pt x="4084" y="584"/>
                  </a:cubicBezTo>
                  <a:cubicBezTo>
                    <a:pt x="4140" y="584"/>
                    <a:pt x="4202" y="549"/>
                    <a:pt x="4230" y="521"/>
                  </a:cubicBezTo>
                  <a:cubicBezTo>
                    <a:pt x="4258" y="494"/>
                    <a:pt x="4258" y="494"/>
                    <a:pt x="4258" y="466"/>
                  </a:cubicBezTo>
                  <a:cubicBezTo>
                    <a:pt x="4285" y="466"/>
                    <a:pt x="4285" y="438"/>
                    <a:pt x="4285" y="410"/>
                  </a:cubicBezTo>
                  <a:cubicBezTo>
                    <a:pt x="4285" y="376"/>
                    <a:pt x="4285" y="348"/>
                    <a:pt x="4258" y="348"/>
                  </a:cubicBezTo>
                  <a:cubicBezTo>
                    <a:pt x="4258" y="292"/>
                    <a:pt x="4230" y="292"/>
                    <a:pt x="4167" y="264"/>
                  </a:cubicBezTo>
                  <a:cubicBezTo>
                    <a:pt x="4112" y="202"/>
                    <a:pt x="3994" y="174"/>
                    <a:pt x="3883" y="146"/>
                  </a:cubicBezTo>
                  <a:cubicBezTo>
                    <a:pt x="3473" y="63"/>
                    <a:pt x="2869" y="1"/>
                    <a:pt x="2147"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497"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11070"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76821"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62812"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222462"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208228" y="4703789"/>
              <a:ext cx="47223" cy="235437"/>
            </a:xfrm>
            <a:custGeom>
              <a:avLst/>
              <a:gdLst/>
              <a:ahLst/>
              <a:cxnLst/>
              <a:rect l="l" t="t" r="r" b="b"/>
              <a:pathLst>
                <a:path w="209"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274204"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261551"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319620"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307193"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372943"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358935"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4418585"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4404350" y="4703789"/>
              <a:ext cx="47223" cy="235437"/>
            </a:xfrm>
            <a:custGeom>
              <a:avLst/>
              <a:gdLst/>
              <a:ahLst/>
              <a:cxnLst/>
              <a:rect l="l" t="t" r="r" b="b"/>
              <a:pathLst>
                <a:path w="209"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4470327"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4457674"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4515742"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4503315"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4561384"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4548730"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4614707"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4600472" y="4703789"/>
              <a:ext cx="47223" cy="235437"/>
            </a:xfrm>
            <a:custGeom>
              <a:avLst/>
              <a:gdLst/>
              <a:ahLst/>
              <a:cxnLst/>
              <a:rect l="l" t="t" r="r" b="b"/>
              <a:pathLst>
                <a:path w="209"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660123"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647470"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711865"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699437"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57506"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744853"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4810830"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796595" y="4703789"/>
              <a:ext cx="47223" cy="235437"/>
            </a:xfrm>
            <a:custGeom>
              <a:avLst/>
              <a:gdLst/>
              <a:ahLst/>
              <a:cxnLst/>
              <a:rect l="l" t="t" r="r" b="b"/>
              <a:pathLst>
                <a:path w="209"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856245" y="4716216"/>
              <a:ext cx="18980" cy="210583"/>
            </a:xfrm>
            <a:custGeom>
              <a:avLst/>
              <a:gdLst/>
              <a:ahLst/>
              <a:cxnLst/>
              <a:rect l="l" t="t" r="r" b="b"/>
              <a:pathLst>
                <a:path w="84"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843592"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4907987"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4895560"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4953628"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4940975"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5006952"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4992717" y="4703789"/>
              <a:ext cx="47223" cy="235437"/>
            </a:xfrm>
            <a:custGeom>
              <a:avLst/>
              <a:gdLst/>
              <a:ahLst/>
              <a:cxnLst/>
              <a:rect l="l" t="t" r="r" b="b"/>
              <a:pathLst>
                <a:path w="209"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4228563" y="4670801"/>
              <a:ext cx="693885" cy="105292"/>
            </a:xfrm>
            <a:custGeom>
              <a:avLst/>
              <a:gdLst/>
              <a:ahLst/>
              <a:cxnLst/>
              <a:rect l="l" t="t" r="r" b="b"/>
              <a:pathLst>
                <a:path w="3071" h="466" extrusionOk="0">
                  <a:moveTo>
                    <a:pt x="1536" y="0"/>
                  </a:moveTo>
                  <a:cubicBezTo>
                    <a:pt x="695" y="0"/>
                    <a:pt x="1" y="118"/>
                    <a:pt x="1" y="236"/>
                  </a:cubicBezTo>
                  <a:cubicBezTo>
                    <a:pt x="1" y="347"/>
                    <a:pt x="695" y="465"/>
                    <a:pt x="1536" y="465"/>
                  </a:cubicBezTo>
                  <a:cubicBezTo>
                    <a:pt x="2376" y="465"/>
                    <a:pt x="3070" y="347"/>
                    <a:pt x="3070" y="236"/>
                  </a:cubicBezTo>
                  <a:cubicBezTo>
                    <a:pt x="3070" y="118"/>
                    <a:pt x="2376" y="0"/>
                    <a:pt x="1536"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群組 4">
            <a:extLst>
              <a:ext uri="{FF2B5EF4-FFF2-40B4-BE49-F238E27FC236}">
                <a16:creationId xmlns:a16="http://schemas.microsoft.com/office/drawing/2014/main" id="{DDDA2564-9A07-50CA-909D-52081401227B}"/>
              </a:ext>
            </a:extLst>
          </p:cNvPr>
          <p:cNvGrpSpPr/>
          <p:nvPr/>
        </p:nvGrpSpPr>
        <p:grpSpPr>
          <a:xfrm>
            <a:off x="-405303" y="3862134"/>
            <a:ext cx="1176961" cy="1438834"/>
            <a:chOff x="5535669" y="3919299"/>
            <a:chExt cx="1176961" cy="1438834"/>
          </a:xfrm>
        </p:grpSpPr>
        <p:sp>
          <p:nvSpPr>
            <p:cNvPr id="793" name="Google Shape;793;p15"/>
            <p:cNvSpPr/>
            <p:nvPr/>
          </p:nvSpPr>
          <p:spPr>
            <a:xfrm>
              <a:off x="5535669" y="5077054"/>
              <a:ext cx="1176961" cy="281079"/>
            </a:xfrm>
            <a:custGeom>
              <a:avLst/>
              <a:gdLst/>
              <a:ahLst/>
              <a:cxnLst/>
              <a:rect l="l" t="t" r="r" b="b"/>
              <a:pathLst>
                <a:path w="5209" h="1244" extrusionOk="0">
                  <a:moveTo>
                    <a:pt x="2604" y="1"/>
                  </a:moveTo>
                  <a:cubicBezTo>
                    <a:pt x="1160" y="1"/>
                    <a:pt x="0" y="285"/>
                    <a:pt x="0" y="633"/>
                  </a:cubicBezTo>
                  <a:cubicBezTo>
                    <a:pt x="0" y="980"/>
                    <a:pt x="1160" y="1244"/>
                    <a:pt x="2604" y="1244"/>
                  </a:cubicBezTo>
                  <a:cubicBezTo>
                    <a:pt x="4021" y="1244"/>
                    <a:pt x="5208" y="980"/>
                    <a:pt x="5208" y="633"/>
                  </a:cubicBezTo>
                  <a:cubicBezTo>
                    <a:pt x="5208" y="285"/>
                    <a:pt x="4021" y="1"/>
                    <a:pt x="2604"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5647061" y="5077054"/>
              <a:ext cx="947850" cy="188666"/>
            </a:xfrm>
            <a:custGeom>
              <a:avLst/>
              <a:gdLst/>
              <a:ahLst/>
              <a:cxnLst/>
              <a:rect l="l" t="t" r="r" b="b"/>
              <a:pathLst>
                <a:path w="4195" h="835" extrusionOk="0">
                  <a:moveTo>
                    <a:pt x="0" y="1"/>
                  </a:moveTo>
                  <a:lnTo>
                    <a:pt x="0" y="487"/>
                  </a:lnTo>
                  <a:cubicBezTo>
                    <a:pt x="0" y="695"/>
                    <a:pt x="959" y="834"/>
                    <a:pt x="2111" y="834"/>
                  </a:cubicBezTo>
                  <a:cubicBezTo>
                    <a:pt x="3271" y="834"/>
                    <a:pt x="4195" y="695"/>
                    <a:pt x="4195" y="487"/>
                  </a:cubicBezTo>
                  <a:lnTo>
                    <a:pt x="4195"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5647061" y="5077054"/>
              <a:ext cx="947850" cy="97609"/>
            </a:xfrm>
            <a:custGeom>
              <a:avLst/>
              <a:gdLst/>
              <a:ahLst/>
              <a:cxnLst/>
              <a:rect l="l" t="t" r="r" b="b"/>
              <a:pathLst>
                <a:path w="4195" h="432" extrusionOk="0">
                  <a:moveTo>
                    <a:pt x="0" y="1"/>
                  </a:moveTo>
                  <a:lnTo>
                    <a:pt x="0" y="112"/>
                  </a:lnTo>
                  <a:cubicBezTo>
                    <a:pt x="202" y="285"/>
                    <a:pt x="1070" y="431"/>
                    <a:pt x="2111" y="431"/>
                  </a:cubicBezTo>
                  <a:cubicBezTo>
                    <a:pt x="3153" y="431"/>
                    <a:pt x="4021" y="285"/>
                    <a:pt x="4195" y="112"/>
                  </a:cubicBezTo>
                  <a:lnTo>
                    <a:pt x="4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5647061" y="5004977"/>
              <a:ext cx="947850" cy="150707"/>
            </a:xfrm>
            <a:custGeom>
              <a:avLst/>
              <a:gdLst/>
              <a:ahLst/>
              <a:cxnLst/>
              <a:rect l="l" t="t" r="r" b="b"/>
              <a:pathLst>
                <a:path w="4195" h="667" extrusionOk="0">
                  <a:moveTo>
                    <a:pt x="2111" y="0"/>
                  </a:moveTo>
                  <a:cubicBezTo>
                    <a:pt x="959" y="0"/>
                    <a:pt x="0" y="146"/>
                    <a:pt x="0" y="320"/>
                  </a:cubicBezTo>
                  <a:cubicBezTo>
                    <a:pt x="0" y="521"/>
                    <a:pt x="959" y="667"/>
                    <a:pt x="2111" y="667"/>
                  </a:cubicBezTo>
                  <a:cubicBezTo>
                    <a:pt x="3271" y="667"/>
                    <a:pt x="4195" y="521"/>
                    <a:pt x="4195" y="320"/>
                  </a:cubicBezTo>
                  <a:cubicBezTo>
                    <a:pt x="4195" y="146"/>
                    <a:pt x="3271" y="0"/>
                    <a:pt x="2111"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5634408" y="4990742"/>
              <a:ext cx="974738" cy="177595"/>
            </a:xfrm>
            <a:custGeom>
              <a:avLst/>
              <a:gdLst/>
              <a:ahLst/>
              <a:cxnLst/>
              <a:rect l="l" t="t" r="r" b="b"/>
              <a:pathLst>
                <a:path w="4314" h="786" extrusionOk="0">
                  <a:moveTo>
                    <a:pt x="2167" y="119"/>
                  </a:moveTo>
                  <a:cubicBezTo>
                    <a:pt x="2751" y="119"/>
                    <a:pt x="3271" y="147"/>
                    <a:pt x="3619" y="209"/>
                  </a:cubicBezTo>
                  <a:cubicBezTo>
                    <a:pt x="3820" y="237"/>
                    <a:pt x="3966" y="265"/>
                    <a:pt x="4077" y="320"/>
                  </a:cubicBezTo>
                  <a:cubicBezTo>
                    <a:pt x="4105" y="320"/>
                    <a:pt x="4167" y="348"/>
                    <a:pt x="4167" y="383"/>
                  </a:cubicBezTo>
                  <a:lnTo>
                    <a:pt x="4195" y="383"/>
                  </a:lnTo>
                  <a:cubicBezTo>
                    <a:pt x="4195" y="383"/>
                    <a:pt x="4195" y="411"/>
                    <a:pt x="4167" y="438"/>
                  </a:cubicBezTo>
                  <a:cubicBezTo>
                    <a:pt x="4105" y="466"/>
                    <a:pt x="4021" y="494"/>
                    <a:pt x="3903" y="522"/>
                  </a:cubicBezTo>
                  <a:cubicBezTo>
                    <a:pt x="3528" y="612"/>
                    <a:pt x="2890" y="667"/>
                    <a:pt x="2167" y="667"/>
                  </a:cubicBezTo>
                  <a:cubicBezTo>
                    <a:pt x="1591" y="667"/>
                    <a:pt x="1070" y="640"/>
                    <a:pt x="695" y="584"/>
                  </a:cubicBezTo>
                  <a:cubicBezTo>
                    <a:pt x="494" y="556"/>
                    <a:pt x="348" y="494"/>
                    <a:pt x="258" y="466"/>
                  </a:cubicBezTo>
                  <a:cubicBezTo>
                    <a:pt x="202" y="438"/>
                    <a:pt x="174" y="438"/>
                    <a:pt x="147" y="411"/>
                  </a:cubicBezTo>
                  <a:lnTo>
                    <a:pt x="147" y="383"/>
                  </a:lnTo>
                  <a:lnTo>
                    <a:pt x="112" y="383"/>
                  </a:lnTo>
                  <a:cubicBezTo>
                    <a:pt x="112" y="383"/>
                    <a:pt x="147" y="383"/>
                    <a:pt x="174" y="348"/>
                  </a:cubicBezTo>
                  <a:cubicBezTo>
                    <a:pt x="202" y="320"/>
                    <a:pt x="286" y="292"/>
                    <a:pt x="431" y="265"/>
                  </a:cubicBezTo>
                  <a:cubicBezTo>
                    <a:pt x="779" y="174"/>
                    <a:pt x="1417" y="119"/>
                    <a:pt x="2167" y="119"/>
                  </a:cubicBezTo>
                  <a:close/>
                  <a:moveTo>
                    <a:pt x="2167" y="1"/>
                  </a:moveTo>
                  <a:cubicBezTo>
                    <a:pt x="1591" y="1"/>
                    <a:pt x="1070" y="36"/>
                    <a:pt x="667" y="91"/>
                  </a:cubicBezTo>
                  <a:cubicBezTo>
                    <a:pt x="494" y="119"/>
                    <a:pt x="320" y="174"/>
                    <a:pt x="202" y="209"/>
                  </a:cubicBezTo>
                  <a:cubicBezTo>
                    <a:pt x="147" y="237"/>
                    <a:pt x="112" y="265"/>
                    <a:pt x="84" y="265"/>
                  </a:cubicBezTo>
                  <a:lnTo>
                    <a:pt x="29" y="320"/>
                  </a:lnTo>
                  <a:cubicBezTo>
                    <a:pt x="29" y="348"/>
                    <a:pt x="1" y="383"/>
                    <a:pt x="1" y="383"/>
                  </a:cubicBezTo>
                  <a:cubicBezTo>
                    <a:pt x="1" y="411"/>
                    <a:pt x="29" y="438"/>
                    <a:pt x="29" y="466"/>
                  </a:cubicBezTo>
                  <a:cubicBezTo>
                    <a:pt x="56" y="494"/>
                    <a:pt x="84" y="522"/>
                    <a:pt x="147" y="522"/>
                  </a:cubicBezTo>
                  <a:cubicBezTo>
                    <a:pt x="202" y="584"/>
                    <a:pt x="320" y="612"/>
                    <a:pt x="431" y="640"/>
                  </a:cubicBezTo>
                  <a:cubicBezTo>
                    <a:pt x="806" y="730"/>
                    <a:pt x="1445" y="785"/>
                    <a:pt x="2167" y="785"/>
                  </a:cubicBezTo>
                  <a:cubicBezTo>
                    <a:pt x="2751" y="785"/>
                    <a:pt x="3271" y="758"/>
                    <a:pt x="3646" y="695"/>
                  </a:cubicBezTo>
                  <a:cubicBezTo>
                    <a:pt x="3848" y="640"/>
                    <a:pt x="3994" y="612"/>
                    <a:pt x="4105" y="584"/>
                  </a:cubicBezTo>
                  <a:cubicBezTo>
                    <a:pt x="4167" y="556"/>
                    <a:pt x="4195" y="522"/>
                    <a:pt x="4251" y="494"/>
                  </a:cubicBezTo>
                  <a:lnTo>
                    <a:pt x="4278" y="466"/>
                  </a:lnTo>
                  <a:cubicBezTo>
                    <a:pt x="4313" y="438"/>
                    <a:pt x="4313" y="411"/>
                    <a:pt x="4313" y="383"/>
                  </a:cubicBezTo>
                  <a:cubicBezTo>
                    <a:pt x="4313" y="383"/>
                    <a:pt x="4313" y="348"/>
                    <a:pt x="4278" y="320"/>
                  </a:cubicBezTo>
                  <a:cubicBezTo>
                    <a:pt x="4251" y="292"/>
                    <a:pt x="4223" y="265"/>
                    <a:pt x="4195" y="237"/>
                  </a:cubicBezTo>
                  <a:cubicBezTo>
                    <a:pt x="4105" y="209"/>
                    <a:pt x="4021" y="174"/>
                    <a:pt x="3876" y="147"/>
                  </a:cubicBezTo>
                  <a:cubicBezTo>
                    <a:pt x="3501" y="63"/>
                    <a:pt x="2862" y="1"/>
                    <a:pt x="2167"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673723"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5659488" y="5056719"/>
              <a:ext cx="47449" cy="241764"/>
            </a:xfrm>
            <a:custGeom>
              <a:avLst/>
              <a:gdLst/>
              <a:ahLst/>
              <a:cxnLst/>
              <a:rect l="l" t="t" r="r" b="b"/>
              <a:pathLst>
                <a:path w="210"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719139"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706711"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5770881"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5758453"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5816522"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5803869"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5869846"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5855611" y="5056719"/>
              <a:ext cx="47449" cy="241764"/>
            </a:xfrm>
            <a:custGeom>
              <a:avLst/>
              <a:gdLst/>
              <a:ahLst/>
              <a:cxnLst/>
              <a:rect l="l" t="t" r="r" b="b"/>
              <a:pathLst>
                <a:path w="210"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5915261"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5902834"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5967003"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5954576"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6012644"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5999991"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6065968"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6051733" y="5056719"/>
              <a:ext cx="47449" cy="241764"/>
            </a:xfrm>
            <a:custGeom>
              <a:avLst/>
              <a:gdLst/>
              <a:ahLst/>
              <a:cxnLst/>
              <a:rect l="l" t="t" r="r" b="b"/>
              <a:pathLst>
                <a:path w="210"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6111383"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6098956"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6163125"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6150698"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6208767"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6196114"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6262090"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6247856" y="5056719"/>
              <a:ext cx="47449" cy="241764"/>
            </a:xfrm>
            <a:custGeom>
              <a:avLst/>
              <a:gdLst/>
              <a:ahLst/>
              <a:cxnLst/>
              <a:rect l="l" t="t" r="r" b="b"/>
              <a:pathLst>
                <a:path w="210"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6307506"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6295079"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6359248" y="5069372"/>
              <a:ext cx="20787" cy="216684"/>
            </a:xfrm>
            <a:custGeom>
              <a:avLst/>
              <a:gdLst/>
              <a:ahLst/>
              <a:cxnLst/>
              <a:rect l="l" t="t" r="r" b="b"/>
              <a:pathLst>
                <a:path w="92"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6346821"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6404889"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6392236"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6458213" y="5069372"/>
              <a:ext cx="18980" cy="216684"/>
            </a:xfrm>
            <a:custGeom>
              <a:avLst/>
              <a:gdLst/>
              <a:ahLst/>
              <a:cxnLst/>
              <a:rect l="l" t="t" r="r" b="b"/>
              <a:pathLst>
                <a:path w="84" h="959" extrusionOk="0">
                  <a:moveTo>
                    <a:pt x="0" y="0"/>
                  </a:moveTo>
                  <a:lnTo>
                    <a:pt x="0"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6443978" y="5056719"/>
              <a:ext cx="47449" cy="241764"/>
            </a:xfrm>
            <a:custGeom>
              <a:avLst/>
              <a:gdLst/>
              <a:ahLst/>
              <a:cxnLst/>
              <a:rect l="l" t="t" r="r" b="b"/>
              <a:pathLst>
                <a:path w="210" h="1070" extrusionOk="0">
                  <a:moveTo>
                    <a:pt x="1" y="0"/>
                  </a:moveTo>
                  <a:lnTo>
                    <a:pt x="1"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6503628"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6491201"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6555596" y="5069372"/>
              <a:ext cx="20561" cy="216684"/>
            </a:xfrm>
            <a:custGeom>
              <a:avLst/>
              <a:gdLst/>
              <a:ahLst/>
              <a:cxnLst/>
              <a:rect l="l" t="t" r="r" b="b"/>
              <a:pathLst>
                <a:path w="91" h="959" extrusionOk="0">
                  <a:moveTo>
                    <a:pt x="0" y="0"/>
                  </a:moveTo>
                  <a:lnTo>
                    <a:pt x="0" y="958"/>
                  </a:lnTo>
                  <a:lnTo>
                    <a:pt x="90" y="958"/>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6542943"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777207" y="5023731"/>
              <a:ext cx="693885" cy="105292"/>
            </a:xfrm>
            <a:custGeom>
              <a:avLst/>
              <a:gdLst/>
              <a:ahLst/>
              <a:cxnLst/>
              <a:rect l="l" t="t" r="r" b="b"/>
              <a:pathLst>
                <a:path w="3071" h="466" extrusionOk="0">
                  <a:moveTo>
                    <a:pt x="1535" y="1"/>
                  </a:moveTo>
                  <a:cubicBezTo>
                    <a:pt x="667" y="1"/>
                    <a:pt x="1" y="119"/>
                    <a:pt x="1" y="237"/>
                  </a:cubicBezTo>
                  <a:cubicBezTo>
                    <a:pt x="1" y="376"/>
                    <a:pt x="667" y="466"/>
                    <a:pt x="1535" y="466"/>
                  </a:cubicBezTo>
                  <a:cubicBezTo>
                    <a:pt x="2376" y="466"/>
                    <a:pt x="3070" y="376"/>
                    <a:pt x="3070" y="237"/>
                  </a:cubicBezTo>
                  <a:cubicBezTo>
                    <a:pt x="3070" y="119"/>
                    <a:pt x="2376"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647061" y="4899911"/>
              <a:ext cx="947850" cy="190022"/>
            </a:xfrm>
            <a:custGeom>
              <a:avLst/>
              <a:gdLst/>
              <a:ahLst/>
              <a:cxnLst/>
              <a:rect l="l" t="t" r="r" b="b"/>
              <a:pathLst>
                <a:path w="4195" h="841" extrusionOk="0">
                  <a:moveTo>
                    <a:pt x="0" y="0"/>
                  </a:moveTo>
                  <a:lnTo>
                    <a:pt x="0" y="493"/>
                  </a:lnTo>
                  <a:cubicBezTo>
                    <a:pt x="0" y="667"/>
                    <a:pt x="959" y="840"/>
                    <a:pt x="2111" y="840"/>
                  </a:cubicBezTo>
                  <a:cubicBezTo>
                    <a:pt x="3271" y="840"/>
                    <a:pt x="4195" y="667"/>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47061" y="4899911"/>
              <a:ext cx="947850" cy="91057"/>
            </a:xfrm>
            <a:custGeom>
              <a:avLst/>
              <a:gdLst/>
              <a:ahLst/>
              <a:cxnLst/>
              <a:rect l="l" t="t" r="r" b="b"/>
              <a:pathLst>
                <a:path w="4195" h="403" extrusionOk="0">
                  <a:moveTo>
                    <a:pt x="0" y="0"/>
                  </a:moveTo>
                  <a:lnTo>
                    <a:pt x="0" y="118"/>
                  </a:lnTo>
                  <a:cubicBezTo>
                    <a:pt x="202" y="292"/>
                    <a:pt x="1070" y="403"/>
                    <a:pt x="2111" y="403"/>
                  </a:cubicBezTo>
                  <a:cubicBezTo>
                    <a:pt x="3153" y="403"/>
                    <a:pt x="4021"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647061" y="4827608"/>
              <a:ext cx="947850" cy="150933"/>
            </a:xfrm>
            <a:custGeom>
              <a:avLst/>
              <a:gdLst/>
              <a:ahLst/>
              <a:cxnLst/>
              <a:rect l="l" t="t" r="r" b="b"/>
              <a:pathLst>
                <a:path w="4195" h="668" extrusionOk="0">
                  <a:moveTo>
                    <a:pt x="2111" y="1"/>
                  </a:moveTo>
                  <a:cubicBezTo>
                    <a:pt x="959" y="1"/>
                    <a:pt x="0" y="146"/>
                    <a:pt x="0" y="320"/>
                  </a:cubicBezTo>
                  <a:cubicBezTo>
                    <a:pt x="0" y="521"/>
                    <a:pt x="959" y="667"/>
                    <a:pt x="2111" y="667"/>
                  </a:cubicBezTo>
                  <a:cubicBezTo>
                    <a:pt x="3271" y="667"/>
                    <a:pt x="4195" y="521"/>
                    <a:pt x="4195" y="320"/>
                  </a:cubicBezTo>
                  <a:cubicBezTo>
                    <a:pt x="4195" y="146"/>
                    <a:pt x="3271" y="1"/>
                    <a:pt x="2111"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5634408" y="4815181"/>
              <a:ext cx="974738" cy="175787"/>
            </a:xfrm>
            <a:custGeom>
              <a:avLst/>
              <a:gdLst/>
              <a:ahLst/>
              <a:cxnLst/>
              <a:rect l="l" t="t" r="r" b="b"/>
              <a:pathLst>
                <a:path w="4314" h="778" extrusionOk="0">
                  <a:moveTo>
                    <a:pt x="2167" y="118"/>
                  </a:moveTo>
                  <a:cubicBezTo>
                    <a:pt x="2751" y="118"/>
                    <a:pt x="3271" y="146"/>
                    <a:pt x="3619" y="201"/>
                  </a:cubicBezTo>
                  <a:cubicBezTo>
                    <a:pt x="3820" y="229"/>
                    <a:pt x="3966" y="257"/>
                    <a:pt x="4077" y="292"/>
                  </a:cubicBezTo>
                  <a:cubicBezTo>
                    <a:pt x="4105" y="320"/>
                    <a:pt x="4167" y="347"/>
                    <a:pt x="4167" y="347"/>
                  </a:cubicBezTo>
                  <a:lnTo>
                    <a:pt x="4195" y="375"/>
                  </a:lnTo>
                  <a:cubicBezTo>
                    <a:pt x="4195" y="375"/>
                    <a:pt x="4195" y="403"/>
                    <a:pt x="4167" y="403"/>
                  </a:cubicBezTo>
                  <a:cubicBezTo>
                    <a:pt x="4105" y="431"/>
                    <a:pt x="4021" y="493"/>
                    <a:pt x="3903" y="521"/>
                  </a:cubicBezTo>
                  <a:cubicBezTo>
                    <a:pt x="3528" y="604"/>
                    <a:pt x="2890" y="667"/>
                    <a:pt x="2167" y="667"/>
                  </a:cubicBezTo>
                  <a:cubicBezTo>
                    <a:pt x="1591" y="667"/>
                    <a:pt x="1070" y="604"/>
                    <a:pt x="695" y="549"/>
                  </a:cubicBezTo>
                  <a:cubicBezTo>
                    <a:pt x="494" y="521"/>
                    <a:pt x="348" y="493"/>
                    <a:pt x="258" y="465"/>
                  </a:cubicBezTo>
                  <a:cubicBezTo>
                    <a:pt x="202" y="431"/>
                    <a:pt x="174" y="403"/>
                    <a:pt x="147" y="403"/>
                  </a:cubicBezTo>
                  <a:lnTo>
                    <a:pt x="147" y="375"/>
                  </a:lnTo>
                  <a:lnTo>
                    <a:pt x="112" y="375"/>
                  </a:lnTo>
                  <a:cubicBezTo>
                    <a:pt x="112" y="375"/>
                    <a:pt x="147" y="375"/>
                    <a:pt x="174" y="347"/>
                  </a:cubicBezTo>
                  <a:cubicBezTo>
                    <a:pt x="202" y="320"/>
                    <a:pt x="286" y="292"/>
                    <a:pt x="431" y="257"/>
                  </a:cubicBezTo>
                  <a:cubicBezTo>
                    <a:pt x="779" y="174"/>
                    <a:pt x="1417" y="118"/>
                    <a:pt x="2167" y="118"/>
                  </a:cubicBezTo>
                  <a:close/>
                  <a:moveTo>
                    <a:pt x="2167" y="0"/>
                  </a:moveTo>
                  <a:cubicBezTo>
                    <a:pt x="1591" y="0"/>
                    <a:pt x="1070" y="28"/>
                    <a:pt x="667" y="83"/>
                  </a:cubicBezTo>
                  <a:cubicBezTo>
                    <a:pt x="494" y="118"/>
                    <a:pt x="320" y="146"/>
                    <a:pt x="202" y="201"/>
                  </a:cubicBezTo>
                  <a:cubicBezTo>
                    <a:pt x="147" y="229"/>
                    <a:pt x="112" y="229"/>
                    <a:pt x="84" y="257"/>
                  </a:cubicBezTo>
                  <a:lnTo>
                    <a:pt x="29" y="320"/>
                  </a:lnTo>
                  <a:cubicBezTo>
                    <a:pt x="29" y="347"/>
                    <a:pt x="1" y="347"/>
                    <a:pt x="1" y="375"/>
                  </a:cubicBezTo>
                  <a:cubicBezTo>
                    <a:pt x="1" y="403"/>
                    <a:pt x="29" y="431"/>
                    <a:pt x="29" y="431"/>
                  </a:cubicBezTo>
                  <a:cubicBezTo>
                    <a:pt x="56" y="493"/>
                    <a:pt x="84" y="493"/>
                    <a:pt x="147" y="521"/>
                  </a:cubicBezTo>
                  <a:cubicBezTo>
                    <a:pt x="202" y="576"/>
                    <a:pt x="320" y="604"/>
                    <a:pt x="431" y="639"/>
                  </a:cubicBezTo>
                  <a:cubicBezTo>
                    <a:pt x="806" y="722"/>
                    <a:pt x="1445" y="778"/>
                    <a:pt x="2167" y="778"/>
                  </a:cubicBezTo>
                  <a:cubicBezTo>
                    <a:pt x="2751" y="778"/>
                    <a:pt x="3271" y="722"/>
                    <a:pt x="3646" y="667"/>
                  </a:cubicBezTo>
                  <a:cubicBezTo>
                    <a:pt x="3848" y="639"/>
                    <a:pt x="3994" y="604"/>
                    <a:pt x="4105" y="576"/>
                  </a:cubicBezTo>
                  <a:cubicBezTo>
                    <a:pt x="4167" y="549"/>
                    <a:pt x="4195" y="521"/>
                    <a:pt x="4251" y="493"/>
                  </a:cubicBezTo>
                  <a:cubicBezTo>
                    <a:pt x="4251" y="493"/>
                    <a:pt x="4278" y="465"/>
                    <a:pt x="4278" y="431"/>
                  </a:cubicBezTo>
                  <a:cubicBezTo>
                    <a:pt x="4313" y="431"/>
                    <a:pt x="4313" y="403"/>
                    <a:pt x="4313" y="375"/>
                  </a:cubicBezTo>
                  <a:cubicBezTo>
                    <a:pt x="4313" y="347"/>
                    <a:pt x="4313" y="347"/>
                    <a:pt x="4278" y="320"/>
                  </a:cubicBezTo>
                  <a:cubicBezTo>
                    <a:pt x="4251" y="292"/>
                    <a:pt x="4223" y="257"/>
                    <a:pt x="4195" y="229"/>
                  </a:cubicBezTo>
                  <a:cubicBezTo>
                    <a:pt x="4105" y="201"/>
                    <a:pt x="4021" y="174"/>
                    <a:pt x="3876" y="146"/>
                  </a:cubicBezTo>
                  <a:cubicBezTo>
                    <a:pt x="3501" y="56"/>
                    <a:pt x="2862" y="0"/>
                    <a:pt x="2167"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5673723"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5659488" y="4880932"/>
              <a:ext cx="47449" cy="241990"/>
            </a:xfrm>
            <a:custGeom>
              <a:avLst/>
              <a:gdLst/>
              <a:ahLst/>
              <a:cxnLst/>
              <a:rect l="l" t="t" r="r" b="b"/>
              <a:pathLst>
                <a:path w="210"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5719139"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706711"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5770881"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758453"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816522"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803869"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869846"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855611" y="4880932"/>
              <a:ext cx="47449" cy="241990"/>
            </a:xfrm>
            <a:custGeom>
              <a:avLst/>
              <a:gdLst/>
              <a:ahLst/>
              <a:cxnLst/>
              <a:rect l="l" t="t" r="r" b="b"/>
              <a:pathLst>
                <a:path w="210"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915261"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902834"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5967003"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5954576"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6012644"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5999991"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6065968"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6051733" y="4880932"/>
              <a:ext cx="47449" cy="241990"/>
            </a:xfrm>
            <a:custGeom>
              <a:avLst/>
              <a:gdLst/>
              <a:ahLst/>
              <a:cxnLst/>
              <a:rect l="l" t="t" r="r" b="b"/>
              <a:pathLst>
                <a:path w="210"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6111383"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6098956"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6163125"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6150698"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6208767"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6196114"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6262090"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6247856" y="4880932"/>
              <a:ext cx="47449" cy="241990"/>
            </a:xfrm>
            <a:custGeom>
              <a:avLst/>
              <a:gdLst/>
              <a:ahLst/>
              <a:cxnLst/>
              <a:rect l="l" t="t" r="r" b="b"/>
              <a:pathLst>
                <a:path w="210"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6307506"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6295079"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6359248" y="4893585"/>
              <a:ext cx="20787" cy="215102"/>
            </a:xfrm>
            <a:custGeom>
              <a:avLst/>
              <a:gdLst/>
              <a:ahLst/>
              <a:cxnLst/>
              <a:rect l="l" t="t" r="r" b="b"/>
              <a:pathLst>
                <a:path w="92"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6346821"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6404889"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6392236"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458213" y="4893585"/>
              <a:ext cx="18980" cy="215102"/>
            </a:xfrm>
            <a:custGeom>
              <a:avLst/>
              <a:gdLst/>
              <a:ahLst/>
              <a:cxnLst/>
              <a:rect l="l" t="t" r="r" b="b"/>
              <a:pathLst>
                <a:path w="84" h="952" extrusionOk="0">
                  <a:moveTo>
                    <a:pt x="0" y="0"/>
                  </a:moveTo>
                  <a:lnTo>
                    <a:pt x="0"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443978" y="4880932"/>
              <a:ext cx="47449" cy="241990"/>
            </a:xfrm>
            <a:custGeom>
              <a:avLst/>
              <a:gdLst/>
              <a:ahLst/>
              <a:cxnLst/>
              <a:rect l="l" t="t" r="r" b="b"/>
              <a:pathLst>
                <a:path w="210" h="1071" extrusionOk="0">
                  <a:moveTo>
                    <a:pt x="1" y="1"/>
                  </a:moveTo>
                  <a:lnTo>
                    <a:pt x="1"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503628"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6491201"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6555596" y="4893585"/>
              <a:ext cx="20561" cy="215102"/>
            </a:xfrm>
            <a:custGeom>
              <a:avLst/>
              <a:gdLst/>
              <a:ahLst/>
              <a:cxnLst/>
              <a:rect l="l" t="t" r="r" b="b"/>
              <a:pathLst>
                <a:path w="91" h="952" extrusionOk="0">
                  <a:moveTo>
                    <a:pt x="0" y="0"/>
                  </a:moveTo>
                  <a:lnTo>
                    <a:pt x="0" y="952"/>
                  </a:lnTo>
                  <a:lnTo>
                    <a:pt x="90" y="952"/>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6542943"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5777207" y="4847943"/>
              <a:ext cx="693885" cy="103936"/>
            </a:xfrm>
            <a:custGeom>
              <a:avLst/>
              <a:gdLst/>
              <a:ahLst/>
              <a:cxnLst/>
              <a:rect l="l" t="t" r="r" b="b"/>
              <a:pathLst>
                <a:path w="3071" h="460" extrusionOk="0">
                  <a:moveTo>
                    <a:pt x="1535" y="1"/>
                  </a:moveTo>
                  <a:cubicBezTo>
                    <a:pt x="667" y="1"/>
                    <a:pt x="1" y="112"/>
                    <a:pt x="1" y="230"/>
                  </a:cubicBezTo>
                  <a:cubicBezTo>
                    <a:pt x="1" y="376"/>
                    <a:pt x="667" y="459"/>
                    <a:pt x="1535" y="459"/>
                  </a:cubicBezTo>
                  <a:cubicBezTo>
                    <a:pt x="2376" y="459"/>
                    <a:pt x="3070" y="376"/>
                    <a:pt x="3070" y="230"/>
                  </a:cubicBezTo>
                  <a:cubicBezTo>
                    <a:pt x="3070" y="112"/>
                    <a:pt x="2376"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5647061" y="4724124"/>
              <a:ext cx="947850" cy="182114"/>
            </a:xfrm>
            <a:custGeom>
              <a:avLst/>
              <a:gdLst/>
              <a:ahLst/>
              <a:cxnLst/>
              <a:rect l="l" t="t" r="r" b="b"/>
              <a:pathLst>
                <a:path w="4195" h="806" extrusionOk="0">
                  <a:moveTo>
                    <a:pt x="0" y="0"/>
                  </a:moveTo>
                  <a:lnTo>
                    <a:pt x="0" y="486"/>
                  </a:lnTo>
                  <a:cubicBezTo>
                    <a:pt x="0" y="660"/>
                    <a:pt x="959" y="806"/>
                    <a:pt x="2111" y="806"/>
                  </a:cubicBezTo>
                  <a:cubicBezTo>
                    <a:pt x="3271" y="806"/>
                    <a:pt x="4195" y="660"/>
                    <a:pt x="4195" y="486"/>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5647061" y="4724124"/>
              <a:ext cx="947850" cy="91283"/>
            </a:xfrm>
            <a:custGeom>
              <a:avLst/>
              <a:gdLst/>
              <a:ahLst/>
              <a:cxnLst/>
              <a:rect l="l" t="t" r="r" b="b"/>
              <a:pathLst>
                <a:path w="4195" h="404" extrusionOk="0">
                  <a:moveTo>
                    <a:pt x="0" y="0"/>
                  </a:moveTo>
                  <a:lnTo>
                    <a:pt x="0" y="84"/>
                  </a:lnTo>
                  <a:cubicBezTo>
                    <a:pt x="202" y="285"/>
                    <a:pt x="1070" y="403"/>
                    <a:pt x="2111" y="403"/>
                  </a:cubicBezTo>
                  <a:cubicBezTo>
                    <a:pt x="3153" y="403"/>
                    <a:pt x="4021" y="285"/>
                    <a:pt x="4195" y="84"/>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5647061" y="4645720"/>
              <a:ext cx="947850" cy="157034"/>
            </a:xfrm>
            <a:custGeom>
              <a:avLst/>
              <a:gdLst/>
              <a:ahLst/>
              <a:cxnLst/>
              <a:rect l="l" t="t" r="r" b="b"/>
              <a:pathLst>
                <a:path w="4195" h="695" extrusionOk="0">
                  <a:moveTo>
                    <a:pt x="2111" y="0"/>
                  </a:moveTo>
                  <a:cubicBezTo>
                    <a:pt x="959" y="0"/>
                    <a:pt x="0" y="174"/>
                    <a:pt x="0" y="347"/>
                  </a:cubicBezTo>
                  <a:cubicBezTo>
                    <a:pt x="0" y="521"/>
                    <a:pt x="959" y="695"/>
                    <a:pt x="2111" y="695"/>
                  </a:cubicBezTo>
                  <a:cubicBezTo>
                    <a:pt x="3271" y="695"/>
                    <a:pt x="4195" y="521"/>
                    <a:pt x="4195" y="347"/>
                  </a:cubicBezTo>
                  <a:cubicBezTo>
                    <a:pt x="4195" y="174"/>
                    <a:pt x="3271" y="0"/>
                    <a:pt x="2111"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5634408" y="4631486"/>
              <a:ext cx="974738" cy="183921"/>
            </a:xfrm>
            <a:custGeom>
              <a:avLst/>
              <a:gdLst/>
              <a:ahLst/>
              <a:cxnLst/>
              <a:rect l="l" t="t" r="r" b="b"/>
              <a:pathLst>
                <a:path w="4314" h="814" extrusionOk="0">
                  <a:moveTo>
                    <a:pt x="2167" y="119"/>
                  </a:moveTo>
                  <a:cubicBezTo>
                    <a:pt x="2751" y="119"/>
                    <a:pt x="3271" y="174"/>
                    <a:pt x="3619" y="237"/>
                  </a:cubicBezTo>
                  <a:cubicBezTo>
                    <a:pt x="3820" y="264"/>
                    <a:pt x="3966" y="292"/>
                    <a:pt x="4077" y="320"/>
                  </a:cubicBezTo>
                  <a:cubicBezTo>
                    <a:pt x="4105" y="348"/>
                    <a:pt x="4167" y="376"/>
                    <a:pt x="4167" y="376"/>
                  </a:cubicBezTo>
                  <a:lnTo>
                    <a:pt x="4195" y="410"/>
                  </a:lnTo>
                  <a:lnTo>
                    <a:pt x="4167" y="438"/>
                  </a:lnTo>
                  <a:cubicBezTo>
                    <a:pt x="4105" y="466"/>
                    <a:pt x="4021" y="494"/>
                    <a:pt x="3903" y="521"/>
                  </a:cubicBezTo>
                  <a:cubicBezTo>
                    <a:pt x="3528" y="612"/>
                    <a:pt x="2890" y="695"/>
                    <a:pt x="2167" y="695"/>
                  </a:cubicBezTo>
                  <a:cubicBezTo>
                    <a:pt x="1591" y="695"/>
                    <a:pt x="1070" y="639"/>
                    <a:pt x="695" y="584"/>
                  </a:cubicBezTo>
                  <a:cubicBezTo>
                    <a:pt x="494" y="549"/>
                    <a:pt x="348" y="521"/>
                    <a:pt x="258" y="494"/>
                  </a:cubicBezTo>
                  <a:cubicBezTo>
                    <a:pt x="202" y="466"/>
                    <a:pt x="174" y="438"/>
                    <a:pt x="147" y="438"/>
                  </a:cubicBezTo>
                  <a:lnTo>
                    <a:pt x="147" y="410"/>
                  </a:lnTo>
                  <a:lnTo>
                    <a:pt x="112" y="410"/>
                  </a:lnTo>
                  <a:cubicBezTo>
                    <a:pt x="112" y="410"/>
                    <a:pt x="147" y="376"/>
                    <a:pt x="174" y="376"/>
                  </a:cubicBezTo>
                  <a:cubicBezTo>
                    <a:pt x="202" y="348"/>
                    <a:pt x="286" y="320"/>
                    <a:pt x="431" y="292"/>
                  </a:cubicBezTo>
                  <a:cubicBezTo>
                    <a:pt x="779" y="174"/>
                    <a:pt x="1417" y="119"/>
                    <a:pt x="2167" y="119"/>
                  </a:cubicBezTo>
                  <a:close/>
                  <a:moveTo>
                    <a:pt x="2167" y="1"/>
                  </a:moveTo>
                  <a:cubicBezTo>
                    <a:pt x="1591" y="1"/>
                    <a:pt x="1070" y="63"/>
                    <a:pt x="667" y="119"/>
                  </a:cubicBezTo>
                  <a:cubicBezTo>
                    <a:pt x="494" y="146"/>
                    <a:pt x="320" y="174"/>
                    <a:pt x="202" y="237"/>
                  </a:cubicBezTo>
                  <a:cubicBezTo>
                    <a:pt x="147" y="237"/>
                    <a:pt x="112" y="264"/>
                    <a:pt x="84" y="292"/>
                  </a:cubicBezTo>
                  <a:cubicBezTo>
                    <a:pt x="56" y="292"/>
                    <a:pt x="56" y="320"/>
                    <a:pt x="29" y="348"/>
                  </a:cubicBezTo>
                  <a:cubicBezTo>
                    <a:pt x="29" y="348"/>
                    <a:pt x="1" y="376"/>
                    <a:pt x="1" y="410"/>
                  </a:cubicBezTo>
                  <a:cubicBezTo>
                    <a:pt x="1" y="438"/>
                    <a:pt x="29" y="466"/>
                    <a:pt x="29" y="466"/>
                  </a:cubicBezTo>
                  <a:cubicBezTo>
                    <a:pt x="56" y="494"/>
                    <a:pt x="84" y="521"/>
                    <a:pt x="147" y="549"/>
                  </a:cubicBezTo>
                  <a:cubicBezTo>
                    <a:pt x="202" y="584"/>
                    <a:pt x="320" y="612"/>
                    <a:pt x="431" y="639"/>
                  </a:cubicBezTo>
                  <a:cubicBezTo>
                    <a:pt x="806" y="758"/>
                    <a:pt x="1445" y="813"/>
                    <a:pt x="2167" y="813"/>
                  </a:cubicBezTo>
                  <a:cubicBezTo>
                    <a:pt x="2751" y="813"/>
                    <a:pt x="3271" y="758"/>
                    <a:pt x="3646" y="695"/>
                  </a:cubicBezTo>
                  <a:cubicBezTo>
                    <a:pt x="3848" y="667"/>
                    <a:pt x="3994" y="639"/>
                    <a:pt x="4105" y="584"/>
                  </a:cubicBezTo>
                  <a:cubicBezTo>
                    <a:pt x="4167" y="584"/>
                    <a:pt x="4195" y="549"/>
                    <a:pt x="4251" y="521"/>
                  </a:cubicBezTo>
                  <a:cubicBezTo>
                    <a:pt x="4251" y="494"/>
                    <a:pt x="4278" y="494"/>
                    <a:pt x="4278" y="466"/>
                  </a:cubicBezTo>
                  <a:cubicBezTo>
                    <a:pt x="4313" y="466"/>
                    <a:pt x="4313" y="438"/>
                    <a:pt x="4313" y="410"/>
                  </a:cubicBezTo>
                  <a:cubicBezTo>
                    <a:pt x="4313" y="376"/>
                    <a:pt x="4313" y="348"/>
                    <a:pt x="4278" y="348"/>
                  </a:cubicBezTo>
                  <a:cubicBezTo>
                    <a:pt x="4251" y="292"/>
                    <a:pt x="4223" y="292"/>
                    <a:pt x="4195" y="264"/>
                  </a:cubicBezTo>
                  <a:cubicBezTo>
                    <a:pt x="4105" y="202"/>
                    <a:pt x="4021" y="174"/>
                    <a:pt x="3876" y="146"/>
                  </a:cubicBezTo>
                  <a:cubicBezTo>
                    <a:pt x="3501" y="63"/>
                    <a:pt x="2862" y="1"/>
                    <a:pt x="2167"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5673723"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5659488" y="4703789"/>
              <a:ext cx="47449" cy="235437"/>
            </a:xfrm>
            <a:custGeom>
              <a:avLst/>
              <a:gdLst/>
              <a:ahLst/>
              <a:cxnLst/>
              <a:rect l="l" t="t" r="r" b="b"/>
              <a:pathLst>
                <a:path w="210"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5719139"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5706711"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5770881"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5758453"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5816522"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5803869"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5869846"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5855611" y="4703789"/>
              <a:ext cx="47449" cy="235437"/>
            </a:xfrm>
            <a:custGeom>
              <a:avLst/>
              <a:gdLst/>
              <a:ahLst/>
              <a:cxnLst/>
              <a:rect l="l" t="t" r="r" b="b"/>
              <a:pathLst>
                <a:path w="210"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5915261"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5902834"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5967003"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5954576"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6012644"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5999991"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6065968"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6051733" y="4703789"/>
              <a:ext cx="47449" cy="235437"/>
            </a:xfrm>
            <a:custGeom>
              <a:avLst/>
              <a:gdLst/>
              <a:ahLst/>
              <a:cxnLst/>
              <a:rect l="l" t="t" r="r" b="b"/>
              <a:pathLst>
                <a:path w="210"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6111383"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6098956"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6163125"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6150698"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6208767"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6196114"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6262090"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6247856" y="4703789"/>
              <a:ext cx="47449" cy="235437"/>
            </a:xfrm>
            <a:custGeom>
              <a:avLst/>
              <a:gdLst/>
              <a:ahLst/>
              <a:cxnLst/>
              <a:rect l="l" t="t" r="r" b="b"/>
              <a:pathLst>
                <a:path w="210"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6307506"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6295079"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6359248" y="4716216"/>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6346821"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404889"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6392236"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6458213" y="4716216"/>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6443978" y="4703789"/>
              <a:ext cx="47449" cy="235437"/>
            </a:xfrm>
            <a:custGeom>
              <a:avLst/>
              <a:gdLst/>
              <a:ahLst/>
              <a:cxnLst/>
              <a:rect l="l" t="t" r="r" b="b"/>
              <a:pathLst>
                <a:path w="210" h="1042"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6503628"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6491201"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6555596" y="4716216"/>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6542943"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5777207" y="4670801"/>
              <a:ext cx="693885" cy="105292"/>
            </a:xfrm>
            <a:custGeom>
              <a:avLst/>
              <a:gdLst/>
              <a:ahLst/>
              <a:cxnLst/>
              <a:rect l="l" t="t" r="r" b="b"/>
              <a:pathLst>
                <a:path w="3071" h="466" extrusionOk="0">
                  <a:moveTo>
                    <a:pt x="1535" y="0"/>
                  </a:moveTo>
                  <a:cubicBezTo>
                    <a:pt x="667" y="0"/>
                    <a:pt x="1" y="118"/>
                    <a:pt x="1" y="236"/>
                  </a:cubicBezTo>
                  <a:cubicBezTo>
                    <a:pt x="1" y="347"/>
                    <a:pt x="667" y="465"/>
                    <a:pt x="1535" y="465"/>
                  </a:cubicBezTo>
                  <a:cubicBezTo>
                    <a:pt x="2376" y="465"/>
                    <a:pt x="3070" y="347"/>
                    <a:pt x="3070" y="236"/>
                  </a:cubicBezTo>
                  <a:cubicBezTo>
                    <a:pt x="3070" y="118"/>
                    <a:pt x="2376"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5647061" y="4546755"/>
              <a:ext cx="947850" cy="183921"/>
            </a:xfrm>
            <a:custGeom>
              <a:avLst/>
              <a:gdLst/>
              <a:ahLst/>
              <a:cxnLst/>
              <a:rect l="l" t="t" r="r" b="b"/>
              <a:pathLst>
                <a:path w="4195" h="814" extrusionOk="0">
                  <a:moveTo>
                    <a:pt x="0" y="1"/>
                  </a:moveTo>
                  <a:lnTo>
                    <a:pt x="0" y="494"/>
                  </a:lnTo>
                  <a:cubicBezTo>
                    <a:pt x="0" y="667"/>
                    <a:pt x="959" y="813"/>
                    <a:pt x="2111" y="813"/>
                  </a:cubicBezTo>
                  <a:cubicBezTo>
                    <a:pt x="3271" y="813"/>
                    <a:pt x="4195" y="667"/>
                    <a:pt x="4195" y="494"/>
                  </a:cubicBezTo>
                  <a:lnTo>
                    <a:pt x="4195"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5647061" y="4546755"/>
              <a:ext cx="947850" cy="91283"/>
            </a:xfrm>
            <a:custGeom>
              <a:avLst/>
              <a:gdLst/>
              <a:ahLst/>
              <a:cxnLst/>
              <a:rect l="l" t="t" r="r" b="b"/>
              <a:pathLst>
                <a:path w="4195" h="404" extrusionOk="0">
                  <a:moveTo>
                    <a:pt x="0" y="1"/>
                  </a:moveTo>
                  <a:lnTo>
                    <a:pt x="0" y="91"/>
                  </a:lnTo>
                  <a:cubicBezTo>
                    <a:pt x="202" y="265"/>
                    <a:pt x="1070" y="403"/>
                    <a:pt x="2111" y="403"/>
                  </a:cubicBezTo>
                  <a:cubicBezTo>
                    <a:pt x="3153" y="403"/>
                    <a:pt x="4021" y="265"/>
                    <a:pt x="4195" y="91"/>
                  </a:cubicBezTo>
                  <a:lnTo>
                    <a:pt x="4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5647061" y="4468352"/>
              <a:ext cx="947850" cy="150933"/>
            </a:xfrm>
            <a:custGeom>
              <a:avLst/>
              <a:gdLst/>
              <a:ahLst/>
              <a:cxnLst/>
              <a:rect l="l" t="t" r="r" b="b"/>
              <a:pathLst>
                <a:path w="4195" h="668" extrusionOk="0">
                  <a:moveTo>
                    <a:pt x="2111" y="0"/>
                  </a:moveTo>
                  <a:cubicBezTo>
                    <a:pt x="959" y="0"/>
                    <a:pt x="0" y="146"/>
                    <a:pt x="0" y="348"/>
                  </a:cubicBezTo>
                  <a:cubicBezTo>
                    <a:pt x="0" y="521"/>
                    <a:pt x="959" y="667"/>
                    <a:pt x="2111" y="667"/>
                  </a:cubicBezTo>
                  <a:cubicBezTo>
                    <a:pt x="3271" y="667"/>
                    <a:pt x="4195" y="521"/>
                    <a:pt x="4195" y="348"/>
                  </a:cubicBezTo>
                  <a:cubicBezTo>
                    <a:pt x="4195" y="146"/>
                    <a:pt x="3271" y="0"/>
                    <a:pt x="2111"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5634408" y="4455699"/>
              <a:ext cx="974738" cy="176013"/>
            </a:xfrm>
            <a:custGeom>
              <a:avLst/>
              <a:gdLst/>
              <a:ahLst/>
              <a:cxnLst/>
              <a:rect l="l" t="t" r="r" b="b"/>
              <a:pathLst>
                <a:path w="4314" h="779" extrusionOk="0">
                  <a:moveTo>
                    <a:pt x="2167" y="112"/>
                  </a:moveTo>
                  <a:cubicBezTo>
                    <a:pt x="2751" y="112"/>
                    <a:pt x="3271" y="147"/>
                    <a:pt x="3619" y="202"/>
                  </a:cubicBezTo>
                  <a:cubicBezTo>
                    <a:pt x="3820" y="230"/>
                    <a:pt x="3966" y="286"/>
                    <a:pt x="4077" y="320"/>
                  </a:cubicBezTo>
                  <a:cubicBezTo>
                    <a:pt x="4105" y="348"/>
                    <a:pt x="4167" y="348"/>
                    <a:pt x="4167" y="376"/>
                  </a:cubicBezTo>
                  <a:lnTo>
                    <a:pt x="4195" y="404"/>
                  </a:lnTo>
                  <a:lnTo>
                    <a:pt x="4167" y="431"/>
                  </a:lnTo>
                  <a:cubicBezTo>
                    <a:pt x="4105" y="459"/>
                    <a:pt x="4021" y="494"/>
                    <a:pt x="3903" y="522"/>
                  </a:cubicBezTo>
                  <a:cubicBezTo>
                    <a:pt x="3528" y="605"/>
                    <a:pt x="2890" y="668"/>
                    <a:pt x="2167" y="668"/>
                  </a:cubicBezTo>
                  <a:cubicBezTo>
                    <a:pt x="1591" y="668"/>
                    <a:pt x="1070" y="633"/>
                    <a:pt x="695" y="577"/>
                  </a:cubicBezTo>
                  <a:cubicBezTo>
                    <a:pt x="494" y="549"/>
                    <a:pt x="348" y="522"/>
                    <a:pt x="258" y="459"/>
                  </a:cubicBezTo>
                  <a:cubicBezTo>
                    <a:pt x="202" y="459"/>
                    <a:pt x="174" y="431"/>
                    <a:pt x="147" y="404"/>
                  </a:cubicBezTo>
                  <a:lnTo>
                    <a:pt x="112" y="404"/>
                  </a:lnTo>
                  <a:cubicBezTo>
                    <a:pt x="112" y="404"/>
                    <a:pt x="147" y="376"/>
                    <a:pt x="174" y="376"/>
                  </a:cubicBezTo>
                  <a:cubicBezTo>
                    <a:pt x="202" y="320"/>
                    <a:pt x="286" y="286"/>
                    <a:pt x="431" y="258"/>
                  </a:cubicBezTo>
                  <a:cubicBezTo>
                    <a:pt x="779" y="174"/>
                    <a:pt x="1417" y="112"/>
                    <a:pt x="2167" y="112"/>
                  </a:cubicBezTo>
                  <a:close/>
                  <a:moveTo>
                    <a:pt x="2167" y="1"/>
                  </a:moveTo>
                  <a:cubicBezTo>
                    <a:pt x="1591" y="1"/>
                    <a:pt x="1070" y="29"/>
                    <a:pt x="667" y="112"/>
                  </a:cubicBezTo>
                  <a:cubicBezTo>
                    <a:pt x="494" y="147"/>
                    <a:pt x="320" y="174"/>
                    <a:pt x="202" y="202"/>
                  </a:cubicBezTo>
                  <a:cubicBezTo>
                    <a:pt x="147" y="230"/>
                    <a:pt x="112" y="258"/>
                    <a:pt x="84" y="286"/>
                  </a:cubicBezTo>
                  <a:cubicBezTo>
                    <a:pt x="56" y="286"/>
                    <a:pt x="56" y="320"/>
                    <a:pt x="29" y="320"/>
                  </a:cubicBezTo>
                  <a:cubicBezTo>
                    <a:pt x="29" y="348"/>
                    <a:pt x="1" y="376"/>
                    <a:pt x="1" y="404"/>
                  </a:cubicBezTo>
                  <a:cubicBezTo>
                    <a:pt x="1" y="431"/>
                    <a:pt x="29" y="431"/>
                    <a:pt x="29" y="459"/>
                  </a:cubicBezTo>
                  <a:cubicBezTo>
                    <a:pt x="56" y="494"/>
                    <a:pt x="84" y="522"/>
                    <a:pt x="147" y="549"/>
                  </a:cubicBezTo>
                  <a:cubicBezTo>
                    <a:pt x="202" y="577"/>
                    <a:pt x="320" y="605"/>
                    <a:pt x="431" y="633"/>
                  </a:cubicBezTo>
                  <a:cubicBezTo>
                    <a:pt x="806" y="723"/>
                    <a:pt x="1445" y="779"/>
                    <a:pt x="2167" y="779"/>
                  </a:cubicBezTo>
                  <a:cubicBezTo>
                    <a:pt x="2751" y="779"/>
                    <a:pt x="3271" y="751"/>
                    <a:pt x="3646" y="695"/>
                  </a:cubicBezTo>
                  <a:cubicBezTo>
                    <a:pt x="3848" y="668"/>
                    <a:pt x="3994" y="633"/>
                    <a:pt x="4105" y="577"/>
                  </a:cubicBezTo>
                  <a:cubicBezTo>
                    <a:pt x="4167" y="549"/>
                    <a:pt x="4195" y="549"/>
                    <a:pt x="4251" y="522"/>
                  </a:cubicBezTo>
                  <a:cubicBezTo>
                    <a:pt x="4251" y="494"/>
                    <a:pt x="4278" y="494"/>
                    <a:pt x="4278" y="459"/>
                  </a:cubicBezTo>
                  <a:cubicBezTo>
                    <a:pt x="4313" y="431"/>
                    <a:pt x="4313" y="431"/>
                    <a:pt x="4313" y="404"/>
                  </a:cubicBezTo>
                  <a:cubicBezTo>
                    <a:pt x="4313" y="376"/>
                    <a:pt x="4313" y="348"/>
                    <a:pt x="4278" y="320"/>
                  </a:cubicBezTo>
                  <a:cubicBezTo>
                    <a:pt x="4251" y="286"/>
                    <a:pt x="4223" y="258"/>
                    <a:pt x="4195" y="258"/>
                  </a:cubicBezTo>
                  <a:cubicBezTo>
                    <a:pt x="4105" y="202"/>
                    <a:pt x="4021" y="174"/>
                    <a:pt x="3876" y="147"/>
                  </a:cubicBezTo>
                  <a:cubicBezTo>
                    <a:pt x="3501" y="56"/>
                    <a:pt x="2862" y="1"/>
                    <a:pt x="2167"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5673723"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5659488" y="4520094"/>
              <a:ext cx="47449" cy="243345"/>
            </a:xfrm>
            <a:custGeom>
              <a:avLst/>
              <a:gdLst/>
              <a:ahLst/>
              <a:cxnLst/>
              <a:rect l="l" t="t" r="r" b="b"/>
              <a:pathLst>
                <a:path w="210" h="1077" extrusionOk="0">
                  <a:moveTo>
                    <a:pt x="1" y="1"/>
                  </a:moveTo>
                  <a:lnTo>
                    <a:pt x="1"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5719139"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5706711"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5770881"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5758453"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5816522"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5803869"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5869846"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5855611" y="4520094"/>
              <a:ext cx="47449" cy="243345"/>
            </a:xfrm>
            <a:custGeom>
              <a:avLst/>
              <a:gdLst/>
              <a:ahLst/>
              <a:cxnLst/>
              <a:rect l="l" t="t" r="r" b="b"/>
              <a:pathLst>
                <a:path w="210" h="1077" extrusionOk="0">
                  <a:moveTo>
                    <a:pt x="1" y="1"/>
                  </a:moveTo>
                  <a:lnTo>
                    <a:pt x="1"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5915261"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5902834"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5967003"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5954576"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6012644"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5999991"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6065968"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6051733" y="4520094"/>
              <a:ext cx="47449" cy="243345"/>
            </a:xfrm>
            <a:custGeom>
              <a:avLst/>
              <a:gdLst/>
              <a:ahLst/>
              <a:cxnLst/>
              <a:rect l="l" t="t" r="r" b="b"/>
              <a:pathLst>
                <a:path w="210" h="1077" extrusionOk="0">
                  <a:moveTo>
                    <a:pt x="1" y="1"/>
                  </a:moveTo>
                  <a:lnTo>
                    <a:pt x="1"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6111383"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6098956"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6163125"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6150698"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6208767"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6196114"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6262090"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6247856" y="4520094"/>
              <a:ext cx="47449" cy="243345"/>
            </a:xfrm>
            <a:custGeom>
              <a:avLst/>
              <a:gdLst/>
              <a:ahLst/>
              <a:cxnLst/>
              <a:rect l="l" t="t" r="r" b="b"/>
              <a:pathLst>
                <a:path w="210" h="1077" extrusionOk="0">
                  <a:moveTo>
                    <a:pt x="1" y="1"/>
                  </a:moveTo>
                  <a:lnTo>
                    <a:pt x="1"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6307506"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6295079"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6359248" y="4534328"/>
              <a:ext cx="20787" cy="215102"/>
            </a:xfrm>
            <a:custGeom>
              <a:avLst/>
              <a:gdLst/>
              <a:ahLst/>
              <a:cxnLst/>
              <a:rect l="l" t="t" r="r" b="b"/>
              <a:pathLst>
                <a:path w="92"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6346821"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404889"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392236"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458213" y="4534328"/>
              <a:ext cx="18980" cy="215102"/>
            </a:xfrm>
            <a:custGeom>
              <a:avLst/>
              <a:gdLst/>
              <a:ahLst/>
              <a:cxnLst/>
              <a:rect l="l" t="t" r="r" b="b"/>
              <a:pathLst>
                <a:path w="84" h="952" extrusionOk="0">
                  <a:moveTo>
                    <a:pt x="0" y="0"/>
                  </a:moveTo>
                  <a:lnTo>
                    <a:pt x="0"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6443978" y="4520094"/>
              <a:ext cx="47449" cy="243345"/>
            </a:xfrm>
            <a:custGeom>
              <a:avLst/>
              <a:gdLst/>
              <a:ahLst/>
              <a:cxnLst/>
              <a:rect l="l" t="t" r="r" b="b"/>
              <a:pathLst>
                <a:path w="210" h="1077" extrusionOk="0">
                  <a:moveTo>
                    <a:pt x="1" y="1"/>
                  </a:moveTo>
                  <a:lnTo>
                    <a:pt x="1"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6503628"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6491201"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6555596" y="4534328"/>
              <a:ext cx="20561" cy="215102"/>
            </a:xfrm>
            <a:custGeom>
              <a:avLst/>
              <a:gdLst/>
              <a:ahLst/>
              <a:cxnLst/>
              <a:rect l="l" t="t" r="r" b="b"/>
              <a:pathLst>
                <a:path w="91" h="952" extrusionOk="0">
                  <a:moveTo>
                    <a:pt x="0" y="0"/>
                  </a:moveTo>
                  <a:lnTo>
                    <a:pt x="0" y="951"/>
                  </a:lnTo>
                  <a:lnTo>
                    <a:pt x="90" y="951"/>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6542943"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5777207" y="4495013"/>
              <a:ext cx="693885" cy="103710"/>
            </a:xfrm>
            <a:custGeom>
              <a:avLst/>
              <a:gdLst/>
              <a:ahLst/>
              <a:cxnLst/>
              <a:rect l="l" t="t" r="r" b="b"/>
              <a:pathLst>
                <a:path w="3071" h="459" extrusionOk="0">
                  <a:moveTo>
                    <a:pt x="1535" y="0"/>
                  </a:moveTo>
                  <a:cubicBezTo>
                    <a:pt x="667" y="0"/>
                    <a:pt x="1" y="84"/>
                    <a:pt x="1" y="230"/>
                  </a:cubicBezTo>
                  <a:cubicBezTo>
                    <a:pt x="1" y="348"/>
                    <a:pt x="667" y="459"/>
                    <a:pt x="1535" y="459"/>
                  </a:cubicBezTo>
                  <a:cubicBezTo>
                    <a:pt x="2376" y="459"/>
                    <a:pt x="3070" y="348"/>
                    <a:pt x="3070" y="230"/>
                  </a:cubicBezTo>
                  <a:cubicBezTo>
                    <a:pt x="3070" y="84"/>
                    <a:pt x="2376"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5647061" y="4363286"/>
              <a:ext cx="947850" cy="190022"/>
            </a:xfrm>
            <a:custGeom>
              <a:avLst/>
              <a:gdLst/>
              <a:ahLst/>
              <a:cxnLst/>
              <a:rect l="l" t="t" r="r" b="b"/>
              <a:pathLst>
                <a:path w="4195" h="841" extrusionOk="0">
                  <a:moveTo>
                    <a:pt x="0" y="0"/>
                  </a:moveTo>
                  <a:lnTo>
                    <a:pt x="0" y="493"/>
                  </a:lnTo>
                  <a:cubicBezTo>
                    <a:pt x="0" y="695"/>
                    <a:pt x="959" y="840"/>
                    <a:pt x="2111" y="840"/>
                  </a:cubicBezTo>
                  <a:cubicBezTo>
                    <a:pt x="3271" y="840"/>
                    <a:pt x="4195" y="695"/>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5647061" y="4363286"/>
              <a:ext cx="947850" cy="98965"/>
            </a:xfrm>
            <a:custGeom>
              <a:avLst/>
              <a:gdLst/>
              <a:ahLst/>
              <a:cxnLst/>
              <a:rect l="l" t="t" r="r" b="b"/>
              <a:pathLst>
                <a:path w="4195" h="438" extrusionOk="0">
                  <a:moveTo>
                    <a:pt x="0" y="0"/>
                  </a:moveTo>
                  <a:lnTo>
                    <a:pt x="0" y="118"/>
                  </a:lnTo>
                  <a:cubicBezTo>
                    <a:pt x="202" y="292"/>
                    <a:pt x="1070" y="438"/>
                    <a:pt x="2111" y="438"/>
                  </a:cubicBezTo>
                  <a:cubicBezTo>
                    <a:pt x="3153" y="438"/>
                    <a:pt x="4021"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5647061" y="4292564"/>
              <a:ext cx="947850" cy="149351"/>
            </a:xfrm>
            <a:custGeom>
              <a:avLst/>
              <a:gdLst/>
              <a:ahLst/>
              <a:cxnLst/>
              <a:rect l="l" t="t" r="r" b="b"/>
              <a:pathLst>
                <a:path w="4195" h="661" extrusionOk="0">
                  <a:moveTo>
                    <a:pt x="2111" y="1"/>
                  </a:moveTo>
                  <a:cubicBezTo>
                    <a:pt x="959" y="1"/>
                    <a:pt x="0" y="140"/>
                    <a:pt x="0" y="313"/>
                  </a:cubicBezTo>
                  <a:cubicBezTo>
                    <a:pt x="0" y="522"/>
                    <a:pt x="959" y="660"/>
                    <a:pt x="2111" y="660"/>
                  </a:cubicBezTo>
                  <a:cubicBezTo>
                    <a:pt x="3271" y="660"/>
                    <a:pt x="4195" y="522"/>
                    <a:pt x="4195" y="313"/>
                  </a:cubicBezTo>
                  <a:cubicBezTo>
                    <a:pt x="4195" y="140"/>
                    <a:pt x="3271" y="1"/>
                    <a:pt x="2111"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5634408" y="4278556"/>
              <a:ext cx="974738" cy="177369"/>
            </a:xfrm>
            <a:custGeom>
              <a:avLst/>
              <a:gdLst/>
              <a:ahLst/>
              <a:cxnLst/>
              <a:rect l="l" t="t" r="r" b="b"/>
              <a:pathLst>
                <a:path w="4314" h="785" extrusionOk="0">
                  <a:moveTo>
                    <a:pt x="2167" y="118"/>
                  </a:moveTo>
                  <a:cubicBezTo>
                    <a:pt x="2751" y="118"/>
                    <a:pt x="3271" y="146"/>
                    <a:pt x="3619" y="202"/>
                  </a:cubicBezTo>
                  <a:cubicBezTo>
                    <a:pt x="3820" y="236"/>
                    <a:pt x="3966" y="292"/>
                    <a:pt x="4077" y="320"/>
                  </a:cubicBezTo>
                  <a:cubicBezTo>
                    <a:pt x="4105" y="320"/>
                    <a:pt x="4167" y="347"/>
                    <a:pt x="4167" y="375"/>
                  </a:cubicBezTo>
                  <a:lnTo>
                    <a:pt x="4195" y="375"/>
                  </a:lnTo>
                  <a:cubicBezTo>
                    <a:pt x="4195" y="375"/>
                    <a:pt x="4195" y="410"/>
                    <a:pt x="4167" y="438"/>
                  </a:cubicBezTo>
                  <a:cubicBezTo>
                    <a:pt x="4105" y="465"/>
                    <a:pt x="4021" y="493"/>
                    <a:pt x="3903" y="521"/>
                  </a:cubicBezTo>
                  <a:cubicBezTo>
                    <a:pt x="3528" y="611"/>
                    <a:pt x="2890" y="667"/>
                    <a:pt x="2167" y="667"/>
                  </a:cubicBezTo>
                  <a:cubicBezTo>
                    <a:pt x="1591" y="667"/>
                    <a:pt x="1070" y="639"/>
                    <a:pt x="695" y="584"/>
                  </a:cubicBezTo>
                  <a:cubicBezTo>
                    <a:pt x="494" y="549"/>
                    <a:pt x="348" y="493"/>
                    <a:pt x="258" y="465"/>
                  </a:cubicBezTo>
                  <a:cubicBezTo>
                    <a:pt x="202" y="438"/>
                    <a:pt x="174" y="438"/>
                    <a:pt x="147" y="410"/>
                  </a:cubicBezTo>
                  <a:lnTo>
                    <a:pt x="112" y="375"/>
                  </a:lnTo>
                  <a:cubicBezTo>
                    <a:pt x="112" y="375"/>
                    <a:pt x="147" y="375"/>
                    <a:pt x="174" y="347"/>
                  </a:cubicBezTo>
                  <a:cubicBezTo>
                    <a:pt x="202" y="320"/>
                    <a:pt x="286" y="292"/>
                    <a:pt x="431" y="264"/>
                  </a:cubicBezTo>
                  <a:cubicBezTo>
                    <a:pt x="779" y="174"/>
                    <a:pt x="1417" y="118"/>
                    <a:pt x="2167" y="118"/>
                  </a:cubicBezTo>
                  <a:close/>
                  <a:moveTo>
                    <a:pt x="2167" y="0"/>
                  </a:moveTo>
                  <a:cubicBezTo>
                    <a:pt x="1591" y="0"/>
                    <a:pt x="1070" y="28"/>
                    <a:pt x="667" y="90"/>
                  </a:cubicBezTo>
                  <a:cubicBezTo>
                    <a:pt x="494" y="118"/>
                    <a:pt x="320" y="174"/>
                    <a:pt x="202" y="202"/>
                  </a:cubicBezTo>
                  <a:cubicBezTo>
                    <a:pt x="147" y="236"/>
                    <a:pt x="112" y="264"/>
                    <a:pt x="84" y="292"/>
                  </a:cubicBezTo>
                  <a:cubicBezTo>
                    <a:pt x="56" y="292"/>
                    <a:pt x="56" y="320"/>
                    <a:pt x="29" y="320"/>
                  </a:cubicBezTo>
                  <a:cubicBezTo>
                    <a:pt x="29" y="347"/>
                    <a:pt x="1" y="375"/>
                    <a:pt x="1" y="375"/>
                  </a:cubicBezTo>
                  <a:cubicBezTo>
                    <a:pt x="1" y="410"/>
                    <a:pt x="29" y="438"/>
                    <a:pt x="29" y="465"/>
                  </a:cubicBezTo>
                  <a:cubicBezTo>
                    <a:pt x="56" y="493"/>
                    <a:pt x="84" y="521"/>
                    <a:pt x="147" y="549"/>
                  </a:cubicBezTo>
                  <a:cubicBezTo>
                    <a:pt x="202" y="584"/>
                    <a:pt x="320" y="611"/>
                    <a:pt x="431" y="639"/>
                  </a:cubicBezTo>
                  <a:cubicBezTo>
                    <a:pt x="806" y="722"/>
                    <a:pt x="1445" y="785"/>
                    <a:pt x="2167" y="785"/>
                  </a:cubicBezTo>
                  <a:cubicBezTo>
                    <a:pt x="2751" y="785"/>
                    <a:pt x="3271" y="757"/>
                    <a:pt x="3646" y="695"/>
                  </a:cubicBezTo>
                  <a:cubicBezTo>
                    <a:pt x="3848" y="667"/>
                    <a:pt x="3994" y="611"/>
                    <a:pt x="4105" y="584"/>
                  </a:cubicBezTo>
                  <a:cubicBezTo>
                    <a:pt x="4167" y="549"/>
                    <a:pt x="4195" y="521"/>
                    <a:pt x="4251" y="493"/>
                  </a:cubicBezTo>
                  <a:lnTo>
                    <a:pt x="4278" y="465"/>
                  </a:lnTo>
                  <a:cubicBezTo>
                    <a:pt x="4313" y="438"/>
                    <a:pt x="4313" y="410"/>
                    <a:pt x="4313" y="375"/>
                  </a:cubicBezTo>
                  <a:cubicBezTo>
                    <a:pt x="4313" y="375"/>
                    <a:pt x="4313" y="347"/>
                    <a:pt x="4278" y="320"/>
                  </a:cubicBezTo>
                  <a:cubicBezTo>
                    <a:pt x="4251" y="292"/>
                    <a:pt x="4223" y="264"/>
                    <a:pt x="4195" y="236"/>
                  </a:cubicBezTo>
                  <a:cubicBezTo>
                    <a:pt x="4105" y="202"/>
                    <a:pt x="4021" y="174"/>
                    <a:pt x="3876" y="146"/>
                  </a:cubicBezTo>
                  <a:cubicBezTo>
                    <a:pt x="3501" y="63"/>
                    <a:pt x="2862" y="0"/>
                    <a:pt x="2167"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5673723"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5659488" y="4344306"/>
              <a:ext cx="47449" cy="241990"/>
            </a:xfrm>
            <a:custGeom>
              <a:avLst/>
              <a:gdLst/>
              <a:ahLst/>
              <a:cxnLst/>
              <a:rect l="l" t="t" r="r" b="b"/>
              <a:pathLst>
                <a:path w="210" h="1071" extrusionOk="0">
                  <a:moveTo>
                    <a:pt x="1" y="1"/>
                  </a:moveTo>
                  <a:lnTo>
                    <a:pt x="1"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5719139"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5706711"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5770881"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5758453"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5816522"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5803869"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869846"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5855611" y="4344306"/>
              <a:ext cx="47449" cy="241990"/>
            </a:xfrm>
            <a:custGeom>
              <a:avLst/>
              <a:gdLst/>
              <a:ahLst/>
              <a:cxnLst/>
              <a:rect l="l" t="t" r="r" b="b"/>
              <a:pathLst>
                <a:path w="210" h="1071" extrusionOk="0">
                  <a:moveTo>
                    <a:pt x="1" y="1"/>
                  </a:moveTo>
                  <a:lnTo>
                    <a:pt x="1"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5915261"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902834"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5967003"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5954576"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6012644"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5999991"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6065968"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6051733" y="4344306"/>
              <a:ext cx="47449" cy="241990"/>
            </a:xfrm>
            <a:custGeom>
              <a:avLst/>
              <a:gdLst/>
              <a:ahLst/>
              <a:cxnLst/>
              <a:rect l="l" t="t" r="r" b="b"/>
              <a:pathLst>
                <a:path w="210" h="1071" extrusionOk="0">
                  <a:moveTo>
                    <a:pt x="1" y="1"/>
                  </a:moveTo>
                  <a:lnTo>
                    <a:pt x="1"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6111383"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6098956"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6163125"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6150698"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6208767"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6196114"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6262090"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6247856" y="4344306"/>
              <a:ext cx="47449" cy="241990"/>
            </a:xfrm>
            <a:custGeom>
              <a:avLst/>
              <a:gdLst/>
              <a:ahLst/>
              <a:cxnLst/>
              <a:rect l="l" t="t" r="r" b="b"/>
              <a:pathLst>
                <a:path w="210" h="1071" extrusionOk="0">
                  <a:moveTo>
                    <a:pt x="1" y="1"/>
                  </a:moveTo>
                  <a:lnTo>
                    <a:pt x="1"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6307506"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6295079"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6359248" y="4356960"/>
              <a:ext cx="20787" cy="216684"/>
            </a:xfrm>
            <a:custGeom>
              <a:avLst/>
              <a:gdLst/>
              <a:ahLst/>
              <a:cxnLst/>
              <a:rect l="l" t="t" r="r" b="b"/>
              <a:pathLst>
                <a:path w="92"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6346821"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6404889"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6392236"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6458213" y="4356960"/>
              <a:ext cx="18980" cy="216684"/>
            </a:xfrm>
            <a:custGeom>
              <a:avLst/>
              <a:gdLst/>
              <a:ahLst/>
              <a:cxnLst/>
              <a:rect l="l" t="t" r="r" b="b"/>
              <a:pathLst>
                <a:path w="84" h="959" extrusionOk="0">
                  <a:moveTo>
                    <a:pt x="0" y="0"/>
                  </a:moveTo>
                  <a:lnTo>
                    <a:pt x="0"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6443978" y="4344306"/>
              <a:ext cx="47449" cy="241990"/>
            </a:xfrm>
            <a:custGeom>
              <a:avLst/>
              <a:gdLst/>
              <a:ahLst/>
              <a:cxnLst/>
              <a:rect l="l" t="t" r="r" b="b"/>
              <a:pathLst>
                <a:path w="210" h="1071" extrusionOk="0">
                  <a:moveTo>
                    <a:pt x="1" y="1"/>
                  </a:moveTo>
                  <a:lnTo>
                    <a:pt x="1"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6503628"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6491201"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555596" y="4356960"/>
              <a:ext cx="20561" cy="216684"/>
            </a:xfrm>
            <a:custGeom>
              <a:avLst/>
              <a:gdLst/>
              <a:ahLst/>
              <a:cxnLst/>
              <a:rect l="l" t="t" r="r" b="b"/>
              <a:pathLst>
                <a:path w="91" h="959" extrusionOk="0">
                  <a:moveTo>
                    <a:pt x="0" y="0"/>
                  </a:moveTo>
                  <a:lnTo>
                    <a:pt x="0" y="959"/>
                  </a:lnTo>
                  <a:lnTo>
                    <a:pt x="90" y="959"/>
                  </a:lnTo>
                  <a:lnTo>
                    <a:pt x="90"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6542943"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5777207" y="4317645"/>
              <a:ext cx="693885" cy="99191"/>
            </a:xfrm>
            <a:custGeom>
              <a:avLst/>
              <a:gdLst/>
              <a:ahLst/>
              <a:cxnLst/>
              <a:rect l="l" t="t" r="r" b="b"/>
              <a:pathLst>
                <a:path w="3071" h="439" extrusionOk="0">
                  <a:moveTo>
                    <a:pt x="1535" y="1"/>
                  </a:moveTo>
                  <a:cubicBezTo>
                    <a:pt x="667" y="1"/>
                    <a:pt x="1" y="91"/>
                    <a:pt x="1" y="202"/>
                  </a:cubicBezTo>
                  <a:cubicBezTo>
                    <a:pt x="1" y="348"/>
                    <a:pt x="667" y="438"/>
                    <a:pt x="1535" y="438"/>
                  </a:cubicBezTo>
                  <a:cubicBezTo>
                    <a:pt x="2376" y="438"/>
                    <a:pt x="3070" y="348"/>
                    <a:pt x="3070" y="202"/>
                  </a:cubicBezTo>
                  <a:cubicBezTo>
                    <a:pt x="3070" y="91"/>
                    <a:pt x="2376"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5647061" y="4187499"/>
              <a:ext cx="947850" cy="190022"/>
            </a:xfrm>
            <a:custGeom>
              <a:avLst/>
              <a:gdLst/>
              <a:ahLst/>
              <a:cxnLst/>
              <a:rect l="l" t="t" r="r" b="b"/>
              <a:pathLst>
                <a:path w="4195" h="841" extrusionOk="0">
                  <a:moveTo>
                    <a:pt x="0" y="0"/>
                  </a:moveTo>
                  <a:lnTo>
                    <a:pt x="0" y="493"/>
                  </a:lnTo>
                  <a:cubicBezTo>
                    <a:pt x="0" y="667"/>
                    <a:pt x="959" y="841"/>
                    <a:pt x="2111" y="841"/>
                  </a:cubicBezTo>
                  <a:cubicBezTo>
                    <a:pt x="3271" y="841"/>
                    <a:pt x="4195" y="667"/>
                    <a:pt x="4195" y="493"/>
                  </a:cubicBezTo>
                  <a:lnTo>
                    <a:pt x="4195"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5647061" y="4187499"/>
              <a:ext cx="947850" cy="91283"/>
            </a:xfrm>
            <a:custGeom>
              <a:avLst/>
              <a:gdLst/>
              <a:ahLst/>
              <a:cxnLst/>
              <a:rect l="l" t="t" r="r" b="b"/>
              <a:pathLst>
                <a:path w="4195" h="404" extrusionOk="0">
                  <a:moveTo>
                    <a:pt x="0" y="0"/>
                  </a:moveTo>
                  <a:lnTo>
                    <a:pt x="0" y="118"/>
                  </a:lnTo>
                  <a:cubicBezTo>
                    <a:pt x="202" y="292"/>
                    <a:pt x="1070" y="403"/>
                    <a:pt x="2111" y="403"/>
                  </a:cubicBezTo>
                  <a:cubicBezTo>
                    <a:pt x="3153" y="403"/>
                    <a:pt x="4021" y="292"/>
                    <a:pt x="4195" y="118"/>
                  </a:cubicBezTo>
                  <a:lnTo>
                    <a:pt x="4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5647061" y="4115422"/>
              <a:ext cx="947850" cy="150707"/>
            </a:xfrm>
            <a:custGeom>
              <a:avLst/>
              <a:gdLst/>
              <a:ahLst/>
              <a:cxnLst/>
              <a:rect l="l" t="t" r="r" b="b"/>
              <a:pathLst>
                <a:path w="4195" h="667" extrusionOk="0">
                  <a:moveTo>
                    <a:pt x="2111" y="0"/>
                  </a:moveTo>
                  <a:cubicBezTo>
                    <a:pt x="959" y="0"/>
                    <a:pt x="0" y="146"/>
                    <a:pt x="0" y="319"/>
                  </a:cubicBezTo>
                  <a:cubicBezTo>
                    <a:pt x="0" y="521"/>
                    <a:pt x="959" y="667"/>
                    <a:pt x="2111" y="667"/>
                  </a:cubicBezTo>
                  <a:cubicBezTo>
                    <a:pt x="3271" y="667"/>
                    <a:pt x="4195" y="521"/>
                    <a:pt x="4195" y="319"/>
                  </a:cubicBezTo>
                  <a:cubicBezTo>
                    <a:pt x="4195" y="146"/>
                    <a:pt x="3271" y="0"/>
                    <a:pt x="2111"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5634408" y="4102769"/>
              <a:ext cx="974738" cy="176013"/>
            </a:xfrm>
            <a:custGeom>
              <a:avLst/>
              <a:gdLst/>
              <a:ahLst/>
              <a:cxnLst/>
              <a:rect l="l" t="t" r="r" b="b"/>
              <a:pathLst>
                <a:path w="4314" h="779" extrusionOk="0">
                  <a:moveTo>
                    <a:pt x="2167" y="112"/>
                  </a:moveTo>
                  <a:cubicBezTo>
                    <a:pt x="2751" y="112"/>
                    <a:pt x="3271" y="146"/>
                    <a:pt x="3619" y="202"/>
                  </a:cubicBezTo>
                  <a:cubicBezTo>
                    <a:pt x="3820" y="230"/>
                    <a:pt x="3966" y="257"/>
                    <a:pt x="4077" y="320"/>
                  </a:cubicBezTo>
                  <a:cubicBezTo>
                    <a:pt x="4105" y="320"/>
                    <a:pt x="4167" y="348"/>
                    <a:pt x="4167" y="348"/>
                  </a:cubicBezTo>
                  <a:lnTo>
                    <a:pt x="4195" y="375"/>
                  </a:lnTo>
                  <a:cubicBezTo>
                    <a:pt x="4195" y="375"/>
                    <a:pt x="4195" y="403"/>
                    <a:pt x="4167" y="403"/>
                  </a:cubicBezTo>
                  <a:cubicBezTo>
                    <a:pt x="4105" y="431"/>
                    <a:pt x="4021" y="493"/>
                    <a:pt x="3903" y="521"/>
                  </a:cubicBezTo>
                  <a:cubicBezTo>
                    <a:pt x="3528" y="605"/>
                    <a:pt x="2890" y="667"/>
                    <a:pt x="2167" y="667"/>
                  </a:cubicBezTo>
                  <a:cubicBezTo>
                    <a:pt x="1591" y="667"/>
                    <a:pt x="1070" y="632"/>
                    <a:pt x="695" y="549"/>
                  </a:cubicBezTo>
                  <a:cubicBezTo>
                    <a:pt x="494" y="521"/>
                    <a:pt x="348" y="493"/>
                    <a:pt x="258" y="459"/>
                  </a:cubicBezTo>
                  <a:cubicBezTo>
                    <a:pt x="202" y="431"/>
                    <a:pt x="174" y="431"/>
                    <a:pt x="147" y="403"/>
                  </a:cubicBezTo>
                  <a:lnTo>
                    <a:pt x="147" y="375"/>
                  </a:lnTo>
                  <a:lnTo>
                    <a:pt x="112" y="375"/>
                  </a:lnTo>
                  <a:cubicBezTo>
                    <a:pt x="112" y="375"/>
                    <a:pt x="147" y="375"/>
                    <a:pt x="174" y="348"/>
                  </a:cubicBezTo>
                  <a:cubicBezTo>
                    <a:pt x="202" y="320"/>
                    <a:pt x="286" y="285"/>
                    <a:pt x="431" y="257"/>
                  </a:cubicBezTo>
                  <a:cubicBezTo>
                    <a:pt x="779" y="174"/>
                    <a:pt x="1417" y="112"/>
                    <a:pt x="2167" y="112"/>
                  </a:cubicBezTo>
                  <a:close/>
                  <a:moveTo>
                    <a:pt x="2167" y="0"/>
                  </a:moveTo>
                  <a:cubicBezTo>
                    <a:pt x="1591" y="0"/>
                    <a:pt x="1070" y="28"/>
                    <a:pt x="667" y="84"/>
                  </a:cubicBezTo>
                  <a:cubicBezTo>
                    <a:pt x="494" y="112"/>
                    <a:pt x="320" y="146"/>
                    <a:pt x="202" y="202"/>
                  </a:cubicBezTo>
                  <a:cubicBezTo>
                    <a:pt x="147" y="230"/>
                    <a:pt x="112" y="230"/>
                    <a:pt x="84" y="257"/>
                  </a:cubicBezTo>
                  <a:cubicBezTo>
                    <a:pt x="56" y="285"/>
                    <a:pt x="56" y="285"/>
                    <a:pt x="29" y="320"/>
                  </a:cubicBezTo>
                  <a:cubicBezTo>
                    <a:pt x="29" y="348"/>
                    <a:pt x="1" y="348"/>
                    <a:pt x="1" y="375"/>
                  </a:cubicBezTo>
                  <a:cubicBezTo>
                    <a:pt x="1" y="403"/>
                    <a:pt x="29" y="431"/>
                    <a:pt x="29" y="431"/>
                  </a:cubicBezTo>
                  <a:cubicBezTo>
                    <a:pt x="56" y="493"/>
                    <a:pt x="84" y="521"/>
                    <a:pt x="147" y="521"/>
                  </a:cubicBezTo>
                  <a:cubicBezTo>
                    <a:pt x="202" y="577"/>
                    <a:pt x="320" y="605"/>
                    <a:pt x="431" y="632"/>
                  </a:cubicBezTo>
                  <a:cubicBezTo>
                    <a:pt x="806" y="723"/>
                    <a:pt x="1445" y="778"/>
                    <a:pt x="2167" y="778"/>
                  </a:cubicBezTo>
                  <a:cubicBezTo>
                    <a:pt x="2751" y="778"/>
                    <a:pt x="3271" y="750"/>
                    <a:pt x="3646" y="667"/>
                  </a:cubicBezTo>
                  <a:cubicBezTo>
                    <a:pt x="3848" y="632"/>
                    <a:pt x="3994" y="605"/>
                    <a:pt x="4105" y="577"/>
                  </a:cubicBezTo>
                  <a:cubicBezTo>
                    <a:pt x="4167" y="549"/>
                    <a:pt x="4195" y="521"/>
                    <a:pt x="4251" y="493"/>
                  </a:cubicBezTo>
                  <a:cubicBezTo>
                    <a:pt x="4251" y="493"/>
                    <a:pt x="4278" y="459"/>
                    <a:pt x="4278" y="431"/>
                  </a:cubicBezTo>
                  <a:cubicBezTo>
                    <a:pt x="4313" y="431"/>
                    <a:pt x="4313" y="403"/>
                    <a:pt x="4313" y="375"/>
                  </a:cubicBezTo>
                  <a:cubicBezTo>
                    <a:pt x="4313" y="348"/>
                    <a:pt x="4313" y="348"/>
                    <a:pt x="4278" y="320"/>
                  </a:cubicBezTo>
                  <a:cubicBezTo>
                    <a:pt x="4251" y="285"/>
                    <a:pt x="4223" y="257"/>
                    <a:pt x="4195" y="230"/>
                  </a:cubicBezTo>
                  <a:cubicBezTo>
                    <a:pt x="4105" y="202"/>
                    <a:pt x="4021" y="174"/>
                    <a:pt x="3876" y="146"/>
                  </a:cubicBezTo>
                  <a:cubicBezTo>
                    <a:pt x="3501" y="56"/>
                    <a:pt x="2862" y="0"/>
                    <a:pt x="2167"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5673723"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5659488" y="4167164"/>
              <a:ext cx="47449" cy="243345"/>
            </a:xfrm>
            <a:custGeom>
              <a:avLst/>
              <a:gdLst/>
              <a:ahLst/>
              <a:cxnLst/>
              <a:rect l="l" t="t" r="r" b="b"/>
              <a:pathLst>
                <a:path w="210" h="1077" extrusionOk="0">
                  <a:moveTo>
                    <a:pt x="1" y="0"/>
                  </a:moveTo>
                  <a:lnTo>
                    <a:pt x="1"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5719139"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5706711"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5770881"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5758453"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5816522"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5803869"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5869846"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5855611" y="4167164"/>
              <a:ext cx="47449" cy="243345"/>
            </a:xfrm>
            <a:custGeom>
              <a:avLst/>
              <a:gdLst/>
              <a:ahLst/>
              <a:cxnLst/>
              <a:rect l="l" t="t" r="r" b="b"/>
              <a:pathLst>
                <a:path w="210" h="1077" extrusionOk="0">
                  <a:moveTo>
                    <a:pt x="1" y="0"/>
                  </a:moveTo>
                  <a:lnTo>
                    <a:pt x="1"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5915261"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5902834"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5967003"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5954576"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6012644"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a:off x="5999991"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6065968"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6051733" y="4167164"/>
              <a:ext cx="47449" cy="243345"/>
            </a:xfrm>
            <a:custGeom>
              <a:avLst/>
              <a:gdLst/>
              <a:ahLst/>
              <a:cxnLst/>
              <a:rect l="l" t="t" r="r" b="b"/>
              <a:pathLst>
                <a:path w="210" h="1077" extrusionOk="0">
                  <a:moveTo>
                    <a:pt x="1" y="0"/>
                  </a:moveTo>
                  <a:lnTo>
                    <a:pt x="1"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6111383"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6098956"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6163125"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a:off x="6150698"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6208767"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6196114"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6262090"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6247856" y="4167164"/>
              <a:ext cx="47449" cy="243345"/>
            </a:xfrm>
            <a:custGeom>
              <a:avLst/>
              <a:gdLst/>
              <a:ahLst/>
              <a:cxnLst/>
              <a:rect l="l" t="t" r="r" b="b"/>
              <a:pathLst>
                <a:path w="210" h="1077" extrusionOk="0">
                  <a:moveTo>
                    <a:pt x="1" y="0"/>
                  </a:moveTo>
                  <a:lnTo>
                    <a:pt x="1"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6307506"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a:off x="6295079"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6359248" y="4181172"/>
              <a:ext cx="20787" cy="215328"/>
            </a:xfrm>
            <a:custGeom>
              <a:avLst/>
              <a:gdLst/>
              <a:ahLst/>
              <a:cxnLst/>
              <a:rect l="l" t="t" r="r" b="b"/>
              <a:pathLst>
                <a:path w="92" h="953" extrusionOk="0">
                  <a:moveTo>
                    <a:pt x="1" y="1"/>
                  </a:moveTo>
                  <a:lnTo>
                    <a:pt x="1"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6346821"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6404889" y="4181172"/>
              <a:ext cx="20561" cy="215328"/>
            </a:xfrm>
            <a:custGeom>
              <a:avLst/>
              <a:gdLst/>
              <a:ahLst/>
              <a:cxnLst/>
              <a:rect l="l" t="t" r="r" b="b"/>
              <a:pathLst>
                <a:path w="91" h="953" extrusionOk="0">
                  <a:moveTo>
                    <a:pt x="0" y="1"/>
                  </a:moveTo>
                  <a:lnTo>
                    <a:pt x="0" y="952"/>
                  </a:lnTo>
                  <a:lnTo>
                    <a:pt x="91" y="952"/>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6392236" y="4167164"/>
              <a:ext cx="45867" cy="243345"/>
            </a:xfrm>
            <a:custGeom>
              <a:avLst/>
              <a:gdLst/>
              <a:ahLst/>
              <a:cxnLst/>
              <a:rect l="l" t="t" r="r" b="b"/>
              <a:pathLst>
                <a:path w="203" h="1077" extrusionOk="0">
                  <a:moveTo>
                    <a:pt x="1" y="0"/>
                  </a:moveTo>
                  <a:lnTo>
                    <a:pt x="1"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a:off x="6458213" y="4181172"/>
              <a:ext cx="18980" cy="215328"/>
            </a:xfrm>
            <a:custGeom>
              <a:avLst/>
              <a:gdLst/>
              <a:ahLst/>
              <a:cxnLst/>
              <a:rect l="l" t="t" r="r" b="b"/>
              <a:pathLst>
                <a:path w="84" h="953" extrusionOk="0">
                  <a:moveTo>
                    <a:pt x="0" y="1"/>
                  </a:moveTo>
                  <a:lnTo>
                    <a:pt x="0"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6443978" y="4167164"/>
              <a:ext cx="47449" cy="243345"/>
            </a:xfrm>
            <a:custGeom>
              <a:avLst/>
              <a:gdLst/>
              <a:ahLst/>
              <a:cxnLst/>
              <a:rect l="l" t="t" r="r" b="b"/>
              <a:pathLst>
                <a:path w="210" h="1077" extrusionOk="0">
                  <a:moveTo>
                    <a:pt x="1" y="0"/>
                  </a:moveTo>
                  <a:lnTo>
                    <a:pt x="1" y="1077"/>
                  </a:lnTo>
                  <a:lnTo>
                    <a:pt x="209" y="1077"/>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6503628" y="4181172"/>
              <a:ext cx="19206" cy="215328"/>
            </a:xfrm>
            <a:custGeom>
              <a:avLst/>
              <a:gdLst/>
              <a:ahLst/>
              <a:cxnLst/>
              <a:rect l="l" t="t" r="r" b="b"/>
              <a:pathLst>
                <a:path w="85" h="953" extrusionOk="0">
                  <a:moveTo>
                    <a:pt x="1" y="1"/>
                  </a:moveTo>
                  <a:lnTo>
                    <a:pt x="1" y="952"/>
                  </a:lnTo>
                  <a:lnTo>
                    <a:pt x="84" y="952"/>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6491201"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6555596" y="4181172"/>
              <a:ext cx="20561" cy="215328"/>
            </a:xfrm>
            <a:custGeom>
              <a:avLst/>
              <a:gdLst/>
              <a:ahLst/>
              <a:cxnLst/>
              <a:rect l="l" t="t" r="r" b="b"/>
              <a:pathLst>
                <a:path w="91" h="953" extrusionOk="0">
                  <a:moveTo>
                    <a:pt x="0" y="1"/>
                  </a:moveTo>
                  <a:lnTo>
                    <a:pt x="0" y="952"/>
                  </a:lnTo>
                  <a:lnTo>
                    <a:pt x="90" y="952"/>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6542943" y="4167164"/>
              <a:ext cx="45641" cy="243345"/>
            </a:xfrm>
            <a:custGeom>
              <a:avLst/>
              <a:gdLst/>
              <a:ahLst/>
              <a:cxnLst/>
              <a:rect l="l" t="t" r="r" b="b"/>
              <a:pathLst>
                <a:path w="202" h="1077" extrusionOk="0">
                  <a:moveTo>
                    <a:pt x="0" y="0"/>
                  </a:moveTo>
                  <a:lnTo>
                    <a:pt x="0" y="1077"/>
                  </a:lnTo>
                  <a:lnTo>
                    <a:pt x="202" y="1077"/>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5777207" y="4135757"/>
              <a:ext cx="693885" cy="103710"/>
            </a:xfrm>
            <a:custGeom>
              <a:avLst/>
              <a:gdLst/>
              <a:ahLst/>
              <a:cxnLst/>
              <a:rect l="l" t="t" r="r" b="b"/>
              <a:pathLst>
                <a:path w="3071" h="459" extrusionOk="0">
                  <a:moveTo>
                    <a:pt x="1535" y="0"/>
                  </a:moveTo>
                  <a:cubicBezTo>
                    <a:pt x="667" y="0"/>
                    <a:pt x="1" y="111"/>
                    <a:pt x="1" y="229"/>
                  </a:cubicBezTo>
                  <a:cubicBezTo>
                    <a:pt x="1" y="375"/>
                    <a:pt x="667" y="459"/>
                    <a:pt x="1535" y="459"/>
                  </a:cubicBezTo>
                  <a:cubicBezTo>
                    <a:pt x="2376" y="459"/>
                    <a:pt x="3070" y="375"/>
                    <a:pt x="3070" y="229"/>
                  </a:cubicBezTo>
                  <a:cubicBezTo>
                    <a:pt x="3070" y="111"/>
                    <a:pt x="2376"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5647061" y="4010130"/>
              <a:ext cx="947850" cy="183921"/>
            </a:xfrm>
            <a:custGeom>
              <a:avLst/>
              <a:gdLst/>
              <a:ahLst/>
              <a:cxnLst/>
              <a:rect l="l" t="t" r="r" b="b"/>
              <a:pathLst>
                <a:path w="4195" h="814" extrusionOk="0">
                  <a:moveTo>
                    <a:pt x="0" y="1"/>
                  </a:moveTo>
                  <a:lnTo>
                    <a:pt x="0" y="494"/>
                  </a:lnTo>
                  <a:cubicBezTo>
                    <a:pt x="0" y="667"/>
                    <a:pt x="959" y="813"/>
                    <a:pt x="2111" y="813"/>
                  </a:cubicBezTo>
                  <a:cubicBezTo>
                    <a:pt x="3271" y="813"/>
                    <a:pt x="4195" y="667"/>
                    <a:pt x="4195" y="494"/>
                  </a:cubicBezTo>
                  <a:lnTo>
                    <a:pt x="4195"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5647061" y="4010130"/>
              <a:ext cx="947850" cy="92864"/>
            </a:xfrm>
            <a:custGeom>
              <a:avLst/>
              <a:gdLst/>
              <a:ahLst/>
              <a:cxnLst/>
              <a:rect l="l" t="t" r="r" b="b"/>
              <a:pathLst>
                <a:path w="4195" h="411" extrusionOk="0">
                  <a:moveTo>
                    <a:pt x="0" y="1"/>
                  </a:moveTo>
                  <a:lnTo>
                    <a:pt x="0" y="119"/>
                  </a:lnTo>
                  <a:cubicBezTo>
                    <a:pt x="202" y="292"/>
                    <a:pt x="1070" y="410"/>
                    <a:pt x="2111" y="410"/>
                  </a:cubicBezTo>
                  <a:cubicBezTo>
                    <a:pt x="3153" y="410"/>
                    <a:pt x="4021" y="292"/>
                    <a:pt x="4195" y="119"/>
                  </a:cubicBezTo>
                  <a:lnTo>
                    <a:pt x="4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5647061" y="3931726"/>
              <a:ext cx="947850" cy="157034"/>
            </a:xfrm>
            <a:custGeom>
              <a:avLst/>
              <a:gdLst/>
              <a:ahLst/>
              <a:cxnLst/>
              <a:rect l="l" t="t" r="r" b="b"/>
              <a:pathLst>
                <a:path w="4195" h="695" extrusionOk="0">
                  <a:moveTo>
                    <a:pt x="2111" y="1"/>
                  </a:moveTo>
                  <a:cubicBezTo>
                    <a:pt x="959" y="1"/>
                    <a:pt x="0" y="174"/>
                    <a:pt x="0" y="348"/>
                  </a:cubicBezTo>
                  <a:cubicBezTo>
                    <a:pt x="0" y="521"/>
                    <a:pt x="959" y="695"/>
                    <a:pt x="2111" y="695"/>
                  </a:cubicBezTo>
                  <a:cubicBezTo>
                    <a:pt x="3271" y="695"/>
                    <a:pt x="4195" y="521"/>
                    <a:pt x="4195" y="348"/>
                  </a:cubicBezTo>
                  <a:cubicBezTo>
                    <a:pt x="4195" y="174"/>
                    <a:pt x="3271" y="1"/>
                    <a:pt x="2111"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5634408" y="3919299"/>
              <a:ext cx="974738" cy="183695"/>
            </a:xfrm>
            <a:custGeom>
              <a:avLst/>
              <a:gdLst/>
              <a:ahLst/>
              <a:cxnLst/>
              <a:rect l="l" t="t" r="r" b="b"/>
              <a:pathLst>
                <a:path w="4314" h="813" extrusionOk="0">
                  <a:moveTo>
                    <a:pt x="2167" y="118"/>
                  </a:moveTo>
                  <a:cubicBezTo>
                    <a:pt x="2751" y="118"/>
                    <a:pt x="3271" y="174"/>
                    <a:pt x="3619" y="229"/>
                  </a:cubicBezTo>
                  <a:cubicBezTo>
                    <a:pt x="3820" y="264"/>
                    <a:pt x="3966" y="292"/>
                    <a:pt x="4077" y="319"/>
                  </a:cubicBezTo>
                  <a:cubicBezTo>
                    <a:pt x="4105" y="347"/>
                    <a:pt x="4167" y="375"/>
                    <a:pt x="4167" y="375"/>
                  </a:cubicBezTo>
                  <a:lnTo>
                    <a:pt x="4195" y="403"/>
                  </a:lnTo>
                  <a:cubicBezTo>
                    <a:pt x="4195" y="403"/>
                    <a:pt x="4195" y="437"/>
                    <a:pt x="4167" y="437"/>
                  </a:cubicBezTo>
                  <a:cubicBezTo>
                    <a:pt x="4105" y="465"/>
                    <a:pt x="4021" y="493"/>
                    <a:pt x="3903" y="521"/>
                  </a:cubicBezTo>
                  <a:cubicBezTo>
                    <a:pt x="3528" y="611"/>
                    <a:pt x="2890" y="694"/>
                    <a:pt x="2167" y="694"/>
                  </a:cubicBezTo>
                  <a:cubicBezTo>
                    <a:pt x="1591" y="694"/>
                    <a:pt x="1070" y="639"/>
                    <a:pt x="695" y="576"/>
                  </a:cubicBezTo>
                  <a:cubicBezTo>
                    <a:pt x="494" y="549"/>
                    <a:pt x="348" y="521"/>
                    <a:pt x="258" y="493"/>
                  </a:cubicBezTo>
                  <a:cubicBezTo>
                    <a:pt x="202" y="465"/>
                    <a:pt x="174" y="437"/>
                    <a:pt x="147" y="437"/>
                  </a:cubicBezTo>
                  <a:lnTo>
                    <a:pt x="147" y="403"/>
                  </a:lnTo>
                  <a:lnTo>
                    <a:pt x="112" y="403"/>
                  </a:lnTo>
                  <a:cubicBezTo>
                    <a:pt x="112" y="403"/>
                    <a:pt x="147" y="375"/>
                    <a:pt x="174" y="375"/>
                  </a:cubicBezTo>
                  <a:cubicBezTo>
                    <a:pt x="202" y="347"/>
                    <a:pt x="286" y="319"/>
                    <a:pt x="431" y="292"/>
                  </a:cubicBezTo>
                  <a:cubicBezTo>
                    <a:pt x="779" y="201"/>
                    <a:pt x="1417" y="118"/>
                    <a:pt x="2167" y="118"/>
                  </a:cubicBezTo>
                  <a:close/>
                  <a:moveTo>
                    <a:pt x="2167" y="0"/>
                  </a:moveTo>
                  <a:cubicBezTo>
                    <a:pt x="1591" y="0"/>
                    <a:pt x="1070" y="56"/>
                    <a:pt x="667" y="118"/>
                  </a:cubicBezTo>
                  <a:cubicBezTo>
                    <a:pt x="494" y="146"/>
                    <a:pt x="320" y="174"/>
                    <a:pt x="202" y="229"/>
                  </a:cubicBezTo>
                  <a:cubicBezTo>
                    <a:pt x="147" y="229"/>
                    <a:pt x="112" y="264"/>
                    <a:pt x="84" y="292"/>
                  </a:cubicBezTo>
                  <a:cubicBezTo>
                    <a:pt x="56" y="319"/>
                    <a:pt x="56" y="319"/>
                    <a:pt x="29" y="347"/>
                  </a:cubicBezTo>
                  <a:cubicBezTo>
                    <a:pt x="29" y="347"/>
                    <a:pt x="1" y="375"/>
                    <a:pt x="1" y="403"/>
                  </a:cubicBezTo>
                  <a:cubicBezTo>
                    <a:pt x="1" y="437"/>
                    <a:pt x="29" y="465"/>
                    <a:pt x="29" y="465"/>
                  </a:cubicBezTo>
                  <a:cubicBezTo>
                    <a:pt x="56" y="493"/>
                    <a:pt x="84" y="521"/>
                    <a:pt x="147" y="549"/>
                  </a:cubicBezTo>
                  <a:cubicBezTo>
                    <a:pt x="202" y="576"/>
                    <a:pt x="320" y="639"/>
                    <a:pt x="431" y="667"/>
                  </a:cubicBezTo>
                  <a:cubicBezTo>
                    <a:pt x="806" y="750"/>
                    <a:pt x="1445" y="812"/>
                    <a:pt x="2167" y="812"/>
                  </a:cubicBezTo>
                  <a:cubicBezTo>
                    <a:pt x="2751" y="812"/>
                    <a:pt x="3271" y="750"/>
                    <a:pt x="3646" y="694"/>
                  </a:cubicBezTo>
                  <a:cubicBezTo>
                    <a:pt x="3848" y="667"/>
                    <a:pt x="3994" y="639"/>
                    <a:pt x="4105" y="576"/>
                  </a:cubicBezTo>
                  <a:cubicBezTo>
                    <a:pt x="4167" y="576"/>
                    <a:pt x="4195" y="549"/>
                    <a:pt x="4251" y="521"/>
                  </a:cubicBezTo>
                  <a:cubicBezTo>
                    <a:pt x="4251" y="493"/>
                    <a:pt x="4278" y="493"/>
                    <a:pt x="4278" y="465"/>
                  </a:cubicBezTo>
                  <a:cubicBezTo>
                    <a:pt x="4313" y="465"/>
                    <a:pt x="4313" y="437"/>
                    <a:pt x="4313" y="403"/>
                  </a:cubicBezTo>
                  <a:cubicBezTo>
                    <a:pt x="4313" y="375"/>
                    <a:pt x="4313" y="347"/>
                    <a:pt x="4278" y="347"/>
                  </a:cubicBezTo>
                  <a:cubicBezTo>
                    <a:pt x="4251" y="319"/>
                    <a:pt x="4223" y="292"/>
                    <a:pt x="4195" y="264"/>
                  </a:cubicBezTo>
                  <a:cubicBezTo>
                    <a:pt x="4105" y="229"/>
                    <a:pt x="4021" y="174"/>
                    <a:pt x="3876" y="146"/>
                  </a:cubicBezTo>
                  <a:cubicBezTo>
                    <a:pt x="3501" y="56"/>
                    <a:pt x="2862" y="0"/>
                    <a:pt x="2167"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5673723"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5659488" y="3991376"/>
              <a:ext cx="47449" cy="235663"/>
            </a:xfrm>
            <a:custGeom>
              <a:avLst/>
              <a:gdLst/>
              <a:ahLst/>
              <a:cxnLst/>
              <a:rect l="l" t="t" r="r" b="b"/>
              <a:pathLst>
                <a:path w="210" h="1043"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5719139"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5706711"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5770881"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5758453"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5816522"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5803869"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5869846"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5855611" y="3991376"/>
              <a:ext cx="47449" cy="235663"/>
            </a:xfrm>
            <a:custGeom>
              <a:avLst/>
              <a:gdLst/>
              <a:ahLst/>
              <a:cxnLst/>
              <a:rect l="l" t="t" r="r" b="b"/>
              <a:pathLst>
                <a:path w="210" h="1043"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5915261"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5902834"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5967003"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5954576"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6012644"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5999991"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6065968"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6051733" y="3991376"/>
              <a:ext cx="47449" cy="235663"/>
            </a:xfrm>
            <a:custGeom>
              <a:avLst/>
              <a:gdLst/>
              <a:ahLst/>
              <a:cxnLst/>
              <a:rect l="l" t="t" r="r" b="b"/>
              <a:pathLst>
                <a:path w="210" h="1043"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6111383"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6098956"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6163125"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6150698"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6208767"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6196114"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6262090"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6247856" y="3991376"/>
              <a:ext cx="47449" cy="235663"/>
            </a:xfrm>
            <a:custGeom>
              <a:avLst/>
              <a:gdLst/>
              <a:ahLst/>
              <a:cxnLst/>
              <a:rect l="l" t="t" r="r" b="b"/>
              <a:pathLst>
                <a:path w="210" h="1043"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6307506"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6295079"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6359248" y="4003804"/>
              <a:ext cx="20787" cy="210583"/>
            </a:xfrm>
            <a:custGeom>
              <a:avLst/>
              <a:gdLst/>
              <a:ahLst/>
              <a:cxnLst/>
              <a:rect l="l" t="t" r="r" b="b"/>
              <a:pathLst>
                <a:path w="92"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6346821"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6404889" y="4003804"/>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6392236" y="3991376"/>
              <a:ext cx="45867" cy="235663"/>
            </a:xfrm>
            <a:custGeom>
              <a:avLst/>
              <a:gdLst/>
              <a:ahLst/>
              <a:cxnLst/>
              <a:rect l="l" t="t" r="r" b="b"/>
              <a:pathLst>
                <a:path w="203" h="1043"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6458213" y="4003804"/>
              <a:ext cx="18980" cy="210583"/>
            </a:xfrm>
            <a:custGeom>
              <a:avLst/>
              <a:gdLst/>
              <a:ahLst/>
              <a:cxnLst/>
              <a:rect l="l" t="t" r="r" b="b"/>
              <a:pathLst>
                <a:path w="84" h="932" extrusionOk="0">
                  <a:moveTo>
                    <a:pt x="0" y="1"/>
                  </a:moveTo>
                  <a:lnTo>
                    <a:pt x="0"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6443978" y="3991376"/>
              <a:ext cx="47449" cy="235663"/>
            </a:xfrm>
            <a:custGeom>
              <a:avLst/>
              <a:gdLst/>
              <a:ahLst/>
              <a:cxnLst/>
              <a:rect l="l" t="t" r="r" b="b"/>
              <a:pathLst>
                <a:path w="210" h="1043" extrusionOk="0">
                  <a:moveTo>
                    <a:pt x="1" y="0"/>
                  </a:moveTo>
                  <a:lnTo>
                    <a:pt x="1"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6503628" y="4003804"/>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6491201"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6555596" y="4003804"/>
              <a:ext cx="20561" cy="210583"/>
            </a:xfrm>
            <a:custGeom>
              <a:avLst/>
              <a:gdLst/>
              <a:ahLst/>
              <a:cxnLst/>
              <a:rect l="l" t="t" r="r" b="b"/>
              <a:pathLst>
                <a:path w="91" h="932" extrusionOk="0">
                  <a:moveTo>
                    <a:pt x="0" y="1"/>
                  </a:moveTo>
                  <a:lnTo>
                    <a:pt x="0" y="931"/>
                  </a:lnTo>
                  <a:lnTo>
                    <a:pt x="90" y="931"/>
                  </a:lnTo>
                  <a:lnTo>
                    <a:pt x="90"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6542943" y="3991376"/>
              <a:ext cx="45641" cy="235663"/>
            </a:xfrm>
            <a:custGeom>
              <a:avLst/>
              <a:gdLst/>
              <a:ahLst/>
              <a:cxnLst/>
              <a:rect l="l" t="t" r="r" b="b"/>
              <a:pathLst>
                <a:path w="202" h="1043"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5777207" y="3958388"/>
              <a:ext cx="693885" cy="105292"/>
            </a:xfrm>
            <a:custGeom>
              <a:avLst/>
              <a:gdLst/>
              <a:ahLst/>
              <a:cxnLst/>
              <a:rect l="l" t="t" r="r" b="b"/>
              <a:pathLst>
                <a:path w="3071" h="466" extrusionOk="0">
                  <a:moveTo>
                    <a:pt x="1535" y="1"/>
                  </a:moveTo>
                  <a:cubicBezTo>
                    <a:pt x="667" y="1"/>
                    <a:pt x="1" y="119"/>
                    <a:pt x="1" y="230"/>
                  </a:cubicBezTo>
                  <a:cubicBezTo>
                    <a:pt x="1" y="348"/>
                    <a:pt x="667" y="466"/>
                    <a:pt x="1535" y="466"/>
                  </a:cubicBezTo>
                  <a:cubicBezTo>
                    <a:pt x="2376" y="466"/>
                    <a:pt x="3070" y="348"/>
                    <a:pt x="3070" y="230"/>
                  </a:cubicBezTo>
                  <a:cubicBezTo>
                    <a:pt x="3070" y="119"/>
                    <a:pt x="2376"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群組 9">
            <a:extLst>
              <a:ext uri="{FF2B5EF4-FFF2-40B4-BE49-F238E27FC236}">
                <a16:creationId xmlns:a16="http://schemas.microsoft.com/office/drawing/2014/main" id="{425D9F71-D0C2-CFEC-7EDB-C0B00183391B}"/>
              </a:ext>
            </a:extLst>
          </p:cNvPr>
          <p:cNvGrpSpPr/>
          <p:nvPr/>
        </p:nvGrpSpPr>
        <p:grpSpPr>
          <a:xfrm>
            <a:off x="7973366" y="4261464"/>
            <a:ext cx="1170634" cy="1079577"/>
            <a:chOff x="7085895" y="4278556"/>
            <a:chExt cx="1170634" cy="1079577"/>
          </a:xfrm>
        </p:grpSpPr>
        <p:sp>
          <p:nvSpPr>
            <p:cNvPr id="1095" name="Google Shape;1095;p15"/>
            <p:cNvSpPr/>
            <p:nvPr/>
          </p:nvSpPr>
          <p:spPr>
            <a:xfrm>
              <a:off x="7085895" y="5077054"/>
              <a:ext cx="1170634" cy="281079"/>
            </a:xfrm>
            <a:custGeom>
              <a:avLst/>
              <a:gdLst/>
              <a:ahLst/>
              <a:cxnLst/>
              <a:rect l="l" t="t" r="r" b="b"/>
              <a:pathLst>
                <a:path w="5181" h="1244" extrusionOk="0">
                  <a:moveTo>
                    <a:pt x="2576" y="1"/>
                  </a:moveTo>
                  <a:cubicBezTo>
                    <a:pt x="1153" y="1"/>
                    <a:pt x="0" y="285"/>
                    <a:pt x="0" y="633"/>
                  </a:cubicBezTo>
                  <a:cubicBezTo>
                    <a:pt x="0" y="980"/>
                    <a:pt x="1153" y="1244"/>
                    <a:pt x="2576" y="1244"/>
                  </a:cubicBezTo>
                  <a:cubicBezTo>
                    <a:pt x="4021" y="1244"/>
                    <a:pt x="5180" y="980"/>
                    <a:pt x="5180" y="633"/>
                  </a:cubicBezTo>
                  <a:cubicBezTo>
                    <a:pt x="5180" y="285"/>
                    <a:pt x="4021" y="1"/>
                    <a:pt x="2576"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群組 5">
              <a:extLst>
                <a:ext uri="{FF2B5EF4-FFF2-40B4-BE49-F238E27FC236}">
                  <a16:creationId xmlns:a16="http://schemas.microsoft.com/office/drawing/2014/main" id="{84A2C17F-926D-EF9A-1425-9DDCDC05AF57}"/>
                </a:ext>
              </a:extLst>
            </p:cNvPr>
            <p:cNvGrpSpPr/>
            <p:nvPr/>
          </p:nvGrpSpPr>
          <p:grpSpPr>
            <a:xfrm>
              <a:off x="7183052" y="4278556"/>
              <a:ext cx="974512" cy="1019927"/>
              <a:chOff x="7183052" y="4278556"/>
              <a:chExt cx="974512" cy="1019927"/>
            </a:xfrm>
          </p:grpSpPr>
          <p:sp>
            <p:nvSpPr>
              <p:cNvPr id="1096" name="Google Shape;1096;p15"/>
              <p:cNvSpPr/>
              <p:nvPr/>
            </p:nvSpPr>
            <p:spPr>
              <a:xfrm>
                <a:off x="7197287" y="5077054"/>
                <a:ext cx="947850" cy="188666"/>
              </a:xfrm>
              <a:custGeom>
                <a:avLst/>
                <a:gdLst/>
                <a:ahLst/>
                <a:cxnLst/>
                <a:rect l="l" t="t" r="r" b="b"/>
                <a:pathLst>
                  <a:path w="4195" h="835" extrusionOk="0">
                    <a:moveTo>
                      <a:pt x="0" y="1"/>
                    </a:moveTo>
                    <a:lnTo>
                      <a:pt x="0" y="487"/>
                    </a:lnTo>
                    <a:cubicBezTo>
                      <a:pt x="0" y="695"/>
                      <a:pt x="951" y="834"/>
                      <a:pt x="2083" y="834"/>
                    </a:cubicBezTo>
                    <a:cubicBezTo>
                      <a:pt x="3236" y="834"/>
                      <a:pt x="4194" y="695"/>
                      <a:pt x="4194" y="487"/>
                    </a:cubicBezTo>
                    <a:lnTo>
                      <a:pt x="4194"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7197287" y="5077054"/>
                <a:ext cx="947850" cy="97609"/>
              </a:xfrm>
              <a:custGeom>
                <a:avLst/>
                <a:gdLst/>
                <a:ahLst/>
                <a:cxnLst/>
                <a:rect l="l" t="t" r="r" b="b"/>
                <a:pathLst>
                  <a:path w="4195" h="432" extrusionOk="0">
                    <a:moveTo>
                      <a:pt x="0" y="1"/>
                    </a:moveTo>
                    <a:lnTo>
                      <a:pt x="0" y="112"/>
                    </a:lnTo>
                    <a:cubicBezTo>
                      <a:pt x="202" y="285"/>
                      <a:pt x="1070" y="431"/>
                      <a:pt x="2083" y="431"/>
                    </a:cubicBezTo>
                    <a:cubicBezTo>
                      <a:pt x="3125" y="431"/>
                      <a:pt x="3993" y="285"/>
                      <a:pt x="4194" y="112"/>
                    </a:cubicBezTo>
                    <a:lnTo>
                      <a:pt x="4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7197287" y="5004977"/>
                <a:ext cx="947850" cy="150707"/>
              </a:xfrm>
              <a:custGeom>
                <a:avLst/>
                <a:gdLst/>
                <a:ahLst/>
                <a:cxnLst/>
                <a:rect l="l" t="t" r="r" b="b"/>
                <a:pathLst>
                  <a:path w="4195" h="667" extrusionOk="0">
                    <a:moveTo>
                      <a:pt x="2083" y="0"/>
                    </a:moveTo>
                    <a:cubicBezTo>
                      <a:pt x="951" y="0"/>
                      <a:pt x="0" y="146"/>
                      <a:pt x="0" y="320"/>
                    </a:cubicBezTo>
                    <a:cubicBezTo>
                      <a:pt x="0" y="521"/>
                      <a:pt x="951" y="667"/>
                      <a:pt x="2083" y="667"/>
                    </a:cubicBezTo>
                    <a:cubicBezTo>
                      <a:pt x="3236" y="667"/>
                      <a:pt x="4194" y="521"/>
                      <a:pt x="4194" y="320"/>
                    </a:cubicBezTo>
                    <a:cubicBezTo>
                      <a:pt x="4194" y="146"/>
                      <a:pt x="3236" y="0"/>
                      <a:pt x="2083"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7183052" y="4990742"/>
                <a:ext cx="974512" cy="177595"/>
              </a:xfrm>
              <a:custGeom>
                <a:avLst/>
                <a:gdLst/>
                <a:ahLst/>
                <a:cxnLst/>
                <a:rect l="l" t="t" r="r" b="b"/>
                <a:pathLst>
                  <a:path w="4313" h="786" extrusionOk="0">
                    <a:moveTo>
                      <a:pt x="2146" y="119"/>
                    </a:moveTo>
                    <a:cubicBezTo>
                      <a:pt x="2723" y="119"/>
                      <a:pt x="3244" y="147"/>
                      <a:pt x="3619" y="209"/>
                    </a:cubicBezTo>
                    <a:cubicBezTo>
                      <a:pt x="3820" y="237"/>
                      <a:pt x="3966" y="265"/>
                      <a:pt x="4056" y="320"/>
                    </a:cubicBezTo>
                    <a:cubicBezTo>
                      <a:pt x="4112" y="320"/>
                      <a:pt x="4139" y="348"/>
                      <a:pt x="4167" y="383"/>
                    </a:cubicBezTo>
                    <a:lnTo>
                      <a:pt x="4195" y="383"/>
                    </a:lnTo>
                    <a:cubicBezTo>
                      <a:pt x="4195" y="383"/>
                      <a:pt x="4167" y="411"/>
                      <a:pt x="4139" y="438"/>
                    </a:cubicBezTo>
                    <a:cubicBezTo>
                      <a:pt x="4112" y="466"/>
                      <a:pt x="4021" y="494"/>
                      <a:pt x="3910" y="522"/>
                    </a:cubicBezTo>
                    <a:cubicBezTo>
                      <a:pt x="3535" y="612"/>
                      <a:pt x="2896" y="667"/>
                      <a:pt x="2146" y="667"/>
                    </a:cubicBezTo>
                    <a:cubicBezTo>
                      <a:pt x="1591" y="667"/>
                      <a:pt x="1070" y="640"/>
                      <a:pt x="695" y="584"/>
                    </a:cubicBezTo>
                    <a:cubicBezTo>
                      <a:pt x="494" y="556"/>
                      <a:pt x="348" y="494"/>
                      <a:pt x="265" y="466"/>
                    </a:cubicBezTo>
                    <a:cubicBezTo>
                      <a:pt x="202" y="438"/>
                      <a:pt x="174" y="438"/>
                      <a:pt x="146" y="411"/>
                    </a:cubicBezTo>
                    <a:lnTo>
                      <a:pt x="119" y="383"/>
                    </a:lnTo>
                    <a:cubicBezTo>
                      <a:pt x="119" y="383"/>
                      <a:pt x="146" y="383"/>
                      <a:pt x="146" y="348"/>
                    </a:cubicBezTo>
                    <a:cubicBezTo>
                      <a:pt x="202" y="320"/>
                      <a:pt x="292" y="292"/>
                      <a:pt x="410" y="265"/>
                    </a:cubicBezTo>
                    <a:cubicBezTo>
                      <a:pt x="785" y="174"/>
                      <a:pt x="1417" y="119"/>
                      <a:pt x="2146" y="119"/>
                    </a:cubicBezTo>
                    <a:close/>
                    <a:moveTo>
                      <a:pt x="2146" y="1"/>
                    </a:moveTo>
                    <a:cubicBezTo>
                      <a:pt x="1563" y="1"/>
                      <a:pt x="1042" y="36"/>
                      <a:pt x="667" y="91"/>
                    </a:cubicBezTo>
                    <a:cubicBezTo>
                      <a:pt x="466" y="119"/>
                      <a:pt x="320" y="174"/>
                      <a:pt x="202" y="209"/>
                    </a:cubicBezTo>
                    <a:cubicBezTo>
                      <a:pt x="146" y="237"/>
                      <a:pt x="119" y="265"/>
                      <a:pt x="63" y="265"/>
                    </a:cubicBezTo>
                    <a:cubicBezTo>
                      <a:pt x="63" y="292"/>
                      <a:pt x="28" y="292"/>
                      <a:pt x="28" y="320"/>
                    </a:cubicBezTo>
                    <a:cubicBezTo>
                      <a:pt x="28" y="348"/>
                      <a:pt x="1" y="383"/>
                      <a:pt x="1" y="383"/>
                    </a:cubicBezTo>
                    <a:cubicBezTo>
                      <a:pt x="1" y="411"/>
                      <a:pt x="28" y="438"/>
                      <a:pt x="28" y="466"/>
                    </a:cubicBezTo>
                    <a:cubicBezTo>
                      <a:pt x="63" y="494"/>
                      <a:pt x="91" y="522"/>
                      <a:pt x="119" y="522"/>
                    </a:cubicBezTo>
                    <a:cubicBezTo>
                      <a:pt x="202" y="584"/>
                      <a:pt x="292" y="612"/>
                      <a:pt x="438" y="640"/>
                    </a:cubicBezTo>
                    <a:cubicBezTo>
                      <a:pt x="813" y="730"/>
                      <a:pt x="1452" y="785"/>
                      <a:pt x="2146" y="785"/>
                    </a:cubicBezTo>
                    <a:cubicBezTo>
                      <a:pt x="2751" y="785"/>
                      <a:pt x="3271" y="758"/>
                      <a:pt x="3646" y="695"/>
                    </a:cubicBezTo>
                    <a:cubicBezTo>
                      <a:pt x="3848" y="640"/>
                      <a:pt x="3994" y="612"/>
                      <a:pt x="4112" y="584"/>
                    </a:cubicBezTo>
                    <a:cubicBezTo>
                      <a:pt x="4167" y="556"/>
                      <a:pt x="4195" y="522"/>
                      <a:pt x="4257" y="494"/>
                    </a:cubicBezTo>
                    <a:lnTo>
                      <a:pt x="4285" y="466"/>
                    </a:lnTo>
                    <a:cubicBezTo>
                      <a:pt x="4285" y="438"/>
                      <a:pt x="4313" y="411"/>
                      <a:pt x="4313" y="383"/>
                    </a:cubicBezTo>
                    <a:cubicBezTo>
                      <a:pt x="4313" y="383"/>
                      <a:pt x="4285" y="348"/>
                      <a:pt x="4285" y="320"/>
                    </a:cubicBezTo>
                    <a:cubicBezTo>
                      <a:pt x="4257" y="292"/>
                      <a:pt x="4230" y="265"/>
                      <a:pt x="4195" y="237"/>
                    </a:cubicBezTo>
                    <a:cubicBezTo>
                      <a:pt x="4112" y="209"/>
                      <a:pt x="4021" y="174"/>
                      <a:pt x="3882" y="147"/>
                    </a:cubicBezTo>
                    <a:cubicBezTo>
                      <a:pt x="3500" y="63"/>
                      <a:pt x="2869"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7222367"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7209714"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7267783"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7255356"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7321106"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7307098"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7366748"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7354095"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7418490"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7405837"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7463905"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7451478"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7517229"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7503220"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7562870"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7550217"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7614612" y="5069372"/>
                <a:ext cx="20561" cy="216684"/>
              </a:xfrm>
              <a:custGeom>
                <a:avLst/>
                <a:gdLst/>
                <a:ahLst/>
                <a:cxnLst/>
                <a:rect l="l" t="t" r="r" b="b"/>
                <a:pathLst>
                  <a:path w="91" h="959" extrusionOk="0">
                    <a:moveTo>
                      <a:pt x="0" y="0"/>
                    </a:moveTo>
                    <a:lnTo>
                      <a:pt x="0"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5"/>
              <p:cNvSpPr/>
              <p:nvPr/>
            </p:nvSpPr>
            <p:spPr>
              <a:xfrm>
                <a:off x="7601959"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7660028"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7647600"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7713351"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7699342" y="5056719"/>
                <a:ext cx="47223" cy="241764"/>
              </a:xfrm>
              <a:custGeom>
                <a:avLst/>
                <a:gdLst/>
                <a:ahLst/>
                <a:cxnLst/>
                <a:rect l="l" t="t" r="r" b="b"/>
                <a:pathLst>
                  <a:path w="209" h="1070" extrusionOk="0">
                    <a:moveTo>
                      <a:pt x="0" y="0"/>
                    </a:moveTo>
                    <a:lnTo>
                      <a:pt x="0" y="1070"/>
                    </a:lnTo>
                    <a:lnTo>
                      <a:pt x="209" y="1070"/>
                    </a:lnTo>
                    <a:lnTo>
                      <a:pt x="209" y="1014"/>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7758993"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7746340"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7804408"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7791755"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7856150"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a:off x="7843723" y="5056719"/>
                <a:ext cx="45641" cy="241764"/>
              </a:xfrm>
              <a:custGeom>
                <a:avLst/>
                <a:gdLst/>
                <a:ahLst/>
                <a:cxnLst/>
                <a:rect l="l" t="t" r="r" b="b"/>
                <a:pathLst>
                  <a:path w="202" h="1070" extrusionOk="0">
                    <a:moveTo>
                      <a:pt x="0" y="0"/>
                    </a:moveTo>
                    <a:lnTo>
                      <a:pt x="0" y="1070"/>
                    </a:lnTo>
                    <a:lnTo>
                      <a:pt x="201" y="1070"/>
                    </a:lnTo>
                    <a:lnTo>
                      <a:pt x="201" y="1014"/>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a:off x="7903147" y="5069372"/>
                <a:ext cx="19206" cy="216684"/>
              </a:xfrm>
              <a:custGeom>
                <a:avLst/>
                <a:gdLst/>
                <a:ahLst/>
                <a:cxnLst/>
                <a:rect l="l" t="t" r="r" b="b"/>
                <a:pathLst>
                  <a:path w="85" h="959" extrusionOk="0">
                    <a:moveTo>
                      <a:pt x="1" y="0"/>
                    </a:moveTo>
                    <a:lnTo>
                      <a:pt x="1" y="958"/>
                    </a:lnTo>
                    <a:lnTo>
                      <a:pt x="84" y="958"/>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7889138"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a:off x="7955115"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7942462"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5"/>
              <p:cNvSpPr/>
              <p:nvPr/>
            </p:nvSpPr>
            <p:spPr>
              <a:xfrm>
                <a:off x="8000530"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a:off x="7987877" y="5056719"/>
                <a:ext cx="45867" cy="241764"/>
              </a:xfrm>
              <a:custGeom>
                <a:avLst/>
                <a:gdLst/>
                <a:ahLst/>
                <a:cxnLst/>
                <a:rect l="l" t="t" r="r" b="b"/>
                <a:pathLst>
                  <a:path w="203"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8052272" y="5069372"/>
                <a:ext cx="20561" cy="216684"/>
              </a:xfrm>
              <a:custGeom>
                <a:avLst/>
                <a:gdLst/>
                <a:ahLst/>
                <a:cxnLst/>
                <a:rect l="l" t="t" r="r" b="b"/>
                <a:pathLst>
                  <a:path w="91" h="959" extrusionOk="0">
                    <a:moveTo>
                      <a:pt x="1" y="0"/>
                    </a:moveTo>
                    <a:lnTo>
                      <a:pt x="1" y="958"/>
                    </a:lnTo>
                    <a:lnTo>
                      <a:pt x="91" y="958"/>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a:off x="8039845" y="5056719"/>
                <a:ext cx="45641" cy="241764"/>
              </a:xfrm>
              <a:custGeom>
                <a:avLst/>
                <a:gdLst/>
                <a:ahLst/>
                <a:cxnLst/>
                <a:rect l="l" t="t" r="r" b="b"/>
                <a:pathLst>
                  <a:path w="202" h="1070" extrusionOk="0">
                    <a:moveTo>
                      <a:pt x="0" y="0"/>
                    </a:moveTo>
                    <a:lnTo>
                      <a:pt x="0"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8099495" y="5069372"/>
                <a:ext cx="18980" cy="216684"/>
              </a:xfrm>
              <a:custGeom>
                <a:avLst/>
                <a:gdLst/>
                <a:ahLst/>
                <a:cxnLst/>
                <a:rect l="l" t="t" r="r" b="b"/>
                <a:pathLst>
                  <a:path w="84" h="959" extrusionOk="0">
                    <a:moveTo>
                      <a:pt x="0" y="0"/>
                    </a:moveTo>
                    <a:lnTo>
                      <a:pt x="0" y="958"/>
                    </a:lnTo>
                    <a:lnTo>
                      <a:pt x="83" y="958"/>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8085261" y="5056719"/>
                <a:ext cx="45641" cy="241764"/>
              </a:xfrm>
              <a:custGeom>
                <a:avLst/>
                <a:gdLst/>
                <a:ahLst/>
                <a:cxnLst/>
                <a:rect l="l" t="t" r="r" b="b"/>
                <a:pathLst>
                  <a:path w="202" h="1070" extrusionOk="0">
                    <a:moveTo>
                      <a:pt x="1" y="0"/>
                    </a:moveTo>
                    <a:lnTo>
                      <a:pt x="1" y="1070"/>
                    </a:lnTo>
                    <a:lnTo>
                      <a:pt x="202" y="1070"/>
                    </a:lnTo>
                    <a:lnTo>
                      <a:pt x="202" y="1014"/>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a:off x="7327433" y="5023731"/>
                <a:ext cx="685977" cy="105292"/>
              </a:xfrm>
              <a:custGeom>
                <a:avLst/>
                <a:gdLst/>
                <a:ahLst/>
                <a:cxnLst/>
                <a:rect l="l" t="t" r="r" b="b"/>
                <a:pathLst>
                  <a:path w="3036" h="466" extrusionOk="0">
                    <a:moveTo>
                      <a:pt x="1507" y="1"/>
                    </a:moveTo>
                    <a:cubicBezTo>
                      <a:pt x="667" y="1"/>
                      <a:pt x="1" y="119"/>
                      <a:pt x="1" y="237"/>
                    </a:cubicBezTo>
                    <a:cubicBezTo>
                      <a:pt x="1" y="376"/>
                      <a:pt x="667" y="466"/>
                      <a:pt x="1507" y="466"/>
                    </a:cubicBezTo>
                    <a:cubicBezTo>
                      <a:pt x="2375" y="466"/>
                      <a:pt x="3035" y="376"/>
                      <a:pt x="3035" y="237"/>
                    </a:cubicBezTo>
                    <a:cubicBezTo>
                      <a:pt x="3035" y="119"/>
                      <a:pt x="2375" y="1"/>
                      <a:pt x="1507"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7197287" y="4899911"/>
                <a:ext cx="947850" cy="190022"/>
              </a:xfrm>
              <a:custGeom>
                <a:avLst/>
                <a:gdLst/>
                <a:ahLst/>
                <a:cxnLst/>
                <a:rect l="l" t="t" r="r" b="b"/>
                <a:pathLst>
                  <a:path w="4195" h="841" extrusionOk="0">
                    <a:moveTo>
                      <a:pt x="0" y="0"/>
                    </a:moveTo>
                    <a:lnTo>
                      <a:pt x="0" y="493"/>
                    </a:lnTo>
                    <a:cubicBezTo>
                      <a:pt x="0" y="667"/>
                      <a:pt x="951" y="840"/>
                      <a:pt x="2083" y="840"/>
                    </a:cubicBezTo>
                    <a:cubicBezTo>
                      <a:pt x="3236" y="840"/>
                      <a:pt x="4194" y="667"/>
                      <a:pt x="4194" y="493"/>
                    </a:cubicBezTo>
                    <a:lnTo>
                      <a:pt x="4194"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a:off x="7197287" y="4899911"/>
                <a:ext cx="947850" cy="91057"/>
              </a:xfrm>
              <a:custGeom>
                <a:avLst/>
                <a:gdLst/>
                <a:ahLst/>
                <a:cxnLst/>
                <a:rect l="l" t="t" r="r" b="b"/>
                <a:pathLst>
                  <a:path w="4195" h="403" extrusionOk="0">
                    <a:moveTo>
                      <a:pt x="0" y="0"/>
                    </a:moveTo>
                    <a:lnTo>
                      <a:pt x="0" y="118"/>
                    </a:lnTo>
                    <a:cubicBezTo>
                      <a:pt x="202" y="292"/>
                      <a:pt x="1070" y="403"/>
                      <a:pt x="2083" y="403"/>
                    </a:cubicBezTo>
                    <a:cubicBezTo>
                      <a:pt x="3125" y="403"/>
                      <a:pt x="3993" y="292"/>
                      <a:pt x="4194" y="118"/>
                    </a:cubicBezTo>
                    <a:lnTo>
                      <a:pt x="41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a:off x="7197287" y="4827608"/>
                <a:ext cx="947850" cy="150933"/>
              </a:xfrm>
              <a:custGeom>
                <a:avLst/>
                <a:gdLst/>
                <a:ahLst/>
                <a:cxnLst/>
                <a:rect l="l" t="t" r="r" b="b"/>
                <a:pathLst>
                  <a:path w="4195" h="668" extrusionOk="0">
                    <a:moveTo>
                      <a:pt x="2083" y="1"/>
                    </a:moveTo>
                    <a:cubicBezTo>
                      <a:pt x="951" y="1"/>
                      <a:pt x="0" y="146"/>
                      <a:pt x="0" y="320"/>
                    </a:cubicBezTo>
                    <a:cubicBezTo>
                      <a:pt x="0" y="521"/>
                      <a:pt x="951" y="667"/>
                      <a:pt x="2083" y="667"/>
                    </a:cubicBezTo>
                    <a:cubicBezTo>
                      <a:pt x="3236" y="667"/>
                      <a:pt x="4194" y="521"/>
                      <a:pt x="4194" y="320"/>
                    </a:cubicBezTo>
                    <a:cubicBezTo>
                      <a:pt x="4194" y="146"/>
                      <a:pt x="3236" y="1"/>
                      <a:pt x="2083"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a:off x="7183052" y="4815181"/>
                <a:ext cx="974512" cy="175787"/>
              </a:xfrm>
              <a:custGeom>
                <a:avLst/>
                <a:gdLst/>
                <a:ahLst/>
                <a:cxnLst/>
                <a:rect l="l" t="t" r="r" b="b"/>
                <a:pathLst>
                  <a:path w="4313" h="778" extrusionOk="0">
                    <a:moveTo>
                      <a:pt x="2146" y="118"/>
                    </a:moveTo>
                    <a:cubicBezTo>
                      <a:pt x="2723" y="118"/>
                      <a:pt x="3244" y="146"/>
                      <a:pt x="3619" y="201"/>
                    </a:cubicBezTo>
                    <a:cubicBezTo>
                      <a:pt x="3820" y="229"/>
                      <a:pt x="3966" y="257"/>
                      <a:pt x="4056" y="292"/>
                    </a:cubicBezTo>
                    <a:cubicBezTo>
                      <a:pt x="4112" y="320"/>
                      <a:pt x="4139" y="347"/>
                      <a:pt x="4167" y="347"/>
                    </a:cubicBezTo>
                    <a:lnTo>
                      <a:pt x="4195" y="375"/>
                    </a:lnTo>
                    <a:cubicBezTo>
                      <a:pt x="4195" y="375"/>
                      <a:pt x="4167" y="403"/>
                      <a:pt x="4139" y="403"/>
                    </a:cubicBezTo>
                    <a:cubicBezTo>
                      <a:pt x="4112" y="431"/>
                      <a:pt x="4021" y="493"/>
                      <a:pt x="3910" y="521"/>
                    </a:cubicBezTo>
                    <a:cubicBezTo>
                      <a:pt x="3535" y="604"/>
                      <a:pt x="2896" y="667"/>
                      <a:pt x="2146" y="667"/>
                    </a:cubicBezTo>
                    <a:cubicBezTo>
                      <a:pt x="1591" y="667"/>
                      <a:pt x="1070" y="604"/>
                      <a:pt x="695" y="549"/>
                    </a:cubicBezTo>
                    <a:cubicBezTo>
                      <a:pt x="494" y="521"/>
                      <a:pt x="348" y="493"/>
                      <a:pt x="265" y="465"/>
                    </a:cubicBezTo>
                    <a:cubicBezTo>
                      <a:pt x="202" y="431"/>
                      <a:pt x="174" y="403"/>
                      <a:pt x="146" y="403"/>
                    </a:cubicBezTo>
                    <a:lnTo>
                      <a:pt x="119" y="375"/>
                    </a:lnTo>
                    <a:cubicBezTo>
                      <a:pt x="119" y="375"/>
                      <a:pt x="146" y="375"/>
                      <a:pt x="146" y="347"/>
                    </a:cubicBezTo>
                    <a:cubicBezTo>
                      <a:pt x="202" y="320"/>
                      <a:pt x="292" y="292"/>
                      <a:pt x="410" y="257"/>
                    </a:cubicBezTo>
                    <a:cubicBezTo>
                      <a:pt x="785" y="174"/>
                      <a:pt x="1417" y="118"/>
                      <a:pt x="2146" y="118"/>
                    </a:cubicBezTo>
                    <a:close/>
                    <a:moveTo>
                      <a:pt x="2146" y="0"/>
                    </a:moveTo>
                    <a:cubicBezTo>
                      <a:pt x="1563" y="0"/>
                      <a:pt x="1042" y="28"/>
                      <a:pt x="667" y="83"/>
                    </a:cubicBezTo>
                    <a:cubicBezTo>
                      <a:pt x="466" y="118"/>
                      <a:pt x="320" y="146"/>
                      <a:pt x="202" y="201"/>
                    </a:cubicBezTo>
                    <a:cubicBezTo>
                      <a:pt x="146" y="229"/>
                      <a:pt x="119" y="229"/>
                      <a:pt x="63" y="257"/>
                    </a:cubicBezTo>
                    <a:cubicBezTo>
                      <a:pt x="63" y="292"/>
                      <a:pt x="28" y="292"/>
                      <a:pt x="28" y="320"/>
                    </a:cubicBezTo>
                    <a:cubicBezTo>
                      <a:pt x="28" y="347"/>
                      <a:pt x="1" y="347"/>
                      <a:pt x="1" y="375"/>
                    </a:cubicBezTo>
                    <a:cubicBezTo>
                      <a:pt x="1" y="403"/>
                      <a:pt x="28" y="431"/>
                      <a:pt x="28" y="431"/>
                    </a:cubicBezTo>
                    <a:cubicBezTo>
                      <a:pt x="63" y="493"/>
                      <a:pt x="91" y="493"/>
                      <a:pt x="119" y="521"/>
                    </a:cubicBezTo>
                    <a:cubicBezTo>
                      <a:pt x="202" y="576"/>
                      <a:pt x="292" y="604"/>
                      <a:pt x="438" y="639"/>
                    </a:cubicBezTo>
                    <a:cubicBezTo>
                      <a:pt x="813" y="722"/>
                      <a:pt x="1452" y="778"/>
                      <a:pt x="2146" y="778"/>
                    </a:cubicBezTo>
                    <a:cubicBezTo>
                      <a:pt x="2751" y="778"/>
                      <a:pt x="3271" y="722"/>
                      <a:pt x="3646" y="667"/>
                    </a:cubicBezTo>
                    <a:cubicBezTo>
                      <a:pt x="3848" y="639"/>
                      <a:pt x="3994" y="604"/>
                      <a:pt x="4112" y="576"/>
                    </a:cubicBezTo>
                    <a:cubicBezTo>
                      <a:pt x="4167" y="549"/>
                      <a:pt x="4195" y="521"/>
                      <a:pt x="4257" y="493"/>
                    </a:cubicBezTo>
                    <a:cubicBezTo>
                      <a:pt x="4257" y="493"/>
                      <a:pt x="4285" y="465"/>
                      <a:pt x="4285" y="431"/>
                    </a:cubicBezTo>
                    <a:cubicBezTo>
                      <a:pt x="4285" y="431"/>
                      <a:pt x="4313" y="403"/>
                      <a:pt x="4313" y="375"/>
                    </a:cubicBezTo>
                    <a:cubicBezTo>
                      <a:pt x="4313" y="347"/>
                      <a:pt x="4285" y="347"/>
                      <a:pt x="4285" y="320"/>
                    </a:cubicBezTo>
                    <a:cubicBezTo>
                      <a:pt x="4257" y="292"/>
                      <a:pt x="4230" y="257"/>
                      <a:pt x="4195" y="229"/>
                    </a:cubicBezTo>
                    <a:cubicBezTo>
                      <a:pt x="4112" y="201"/>
                      <a:pt x="4021" y="174"/>
                      <a:pt x="3882" y="146"/>
                    </a:cubicBezTo>
                    <a:cubicBezTo>
                      <a:pt x="3500" y="56"/>
                      <a:pt x="2869"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a:off x="7222367"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a:off x="7209714"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5"/>
              <p:cNvSpPr/>
              <p:nvPr/>
            </p:nvSpPr>
            <p:spPr>
              <a:xfrm>
                <a:off x="7267783"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5"/>
              <p:cNvSpPr/>
              <p:nvPr/>
            </p:nvSpPr>
            <p:spPr>
              <a:xfrm>
                <a:off x="7255356"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5"/>
              <p:cNvSpPr/>
              <p:nvPr/>
            </p:nvSpPr>
            <p:spPr>
              <a:xfrm>
                <a:off x="7321106"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5"/>
              <p:cNvSpPr/>
              <p:nvPr/>
            </p:nvSpPr>
            <p:spPr>
              <a:xfrm>
                <a:off x="7307098"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
              <p:cNvSpPr/>
              <p:nvPr/>
            </p:nvSpPr>
            <p:spPr>
              <a:xfrm>
                <a:off x="7366748"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
              <p:cNvSpPr/>
              <p:nvPr/>
            </p:nvSpPr>
            <p:spPr>
              <a:xfrm>
                <a:off x="7354095"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7418490"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7405837"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7463905"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7451478"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7517229"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7503220"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7562870"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7550217"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7614612" y="4893585"/>
                <a:ext cx="20561" cy="215102"/>
              </a:xfrm>
              <a:custGeom>
                <a:avLst/>
                <a:gdLst/>
                <a:ahLst/>
                <a:cxnLst/>
                <a:rect l="l" t="t" r="r" b="b"/>
                <a:pathLst>
                  <a:path w="91" h="952" extrusionOk="0">
                    <a:moveTo>
                      <a:pt x="0" y="0"/>
                    </a:moveTo>
                    <a:lnTo>
                      <a:pt x="0"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7601959"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7660028"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7647600"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7713351"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7699342" y="4880932"/>
                <a:ext cx="47223" cy="241990"/>
              </a:xfrm>
              <a:custGeom>
                <a:avLst/>
                <a:gdLst/>
                <a:ahLst/>
                <a:cxnLst/>
                <a:rect l="l" t="t" r="r" b="b"/>
                <a:pathLst>
                  <a:path w="209" h="1071" extrusionOk="0">
                    <a:moveTo>
                      <a:pt x="0" y="1"/>
                    </a:moveTo>
                    <a:lnTo>
                      <a:pt x="0" y="1070"/>
                    </a:lnTo>
                    <a:lnTo>
                      <a:pt x="209" y="1070"/>
                    </a:lnTo>
                    <a:lnTo>
                      <a:pt x="209" y="1008"/>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7758993"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7746340"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7804408"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7791755"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7856150"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7843723" y="4880932"/>
                <a:ext cx="45641" cy="241990"/>
              </a:xfrm>
              <a:custGeom>
                <a:avLst/>
                <a:gdLst/>
                <a:ahLst/>
                <a:cxnLst/>
                <a:rect l="l" t="t" r="r" b="b"/>
                <a:pathLst>
                  <a:path w="202" h="1071" extrusionOk="0">
                    <a:moveTo>
                      <a:pt x="0" y="1"/>
                    </a:moveTo>
                    <a:lnTo>
                      <a:pt x="0" y="1070"/>
                    </a:lnTo>
                    <a:lnTo>
                      <a:pt x="201" y="1070"/>
                    </a:lnTo>
                    <a:lnTo>
                      <a:pt x="201" y="1008"/>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7903147" y="4893585"/>
                <a:ext cx="19206" cy="215102"/>
              </a:xfrm>
              <a:custGeom>
                <a:avLst/>
                <a:gdLst/>
                <a:ahLst/>
                <a:cxnLst/>
                <a:rect l="l" t="t" r="r" b="b"/>
                <a:pathLst>
                  <a:path w="85" h="952" extrusionOk="0">
                    <a:moveTo>
                      <a:pt x="1" y="0"/>
                    </a:moveTo>
                    <a:lnTo>
                      <a:pt x="1" y="952"/>
                    </a:lnTo>
                    <a:lnTo>
                      <a:pt x="84" y="952"/>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7889138"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7955115"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7942462"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8000530"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7987877" y="4880932"/>
                <a:ext cx="45867" cy="241990"/>
              </a:xfrm>
              <a:custGeom>
                <a:avLst/>
                <a:gdLst/>
                <a:ahLst/>
                <a:cxnLst/>
                <a:rect l="l" t="t" r="r" b="b"/>
                <a:pathLst>
                  <a:path w="203"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8052272" y="4893585"/>
                <a:ext cx="20561" cy="215102"/>
              </a:xfrm>
              <a:custGeom>
                <a:avLst/>
                <a:gdLst/>
                <a:ahLst/>
                <a:cxnLst/>
                <a:rect l="l" t="t" r="r" b="b"/>
                <a:pathLst>
                  <a:path w="91" h="952" extrusionOk="0">
                    <a:moveTo>
                      <a:pt x="1" y="0"/>
                    </a:moveTo>
                    <a:lnTo>
                      <a:pt x="1" y="952"/>
                    </a:lnTo>
                    <a:lnTo>
                      <a:pt x="91" y="952"/>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8039845" y="4880932"/>
                <a:ext cx="45641" cy="241990"/>
              </a:xfrm>
              <a:custGeom>
                <a:avLst/>
                <a:gdLst/>
                <a:ahLst/>
                <a:cxnLst/>
                <a:rect l="l" t="t" r="r" b="b"/>
                <a:pathLst>
                  <a:path w="202" h="1071" extrusionOk="0">
                    <a:moveTo>
                      <a:pt x="0" y="1"/>
                    </a:moveTo>
                    <a:lnTo>
                      <a:pt x="0"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8099495" y="4893585"/>
                <a:ext cx="18980" cy="215102"/>
              </a:xfrm>
              <a:custGeom>
                <a:avLst/>
                <a:gdLst/>
                <a:ahLst/>
                <a:cxnLst/>
                <a:rect l="l" t="t" r="r" b="b"/>
                <a:pathLst>
                  <a:path w="84" h="952" extrusionOk="0">
                    <a:moveTo>
                      <a:pt x="0" y="0"/>
                    </a:moveTo>
                    <a:lnTo>
                      <a:pt x="0" y="952"/>
                    </a:lnTo>
                    <a:lnTo>
                      <a:pt x="83" y="952"/>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8085261" y="4880932"/>
                <a:ext cx="45641" cy="241990"/>
              </a:xfrm>
              <a:custGeom>
                <a:avLst/>
                <a:gdLst/>
                <a:ahLst/>
                <a:cxnLst/>
                <a:rect l="l" t="t" r="r" b="b"/>
                <a:pathLst>
                  <a:path w="202" h="1071" extrusionOk="0">
                    <a:moveTo>
                      <a:pt x="1" y="1"/>
                    </a:moveTo>
                    <a:lnTo>
                      <a:pt x="1" y="1070"/>
                    </a:lnTo>
                    <a:lnTo>
                      <a:pt x="202" y="1070"/>
                    </a:lnTo>
                    <a:lnTo>
                      <a:pt x="202" y="1008"/>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7327433" y="4847943"/>
                <a:ext cx="685977" cy="103936"/>
              </a:xfrm>
              <a:custGeom>
                <a:avLst/>
                <a:gdLst/>
                <a:ahLst/>
                <a:cxnLst/>
                <a:rect l="l" t="t" r="r" b="b"/>
                <a:pathLst>
                  <a:path w="3036" h="460" extrusionOk="0">
                    <a:moveTo>
                      <a:pt x="1507" y="1"/>
                    </a:moveTo>
                    <a:cubicBezTo>
                      <a:pt x="667" y="1"/>
                      <a:pt x="1" y="112"/>
                      <a:pt x="1" y="230"/>
                    </a:cubicBezTo>
                    <a:cubicBezTo>
                      <a:pt x="1" y="376"/>
                      <a:pt x="667" y="459"/>
                      <a:pt x="1507" y="459"/>
                    </a:cubicBezTo>
                    <a:cubicBezTo>
                      <a:pt x="2375" y="459"/>
                      <a:pt x="3035" y="376"/>
                      <a:pt x="3035" y="230"/>
                    </a:cubicBezTo>
                    <a:cubicBezTo>
                      <a:pt x="3035" y="112"/>
                      <a:pt x="2375" y="1"/>
                      <a:pt x="1507"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7197287" y="4724124"/>
                <a:ext cx="947850" cy="182114"/>
              </a:xfrm>
              <a:custGeom>
                <a:avLst/>
                <a:gdLst/>
                <a:ahLst/>
                <a:cxnLst/>
                <a:rect l="l" t="t" r="r" b="b"/>
                <a:pathLst>
                  <a:path w="4195" h="806" extrusionOk="0">
                    <a:moveTo>
                      <a:pt x="0" y="0"/>
                    </a:moveTo>
                    <a:lnTo>
                      <a:pt x="0" y="486"/>
                    </a:lnTo>
                    <a:cubicBezTo>
                      <a:pt x="0" y="660"/>
                      <a:pt x="951" y="806"/>
                      <a:pt x="2083" y="806"/>
                    </a:cubicBezTo>
                    <a:cubicBezTo>
                      <a:pt x="3236" y="806"/>
                      <a:pt x="4194" y="660"/>
                      <a:pt x="4194" y="486"/>
                    </a:cubicBezTo>
                    <a:lnTo>
                      <a:pt x="4194"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7197287" y="4724124"/>
                <a:ext cx="947850" cy="91283"/>
              </a:xfrm>
              <a:custGeom>
                <a:avLst/>
                <a:gdLst/>
                <a:ahLst/>
                <a:cxnLst/>
                <a:rect l="l" t="t" r="r" b="b"/>
                <a:pathLst>
                  <a:path w="4195" h="404" extrusionOk="0">
                    <a:moveTo>
                      <a:pt x="0" y="0"/>
                    </a:moveTo>
                    <a:lnTo>
                      <a:pt x="0" y="84"/>
                    </a:lnTo>
                    <a:cubicBezTo>
                      <a:pt x="202" y="285"/>
                      <a:pt x="1070" y="403"/>
                      <a:pt x="2083" y="403"/>
                    </a:cubicBezTo>
                    <a:cubicBezTo>
                      <a:pt x="3125" y="403"/>
                      <a:pt x="3993" y="285"/>
                      <a:pt x="4194" y="84"/>
                    </a:cubicBezTo>
                    <a:lnTo>
                      <a:pt x="41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7197287" y="4645720"/>
                <a:ext cx="947850" cy="157034"/>
              </a:xfrm>
              <a:custGeom>
                <a:avLst/>
                <a:gdLst/>
                <a:ahLst/>
                <a:cxnLst/>
                <a:rect l="l" t="t" r="r" b="b"/>
                <a:pathLst>
                  <a:path w="4195" h="695" extrusionOk="0">
                    <a:moveTo>
                      <a:pt x="2083" y="0"/>
                    </a:moveTo>
                    <a:cubicBezTo>
                      <a:pt x="951" y="0"/>
                      <a:pt x="0" y="174"/>
                      <a:pt x="0" y="347"/>
                    </a:cubicBezTo>
                    <a:cubicBezTo>
                      <a:pt x="0" y="521"/>
                      <a:pt x="951" y="695"/>
                      <a:pt x="2083" y="695"/>
                    </a:cubicBezTo>
                    <a:cubicBezTo>
                      <a:pt x="3236" y="695"/>
                      <a:pt x="4194" y="521"/>
                      <a:pt x="4194" y="347"/>
                    </a:cubicBezTo>
                    <a:cubicBezTo>
                      <a:pt x="4194" y="174"/>
                      <a:pt x="3236" y="0"/>
                      <a:pt x="2083"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7183052" y="4631486"/>
                <a:ext cx="974512" cy="183921"/>
              </a:xfrm>
              <a:custGeom>
                <a:avLst/>
                <a:gdLst/>
                <a:ahLst/>
                <a:cxnLst/>
                <a:rect l="l" t="t" r="r" b="b"/>
                <a:pathLst>
                  <a:path w="4313" h="814" extrusionOk="0">
                    <a:moveTo>
                      <a:pt x="2146" y="119"/>
                    </a:moveTo>
                    <a:cubicBezTo>
                      <a:pt x="2723" y="119"/>
                      <a:pt x="3244" y="174"/>
                      <a:pt x="3619" y="237"/>
                    </a:cubicBezTo>
                    <a:cubicBezTo>
                      <a:pt x="3820" y="264"/>
                      <a:pt x="3966" y="292"/>
                      <a:pt x="4056" y="320"/>
                    </a:cubicBezTo>
                    <a:cubicBezTo>
                      <a:pt x="4112" y="348"/>
                      <a:pt x="4139" y="376"/>
                      <a:pt x="4167" y="376"/>
                    </a:cubicBezTo>
                    <a:lnTo>
                      <a:pt x="4195" y="410"/>
                    </a:lnTo>
                    <a:cubicBezTo>
                      <a:pt x="4195" y="410"/>
                      <a:pt x="4167" y="410"/>
                      <a:pt x="4139" y="438"/>
                    </a:cubicBezTo>
                    <a:cubicBezTo>
                      <a:pt x="4112" y="466"/>
                      <a:pt x="4021" y="494"/>
                      <a:pt x="3910" y="521"/>
                    </a:cubicBezTo>
                    <a:cubicBezTo>
                      <a:pt x="3535" y="612"/>
                      <a:pt x="2896" y="695"/>
                      <a:pt x="2146" y="695"/>
                    </a:cubicBezTo>
                    <a:cubicBezTo>
                      <a:pt x="1591" y="695"/>
                      <a:pt x="1070" y="639"/>
                      <a:pt x="695" y="584"/>
                    </a:cubicBezTo>
                    <a:cubicBezTo>
                      <a:pt x="494" y="549"/>
                      <a:pt x="348" y="521"/>
                      <a:pt x="265" y="494"/>
                    </a:cubicBezTo>
                    <a:cubicBezTo>
                      <a:pt x="202" y="466"/>
                      <a:pt x="174" y="438"/>
                      <a:pt x="146" y="438"/>
                    </a:cubicBezTo>
                    <a:lnTo>
                      <a:pt x="119" y="410"/>
                    </a:lnTo>
                    <a:lnTo>
                      <a:pt x="146" y="376"/>
                    </a:lnTo>
                    <a:cubicBezTo>
                      <a:pt x="202" y="348"/>
                      <a:pt x="292" y="320"/>
                      <a:pt x="410" y="292"/>
                    </a:cubicBezTo>
                    <a:cubicBezTo>
                      <a:pt x="785" y="174"/>
                      <a:pt x="1417" y="119"/>
                      <a:pt x="2146" y="119"/>
                    </a:cubicBezTo>
                    <a:close/>
                    <a:moveTo>
                      <a:pt x="2146" y="1"/>
                    </a:moveTo>
                    <a:cubicBezTo>
                      <a:pt x="1563" y="1"/>
                      <a:pt x="1042" y="63"/>
                      <a:pt x="667" y="119"/>
                    </a:cubicBezTo>
                    <a:cubicBezTo>
                      <a:pt x="466" y="146"/>
                      <a:pt x="320" y="174"/>
                      <a:pt x="202" y="237"/>
                    </a:cubicBezTo>
                    <a:cubicBezTo>
                      <a:pt x="146" y="237"/>
                      <a:pt x="119" y="264"/>
                      <a:pt x="63" y="292"/>
                    </a:cubicBezTo>
                    <a:cubicBezTo>
                      <a:pt x="63" y="292"/>
                      <a:pt x="28" y="320"/>
                      <a:pt x="28" y="348"/>
                    </a:cubicBezTo>
                    <a:cubicBezTo>
                      <a:pt x="28" y="348"/>
                      <a:pt x="1" y="376"/>
                      <a:pt x="1" y="410"/>
                    </a:cubicBezTo>
                    <a:cubicBezTo>
                      <a:pt x="1" y="438"/>
                      <a:pt x="28" y="466"/>
                      <a:pt x="28" y="466"/>
                    </a:cubicBezTo>
                    <a:cubicBezTo>
                      <a:pt x="63" y="494"/>
                      <a:pt x="91" y="521"/>
                      <a:pt x="119" y="549"/>
                    </a:cubicBezTo>
                    <a:cubicBezTo>
                      <a:pt x="202" y="584"/>
                      <a:pt x="292" y="612"/>
                      <a:pt x="438" y="639"/>
                    </a:cubicBezTo>
                    <a:cubicBezTo>
                      <a:pt x="813" y="758"/>
                      <a:pt x="1452" y="813"/>
                      <a:pt x="2146" y="813"/>
                    </a:cubicBezTo>
                    <a:cubicBezTo>
                      <a:pt x="2751" y="813"/>
                      <a:pt x="3271" y="758"/>
                      <a:pt x="3646" y="695"/>
                    </a:cubicBezTo>
                    <a:cubicBezTo>
                      <a:pt x="3848" y="667"/>
                      <a:pt x="3994" y="639"/>
                      <a:pt x="4112" y="584"/>
                    </a:cubicBezTo>
                    <a:cubicBezTo>
                      <a:pt x="4167" y="584"/>
                      <a:pt x="4195" y="549"/>
                      <a:pt x="4257" y="521"/>
                    </a:cubicBezTo>
                    <a:cubicBezTo>
                      <a:pt x="4257" y="494"/>
                      <a:pt x="4285" y="494"/>
                      <a:pt x="4285" y="466"/>
                    </a:cubicBezTo>
                    <a:cubicBezTo>
                      <a:pt x="4285" y="466"/>
                      <a:pt x="4313" y="438"/>
                      <a:pt x="4313" y="410"/>
                    </a:cubicBezTo>
                    <a:cubicBezTo>
                      <a:pt x="4313" y="376"/>
                      <a:pt x="4285" y="348"/>
                      <a:pt x="4285" y="348"/>
                    </a:cubicBezTo>
                    <a:cubicBezTo>
                      <a:pt x="4257" y="292"/>
                      <a:pt x="4230" y="292"/>
                      <a:pt x="4195" y="264"/>
                    </a:cubicBezTo>
                    <a:cubicBezTo>
                      <a:pt x="4112" y="202"/>
                      <a:pt x="4021" y="174"/>
                      <a:pt x="3882" y="146"/>
                    </a:cubicBezTo>
                    <a:cubicBezTo>
                      <a:pt x="3500" y="63"/>
                      <a:pt x="2869"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7222367"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7209714"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7267783"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7255356"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7321106"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7307098"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7366748"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7354095"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7418490"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7405837"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7463905"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451478"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7517229"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7503220"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562870"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7550217"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7614612" y="4716216"/>
                <a:ext cx="20561" cy="210583"/>
              </a:xfrm>
              <a:custGeom>
                <a:avLst/>
                <a:gdLst/>
                <a:ahLst/>
                <a:cxnLst/>
                <a:rect l="l" t="t" r="r" b="b"/>
                <a:pathLst>
                  <a:path w="91" h="932" extrusionOk="0">
                    <a:moveTo>
                      <a:pt x="0" y="1"/>
                    </a:moveTo>
                    <a:lnTo>
                      <a:pt x="0"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601959"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660028"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647600"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713351"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7699342" y="4703789"/>
                <a:ext cx="47223" cy="235437"/>
              </a:xfrm>
              <a:custGeom>
                <a:avLst/>
                <a:gdLst/>
                <a:ahLst/>
                <a:cxnLst/>
                <a:rect l="l" t="t" r="r" b="b"/>
                <a:pathLst>
                  <a:path w="209" h="1042" extrusionOk="0">
                    <a:moveTo>
                      <a:pt x="0" y="0"/>
                    </a:moveTo>
                    <a:lnTo>
                      <a:pt x="0" y="1042"/>
                    </a:lnTo>
                    <a:lnTo>
                      <a:pt x="209" y="1042"/>
                    </a:lnTo>
                    <a:lnTo>
                      <a:pt x="209" y="986"/>
                    </a:lnTo>
                    <a:lnTo>
                      <a:pt x="209"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7758993"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7746340"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7804408"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7791755"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7856150"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7843723" y="4703789"/>
                <a:ext cx="45641" cy="235437"/>
              </a:xfrm>
              <a:custGeom>
                <a:avLst/>
                <a:gdLst/>
                <a:ahLst/>
                <a:cxnLst/>
                <a:rect l="l" t="t" r="r" b="b"/>
                <a:pathLst>
                  <a:path w="202" h="1042" extrusionOk="0">
                    <a:moveTo>
                      <a:pt x="0" y="0"/>
                    </a:moveTo>
                    <a:lnTo>
                      <a:pt x="0" y="1042"/>
                    </a:lnTo>
                    <a:lnTo>
                      <a:pt x="201" y="1042"/>
                    </a:lnTo>
                    <a:lnTo>
                      <a:pt x="201" y="986"/>
                    </a:lnTo>
                    <a:lnTo>
                      <a:pt x="20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a:off x="7903147" y="4716216"/>
                <a:ext cx="19206" cy="210583"/>
              </a:xfrm>
              <a:custGeom>
                <a:avLst/>
                <a:gdLst/>
                <a:ahLst/>
                <a:cxnLst/>
                <a:rect l="l" t="t" r="r" b="b"/>
                <a:pathLst>
                  <a:path w="85" h="932" extrusionOk="0">
                    <a:moveTo>
                      <a:pt x="1" y="1"/>
                    </a:moveTo>
                    <a:lnTo>
                      <a:pt x="1" y="931"/>
                    </a:lnTo>
                    <a:lnTo>
                      <a:pt x="84" y="931"/>
                    </a:lnTo>
                    <a:lnTo>
                      <a:pt x="84"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7889138"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955115"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942462"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8000530"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7987877" y="4703789"/>
                <a:ext cx="45867" cy="235437"/>
              </a:xfrm>
              <a:custGeom>
                <a:avLst/>
                <a:gdLst/>
                <a:ahLst/>
                <a:cxnLst/>
                <a:rect l="l" t="t" r="r" b="b"/>
                <a:pathLst>
                  <a:path w="203"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8052272" y="4716216"/>
                <a:ext cx="20561" cy="210583"/>
              </a:xfrm>
              <a:custGeom>
                <a:avLst/>
                <a:gdLst/>
                <a:ahLst/>
                <a:cxnLst/>
                <a:rect l="l" t="t" r="r" b="b"/>
                <a:pathLst>
                  <a:path w="91" h="932" extrusionOk="0">
                    <a:moveTo>
                      <a:pt x="1" y="1"/>
                    </a:moveTo>
                    <a:lnTo>
                      <a:pt x="1" y="931"/>
                    </a:lnTo>
                    <a:lnTo>
                      <a:pt x="91" y="931"/>
                    </a:lnTo>
                    <a:lnTo>
                      <a:pt x="9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8039845" y="4703789"/>
                <a:ext cx="45641" cy="235437"/>
              </a:xfrm>
              <a:custGeom>
                <a:avLst/>
                <a:gdLst/>
                <a:ahLst/>
                <a:cxnLst/>
                <a:rect l="l" t="t" r="r" b="b"/>
                <a:pathLst>
                  <a:path w="202" h="1042" extrusionOk="0">
                    <a:moveTo>
                      <a:pt x="0" y="0"/>
                    </a:moveTo>
                    <a:lnTo>
                      <a:pt x="0"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8099495" y="4716216"/>
                <a:ext cx="18980" cy="210583"/>
              </a:xfrm>
              <a:custGeom>
                <a:avLst/>
                <a:gdLst/>
                <a:ahLst/>
                <a:cxnLst/>
                <a:rect l="l" t="t" r="r" b="b"/>
                <a:pathLst>
                  <a:path w="84" h="932" extrusionOk="0">
                    <a:moveTo>
                      <a:pt x="0" y="1"/>
                    </a:moveTo>
                    <a:lnTo>
                      <a:pt x="0" y="931"/>
                    </a:lnTo>
                    <a:lnTo>
                      <a:pt x="83" y="931"/>
                    </a:lnTo>
                    <a:lnTo>
                      <a:pt x="83"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8085261" y="4703789"/>
                <a:ext cx="45641" cy="235437"/>
              </a:xfrm>
              <a:custGeom>
                <a:avLst/>
                <a:gdLst/>
                <a:ahLst/>
                <a:cxnLst/>
                <a:rect l="l" t="t" r="r" b="b"/>
                <a:pathLst>
                  <a:path w="202" h="1042" extrusionOk="0">
                    <a:moveTo>
                      <a:pt x="1" y="0"/>
                    </a:moveTo>
                    <a:lnTo>
                      <a:pt x="1" y="1042"/>
                    </a:lnTo>
                    <a:lnTo>
                      <a:pt x="202" y="1042"/>
                    </a:lnTo>
                    <a:lnTo>
                      <a:pt x="202" y="986"/>
                    </a:lnTo>
                    <a:lnTo>
                      <a:pt x="202"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
              <p:cNvSpPr/>
              <p:nvPr/>
            </p:nvSpPr>
            <p:spPr>
              <a:xfrm>
                <a:off x="7327433" y="4670801"/>
                <a:ext cx="685977" cy="105292"/>
              </a:xfrm>
              <a:custGeom>
                <a:avLst/>
                <a:gdLst/>
                <a:ahLst/>
                <a:cxnLst/>
                <a:rect l="l" t="t" r="r" b="b"/>
                <a:pathLst>
                  <a:path w="3036" h="466" extrusionOk="0">
                    <a:moveTo>
                      <a:pt x="1507" y="0"/>
                    </a:moveTo>
                    <a:cubicBezTo>
                      <a:pt x="667" y="0"/>
                      <a:pt x="1" y="118"/>
                      <a:pt x="1" y="236"/>
                    </a:cubicBezTo>
                    <a:cubicBezTo>
                      <a:pt x="1" y="347"/>
                      <a:pt x="667" y="465"/>
                      <a:pt x="1507" y="465"/>
                    </a:cubicBezTo>
                    <a:cubicBezTo>
                      <a:pt x="2375" y="465"/>
                      <a:pt x="3035" y="347"/>
                      <a:pt x="3035" y="236"/>
                    </a:cubicBezTo>
                    <a:cubicBezTo>
                      <a:pt x="3035" y="118"/>
                      <a:pt x="2375" y="0"/>
                      <a:pt x="1507"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7197287" y="4546755"/>
                <a:ext cx="947850" cy="183921"/>
              </a:xfrm>
              <a:custGeom>
                <a:avLst/>
                <a:gdLst/>
                <a:ahLst/>
                <a:cxnLst/>
                <a:rect l="l" t="t" r="r" b="b"/>
                <a:pathLst>
                  <a:path w="4195" h="814" extrusionOk="0">
                    <a:moveTo>
                      <a:pt x="0" y="1"/>
                    </a:moveTo>
                    <a:lnTo>
                      <a:pt x="0" y="494"/>
                    </a:lnTo>
                    <a:cubicBezTo>
                      <a:pt x="0" y="667"/>
                      <a:pt x="951" y="813"/>
                      <a:pt x="2083" y="813"/>
                    </a:cubicBezTo>
                    <a:cubicBezTo>
                      <a:pt x="3236" y="813"/>
                      <a:pt x="4194" y="667"/>
                      <a:pt x="4194" y="494"/>
                    </a:cubicBezTo>
                    <a:lnTo>
                      <a:pt x="4194"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7197287" y="4546755"/>
                <a:ext cx="947850" cy="91283"/>
              </a:xfrm>
              <a:custGeom>
                <a:avLst/>
                <a:gdLst/>
                <a:ahLst/>
                <a:cxnLst/>
                <a:rect l="l" t="t" r="r" b="b"/>
                <a:pathLst>
                  <a:path w="4195" h="404" extrusionOk="0">
                    <a:moveTo>
                      <a:pt x="0" y="1"/>
                    </a:moveTo>
                    <a:lnTo>
                      <a:pt x="0" y="91"/>
                    </a:lnTo>
                    <a:cubicBezTo>
                      <a:pt x="202" y="265"/>
                      <a:pt x="1070" y="403"/>
                      <a:pt x="2083" y="403"/>
                    </a:cubicBezTo>
                    <a:cubicBezTo>
                      <a:pt x="3125" y="403"/>
                      <a:pt x="3993" y="265"/>
                      <a:pt x="4194" y="91"/>
                    </a:cubicBezTo>
                    <a:lnTo>
                      <a:pt x="4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7197287" y="4468352"/>
                <a:ext cx="947850" cy="150933"/>
              </a:xfrm>
              <a:custGeom>
                <a:avLst/>
                <a:gdLst/>
                <a:ahLst/>
                <a:cxnLst/>
                <a:rect l="l" t="t" r="r" b="b"/>
                <a:pathLst>
                  <a:path w="4195" h="668" extrusionOk="0">
                    <a:moveTo>
                      <a:pt x="2083" y="0"/>
                    </a:moveTo>
                    <a:cubicBezTo>
                      <a:pt x="951" y="0"/>
                      <a:pt x="0" y="146"/>
                      <a:pt x="0" y="348"/>
                    </a:cubicBezTo>
                    <a:cubicBezTo>
                      <a:pt x="0" y="521"/>
                      <a:pt x="951" y="667"/>
                      <a:pt x="2083" y="667"/>
                    </a:cubicBezTo>
                    <a:cubicBezTo>
                      <a:pt x="3236" y="667"/>
                      <a:pt x="4194" y="521"/>
                      <a:pt x="4194" y="348"/>
                    </a:cubicBezTo>
                    <a:cubicBezTo>
                      <a:pt x="4194" y="146"/>
                      <a:pt x="3236" y="0"/>
                      <a:pt x="2083"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183052" y="4455699"/>
                <a:ext cx="974512" cy="176013"/>
              </a:xfrm>
              <a:custGeom>
                <a:avLst/>
                <a:gdLst/>
                <a:ahLst/>
                <a:cxnLst/>
                <a:rect l="l" t="t" r="r" b="b"/>
                <a:pathLst>
                  <a:path w="4313" h="779" extrusionOk="0">
                    <a:moveTo>
                      <a:pt x="2146" y="112"/>
                    </a:moveTo>
                    <a:cubicBezTo>
                      <a:pt x="2723" y="112"/>
                      <a:pt x="3244" y="147"/>
                      <a:pt x="3619" y="202"/>
                    </a:cubicBezTo>
                    <a:cubicBezTo>
                      <a:pt x="3820" y="230"/>
                      <a:pt x="3966" y="286"/>
                      <a:pt x="4056" y="320"/>
                    </a:cubicBezTo>
                    <a:cubicBezTo>
                      <a:pt x="4112" y="348"/>
                      <a:pt x="4139" y="348"/>
                      <a:pt x="4167" y="376"/>
                    </a:cubicBezTo>
                    <a:lnTo>
                      <a:pt x="4195" y="404"/>
                    </a:lnTo>
                    <a:cubicBezTo>
                      <a:pt x="4195" y="404"/>
                      <a:pt x="4167" y="404"/>
                      <a:pt x="4139" y="431"/>
                    </a:cubicBezTo>
                    <a:cubicBezTo>
                      <a:pt x="4112" y="459"/>
                      <a:pt x="4021" y="494"/>
                      <a:pt x="3910" y="522"/>
                    </a:cubicBezTo>
                    <a:cubicBezTo>
                      <a:pt x="3535" y="605"/>
                      <a:pt x="2896" y="668"/>
                      <a:pt x="2146" y="668"/>
                    </a:cubicBezTo>
                    <a:cubicBezTo>
                      <a:pt x="1591" y="668"/>
                      <a:pt x="1070" y="633"/>
                      <a:pt x="695" y="577"/>
                    </a:cubicBezTo>
                    <a:cubicBezTo>
                      <a:pt x="494" y="549"/>
                      <a:pt x="348" y="522"/>
                      <a:pt x="265" y="459"/>
                    </a:cubicBezTo>
                    <a:cubicBezTo>
                      <a:pt x="202" y="459"/>
                      <a:pt x="174" y="431"/>
                      <a:pt x="146" y="404"/>
                    </a:cubicBezTo>
                    <a:lnTo>
                      <a:pt x="119" y="404"/>
                    </a:lnTo>
                    <a:lnTo>
                      <a:pt x="146" y="376"/>
                    </a:lnTo>
                    <a:cubicBezTo>
                      <a:pt x="202" y="320"/>
                      <a:pt x="292" y="286"/>
                      <a:pt x="410" y="258"/>
                    </a:cubicBezTo>
                    <a:cubicBezTo>
                      <a:pt x="785" y="174"/>
                      <a:pt x="1417" y="112"/>
                      <a:pt x="2146" y="112"/>
                    </a:cubicBezTo>
                    <a:close/>
                    <a:moveTo>
                      <a:pt x="2146" y="1"/>
                    </a:moveTo>
                    <a:cubicBezTo>
                      <a:pt x="1563" y="1"/>
                      <a:pt x="1042" y="29"/>
                      <a:pt x="667" y="112"/>
                    </a:cubicBezTo>
                    <a:cubicBezTo>
                      <a:pt x="466" y="147"/>
                      <a:pt x="320" y="174"/>
                      <a:pt x="202" y="202"/>
                    </a:cubicBezTo>
                    <a:cubicBezTo>
                      <a:pt x="146" y="230"/>
                      <a:pt x="119" y="258"/>
                      <a:pt x="63" y="286"/>
                    </a:cubicBezTo>
                    <a:lnTo>
                      <a:pt x="28" y="320"/>
                    </a:lnTo>
                    <a:cubicBezTo>
                      <a:pt x="28" y="348"/>
                      <a:pt x="1" y="376"/>
                      <a:pt x="1" y="404"/>
                    </a:cubicBezTo>
                    <a:cubicBezTo>
                      <a:pt x="1" y="431"/>
                      <a:pt x="28" y="431"/>
                      <a:pt x="28" y="459"/>
                    </a:cubicBezTo>
                    <a:cubicBezTo>
                      <a:pt x="63" y="494"/>
                      <a:pt x="91" y="522"/>
                      <a:pt x="119" y="549"/>
                    </a:cubicBezTo>
                    <a:cubicBezTo>
                      <a:pt x="202" y="577"/>
                      <a:pt x="292" y="605"/>
                      <a:pt x="438" y="633"/>
                    </a:cubicBezTo>
                    <a:cubicBezTo>
                      <a:pt x="813" y="723"/>
                      <a:pt x="1452" y="779"/>
                      <a:pt x="2146" y="779"/>
                    </a:cubicBezTo>
                    <a:cubicBezTo>
                      <a:pt x="2751" y="779"/>
                      <a:pt x="3271" y="751"/>
                      <a:pt x="3646" y="695"/>
                    </a:cubicBezTo>
                    <a:cubicBezTo>
                      <a:pt x="3848" y="668"/>
                      <a:pt x="3994" y="633"/>
                      <a:pt x="4112" y="577"/>
                    </a:cubicBezTo>
                    <a:cubicBezTo>
                      <a:pt x="4167" y="549"/>
                      <a:pt x="4195" y="549"/>
                      <a:pt x="4257" y="522"/>
                    </a:cubicBezTo>
                    <a:cubicBezTo>
                      <a:pt x="4257" y="494"/>
                      <a:pt x="4285" y="494"/>
                      <a:pt x="4285" y="459"/>
                    </a:cubicBezTo>
                    <a:cubicBezTo>
                      <a:pt x="4285" y="431"/>
                      <a:pt x="4313" y="431"/>
                      <a:pt x="4313" y="404"/>
                    </a:cubicBezTo>
                    <a:cubicBezTo>
                      <a:pt x="4313" y="376"/>
                      <a:pt x="4285" y="348"/>
                      <a:pt x="4285" y="320"/>
                    </a:cubicBezTo>
                    <a:cubicBezTo>
                      <a:pt x="4257" y="286"/>
                      <a:pt x="4230" y="258"/>
                      <a:pt x="4195" y="258"/>
                    </a:cubicBezTo>
                    <a:cubicBezTo>
                      <a:pt x="4112" y="202"/>
                      <a:pt x="4021" y="174"/>
                      <a:pt x="3882" y="147"/>
                    </a:cubicBezTo>
                    <a:cubicBezTo>
                      <a:pt x="3500" y="56"/>
                      <a:pt x="2869"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7222367"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7209714"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a:off x="7267783"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
              <p:cNvSpPr/>
              <p:nvPr/>
            </p:nvSpPr>
            <p:spPr>
              <a:xfrm>
                <a:off x="7255356" y="4520094"/>
                <a:ext cx="45641" cy="243345"/>
              </a:xfrm>
              <a:custGeom>
                <a:avLst/>
                <a:gdLst/>
                <a:ahLst/>
                <a:cxnLst/>
                <a:rect l="l" t="t" r="r" b="b"/>
                <a:pathLst>
                  <a:path w="202" h="1077" extrusionOk="0">
                    <a:moveTo>
                      <a:pt x="0" y="1"/>
                    </a:moveTo>
                    <a:lnTo>
                      <a:pt x="0" y="1077"/>
                    </a:lnTo>
                    <a:lnTo>
                      <a:pt x="201" y="1077"/>
                    </a:lnTo>
                    <a:lnTo>
                      <a:pt x="201" y="1014"/>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
              <p:cNvSpPr/>
              <p:nvPr/>
            </p:nvSpPr>
            <p:spPr>
              <a:xfrm>
                <a:off x="7321106"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7307098"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7366748"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7354095"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7418490"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7405837"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7463905"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7451478" y="4520094"/>
                <a:ext cx="45641" cy="243345"/>
              </a:xfrm>
              <a:custGeom>
                <a:avLst/>
                <a:gdLst/>
                <a:ahLst/>
                <a:cxnLst/>
                <a:rect l="l" t="t" r="r" b="b"/>
                <a:pathLst>
                  <a:path w="202" h="1077" extrusionOk="0">
                    <a:moveTo>
                      <a:pt x="0" y="1"/>
                    </a:moveTo>
                    <a:lnTo>
                      <a:pt x="0" y="1077"/>
                    </a:lnTo>
                    <a:lnTo>
                      <a:pt x="201" y="1077"/>
                    </a:lnTo>
                    <a:lnTo>
                      <a:pt x="201" y="1014"/>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7517229"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7503220"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7562870"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5"/>
              <p:cNvSpPr/>
              <p:nvPr/>
            </p:nvSpPr>
            <p:spPr>
              <a:xfrm>
                <a:off x="7550217"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7614612" y="4534328"/>
                <a:ext cx="20561" cy="215102"/>
              </a:xfrm>
              <a:custGeom>
                <a:avLst/>
                <a:gdLst/>
                <a:ahLst/>
                <a:cxnLst/>
                <a:rect l="l" t="t" r="r" b="b"/>
                <a:pathLst>
                  <a:path w="91" h="952" extrusionOk="0">
                    <a:moveTo>
                      <a:pt x="0" y="0"/>
                    </a:moveTo>
                    <a:lnTo>
                      <a:pt x="0"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
              <p:cNvSpPr/>
              <p:nvPr/>
            </p:nvSpPr>
            <p:spPr>
              <a:xfrm>
                <a:off x="7601959"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5"/>
              <p:cNvSpPr/>
              <p:nvPr/>
            </p:nvSpPr>
            <p:spPr>
              <a:xfrm>
                <a:off x="7660028"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7647600" y="4520094"/>
                <a:ext cx="45641" cy="243345"/>
              </a:xfrm>
              <a:custGeom>
                <a:avLst/>
                <a:gdLst/>
                <a:ahLst/>
                <a:cxnLst/>
                <a:rect l="l" t="t" r="r" b="b"/>
                <a:pathLst>
                  <a:path w="202" h="1077" extrusionOk="0">
                    <a:moveTo>
                      <a:pt x="0" y="1"/>
                    </a:moveTo>
                    <a:lnTo>
                      <a:pt x="0" y="1077"/>
                    </a:lnTo>
                    <a:lnTo>
                      <a:pt x="201" y="1077"/>
                    </a:lnTo>
                    <a:lnTo>
                      <a:pt x="201" y="1014"/>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
              <p:cNvSpPr/>
              <p:nvPr/>
            </p:nvSpPr>
            <p:spPr>
              <a:xfrm>
                <a:off x="7713351"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7699342" y="4520094"/>
                <a:ext cx="47223" cy="243345"/>
              </a:xfrm>
              <a:custGeom>
                <a:avLst/>
                <a:gdLst/>
                <a:ahLst/>
                <a:cxnLst/>
                <a:rect l="l" t="t" r="r" b="b"/>
                <a:pathLst>
                  <a:path w="209" h="1077" extrusionOk="0">
                    <a:moveTo>
                      <a:pt x="0" y="1"/>
                    </a:moveTo>
                    <a:lnTo>
                      <a:pt x="0" y="1077"/>
                    </a:lnTo>
                    <a:lnTo>
                      <a:pt x="209" y="1077"/>
                    </a:lnTo>
                    <a:lnTo>
                      <a:pt x="209" y="1014"/>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758993"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746340"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804408"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7791755"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856150"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843723" y="4520094"/>
                <a:ext cx="45641" cy="243345"/>
              </a:xfrm>
              <a:custGeom>
                <a:avLst/>
                <a:gdLst/>
                <a:ahLst/>
                <a:cxnLst/>
                <a:rect l="l" t="t" r="r" b="b"/>
                <a:pathLst>
                  <a:path w="202" h="1077" extrusionOk="0">
                    <a:moveTo>
                      <a:pt x="0" y="1"/>
                    </a:moveTo>
                    <a:lnTo>
                      <a:pt x="0" y="1077"/>
                    </a:lnTo>
                    <a:lnTo>
                      <a:pt x="201" y="1077"/>
                    </a:lnTo>
                    <a:lnTo>
                      <a:pt x="201" y="1014"/>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903147" y="4534328"/>
                <a:ext cx="19206" cy="215102"/>
              </a:xfrm>
              <a:custGeom>
                <a:avLst/>
                <a:gdLst/>
                <a:ahLst/>
                <a:cxnLst/>
                <a:rect l="l" t="t" r="r" b="b"/>
                <a:pathLst>
                  <a:path w="85" h="952" extrusionOk="0">
                    <a:moveTo>
                      <a:pt x="1" y="0"/>
                    </a:moveTo>
                    <a:lnTo>
                      <a:pt x="1" y="951"/>
                    </a:lnTo>
                    <a:lnTo>
                      <a:pt x="84" y="951"/>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7889138"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7955115"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7942462"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8000530"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7987877" y="4520094"/>
                <a:ext cx="45867" cy="243345"/>
              </a:xfrm>
              <a:custGeom>
                <a:avLst/>
                <a:gdLst/>
                <a:ahLst/>
                <a:cxnLst/>
                <a:rect l="l" t="t" r="r" b="b"/>
                <a:pathLst>
                  <a:path w="203"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8052272" y="4534328"/>
                <a:ext cx="20561" cy="215102"/>
              </a:xfrm>
              <a:custGeom>
                <a:avLst/>
                <a:gdLst/>
                <a:ahLst/>
                <a:cxnLst/>
                <a:rect l="l" t="t" r="r" b="b"/>
                <a:pathLst>
                  <a:path w="91" h="952" extrusionOk="0">
                    <a:moveTo>
                      <a:pt x="1" y="0"/>
                    </a:moveTo>
                    <a:lnTo>
                      <a:pt x="1" y="951"/>
                    </a:lnTo>
                    <a:lnTo>
                      <a:pt x="91" y="951"/>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
              <p:cNvSpPr/>
              <p:nvPr/>
            </p:nvSpPr>
            <p:spPr>
              <a:xfrm>
                <a:off x="8039845" y="4520094"/>
                <a:ext cx="45641" cy="243345"/>
              </a:xfrm>
              <a:custGeom>
                <a:avLst/>
                <a:gdLst/>
                <a:ahLst/>
                <a:cxnLst/>
                <a:rect l="l" t="t" r="r" b="b"/>
                <a:pathLst>
                  <a:path w="202" h="1077" extrusionOk="0">
                    <a:moveTo>
                      <a:pt x="0" y="1"/>
                    </a:moveTo>
                    <a:lnTo>
                      <a:pt x="0"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
              <p:cNvSpPr/>
              <p:nvPr/>
            </p:nvSpPr>
            <p:spPr>
              <a:xfrm>
                <a:off x="8099495" y="4534328"/>
                <a:ext cx="18980" cy="215102"/>
              </a:xfrm>
              <a:custGeom>
                <a:avLst/>
                <a:gdLst/>
                <a:ahLst/>
                <a:cxnLst/>
                <a:rect l="l" t="t" r="r" b="b"/>
                <a:pathLst>
                  <a:path w="84" h="952" extrusionOk="0">
                    <a:moveTo>
                      <a:pt x="0" y="0"/>
                    </a:moveTo>
                    <a:lnTo>
                      <a:pt x="0" y="951"/>
                    </a:lnTo>
                    <a:lnTo>
                      <a:pt x="83" y="951"/>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8085261" y="4520094"/>
                <a:ext cx="45641" cy="243345"/>
              </a:xfrm>
              <a:custGeom>
                <a:avLst/>
                <a:gdLst/>
                <a:ahLst/>
                <a:cxnLst/>
                <a:rect l="l" t="t" r="r" b="b"/>
                <a:pathLst>
                  <a:path w="202" h="1077" extrusionOk="0">
                    <a:moveTo>
                      <a:pt x="1" y="1"/>
                    </a:moveTo>
                    <a:lnTo>
                      <a:pt x="1" y="1077"/>
                    </a:lnTo>
                    <a:lnTo>
                      <a:pt x="202" y="1077"/>
                    </a:lnTo>
                    <a:lnTo>
                      <a:pt x="202" y="1014"/>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7327433" y="4495013"/>
                <a:ext cx="685977" cy="103710"/>
              </a:xfrm>
              <a:custGeom>
                <a:avLst/>
                <a:gdLst/>
                <a:ahLst/>
                <a:cxnLst/>
                <a:rect l="l" t="t" r="r" b="b"/>
                <a:pathLst>
                  <a:path w="3036" h="459" extrusionOk="0">
                    <a:moveTo>
                      <a:pt x="1507" y="0"/>
                    </a:moveTo>
                    <a:cubicBezTo>
                      <a:pt x="667" y="0"/>
                      <a:pt x="1" y="84"/>
                      <a:pt x="1" y="230"/>
                    </a:cubicBezTo>
                    <a:cubicBezTo>
                      <a:pt x="1" y="348"/>
                      <a:pt x="667" y="459"/>
                      <a:pt x="1507" y="459"/>
                    </a:cubicBezTo>
                    <a:cubicBezTo>
                      <a:pt x="2375" y="459"/>
                      <a:pt x="3035" y="348"/>
                      <a:pt x="3035" y="230"/>
                    </a:cubicBezTo>
                    <a:cubicBezTo>
                      <a:pt x="3035" y="84"/>
                      <a:pt x="2375" y="0"/>
                      <a:pt x="1507"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7197287" y="4363286"/>
                <a:ext cx="947850" cy="190022"/>
              </a:xfrm>
              <a:custGeom>
                <a:avLst/>
                <a:gdLst/>
                <a:ahLst/>
                <a:cxnLst/>
                <a:rect l="l" t="t" r="r" b="b"/>
                <a:pathLst>
                  <a:path w="4195" h="841" extrusionOk="0">
                    <a:moveTo>
                      <a:pt x="0" y="0"/>
                    </a:moveTo>
                    <a:lnTo>
                      <a:pt x="0" y="493"/>
                    </a:lnTo>
                    <a:cubicBezTo>
                      <a:pt x="0" y="695"/>
                      <a:pt x="951" y="840"/>
                      <a:pt x="2083" y="840"/>
                    </a:cubicBezTo>
                    <a:cubicBezTo>
                      <a:pt x="3236" y="840"/>
                      <a:pt x="4194" y="695"/>
                      <a:pt x="4194" y="493"/>
                    </a:cubicBezTo>
                    <a:lnTo>
                      <a:pt x="4194"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7197287" y="4363286"/>
                <a:ext cx="947850" cy="98965"/>
              </a:xfrm>
              <a:custGeom>
                <a:avLst/>
                <a:gdLst/>
                <a:ahLst/>
                <a:cxnLst/>
                <a:rect l="l" t="t" r="r" b="b"/>
                <a:pathLst>
                  <a:path w="4195" h="438" extrusionOk="0">
                    <a:moveTo>
                      <a:pt x="0" y="0"/>
                    </a:moveTo>
                    <a:lnTo>
                      <a:pt x="0" y="118"/>
                    </a:lnTo>
                    <a:cubicBezTo>
                      <a:pt x="202" y="292"/>
                      <a:pt x="1070" y="438"/>
                      <a:pt x="2083" y="438"/>
                    </a:cubicBezTo>
                    <a:cubicBezTo>
                      <a:pt x="3125" y="438"/>
                      <a:pt x="3993" y="292"/>
                      <a:pt x="4194" y="118"/>
                    </a:cubicBezTo>
                    <a:lnTo>
                      <a:pt x="41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7197287" y="4292564"/>
                <a:ext cx="947850" cy="149351"/>
              </a:xfrm>
              <a:custGeom>
                <a:avLst/>
                <a:gdLst/>
                <a:ahLst/>
                <a:cxnLst/>
                <a:rect l="l" t="t" r="r" b="b"/>
                <a:pathLst>
                  <a:path w="4195" h="661" extrusionOk="0">
                    <a:moveTo>
                      <a:pt x="2083" y="1"/>
                    </a:moveTo>
                    <a:cubicBezTo>
                      <a:pt x="951" y="1"/>
                      <a:pt x="0" y="140"/>
                      <a:pt x="0" y="313"/>
                    </a:cubicBezTo>
                    <a:cubicBezTo>
                      <a:pt x="0" y="522"/>
                      <a:pt x="951" y="660"/>
                      <a:pt x="2083" y="660"/>
                    </a:cubicBezTo>
                    <a:cubicBezTo>
                      <a:pt x="3236" y="660"/>
                      <a:pt x="4194" y="522"/>
                      <a:pt x="4194" y="313"/>
                    </a:cubicBezTo>
                    <a:cubicBezTo>
                      <a:pt x="4194" y="140"/>
                      <a:pt x="3236" y="1"/>
                      <a:pt x="2083"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183052" y="4278556"/>
                <a:ext cx="974512" cy="177369"/>
              </a:xfrm>
              <a:custGeom>
                <a:avLst/>
                <a:gdLst/>
                <a:ahLst/>
                <a:cxnLst/>
                <a:rect l="l" t="t" r="r" b="b"/>
                <a:pathLst>
                  <a:path w="4313" h="785" extrusionOk="0">
                    <a:moveTo>
                      <a:pt x="2146" y="118"/>
                    </a:moveTo>
                    <a:cubicBezTo>
                      <a:pt x="2723" y="118"/>
                      <a:pt x="3244" y="146"/>
                      <a:pt x="3619" y="202"/>
                    </a:cubicBezTo>
                    <a:cubicBezTo>
                      <a:pt x="3820" y="236"/>
                      <a:pt x="3966" y="292"/>
                      <a:pt x="4056" y="320"/>
                    </a:cubicBezTo>
                    <a:cubicBezTo>
                      <a:pt x="4112" y="320"/>
                      <a:pt x="4139" y="347"/>
                      <a:pt x="4167" y="375"/>
                    </a:cubicBezTo>
                    <a:lnTo>
                      <a:pt x="4195" y="375"/>
                    </a:lnTo>
                    <a:cubicBezTo>
                      <a:pt x="4195" y="375"/>
                      <a:pt x="4167" y="410"/>
                      <a:pt x="4139" y="438"/>
                    </a:cubicBezTo>
                    <a:cubicBezTo>
                      <a:pt x="4112" y="465"/>
                      <a:pt x="4021" y="493"/>
                      <a:pt x="3910" y="521"/>
                    </a:cubicBezTo>
                    <a:cubicBezTo>
                      <a:pt x="3535" y="611"/>
                      <a:pt x="2896" y="667"/>
                      <a:pt x="2146" y="667"/>
                    </a:cubicBezTo>
                    <a:cubicBezTo>
                      <a:pt x="1591" y="667"/>
                      <a:pt x="1070" y="639"/>
                      <a:pt x="695" y="584"/>
                    </a:cubicBezTo>
                    <a:cubicBezTo>
                      <a:pt x="494" y="549"/>
                      <a:pt x="348" y="493"/>
                      <a:pt x="265" y="465"/>
                    </a:cubicBezTo>
                    <a:cubicBezTo>
                      <a:pt x="202" y="438"/>
                      <a:pt x="174" y="438"/>
                      <a:pt x="146" y="410"/>
                    </a:cubicBezTo>
                    <a:lnTo>
                      <a:pt x="119" y="410"/>
                    </a:lnTo>
                    <a:lnTo>
                      <a:pt x="119" y="375"/>
                    </a:lnTo>
                    <a:cubicBezTo>
                      <a:pt x="119" y="375"/>
                      <a:pt x="146" y="375"/>
                      <a:pt x="146" y="347"/>
                    </a:cubicBezTo>
                    <a:cubicBezTo>
                      <a:pt x="202" y="320"/>
                      <a:pt x="292" y="292"/>
                      <a:pt x="410" y="264"/>
                    </a:cubicBezTo>
                    <a:cubicBezTo>
                      <a:pt x="785" y="174"/>
                      <a:pt x="1417" y="118"/>
                      <a:pt x="2146" y="118"/>
                    </a:cubicBezTo>
                    <a:close/>
                    <a:moveTo>
                      <a:pt x="2146" y="0"/>
                    </a:moveTo>
                    <a:cubicBezTo>
                      <a:pt x="1563" y="0"/>
                      <a:pt x="1042" y="28"/>
                      <a:pt x="667" y="90"/>
                    </a:cubicBezTo>
                    <a:cubicBezTo>
                      <a:pt x="466" y="118"/>
                      <a:pt x="320" y="174"/>
                      <a:pt x="202" y="202"/>
                    </a:cubicBezTo>
                    <a:cubicBezTo>
                      <a:pt x="146" y="236"/>
                      <a:pt x="119" y="264"/>
                      <a:pt x="63" y="292"/>
                    </a:cubicBezTo>
                    <a:lnTo>
                      <a:pt x="28" y="320"/>
                    </a:lnTo>
                    <a:cubicBezTo>
                      <a:pt x="28" y="347"/>
                      <a:pt x="1" y="375"/>
                      <a:pt x="1" y="375"/>
                    </a:cubicBezTo>
                    <a:cubicBezTo>
                      <a:pt x="1" y="410"/>
                      <a:pt x="28" y="438"/>
                      <a:pt x="28" y="465"/>
                    </a:cubicBezTo>
                    <a:cubicBezTo>
                      <a:pt x="63" y="493"/>
                      <a:pt x="91" y="521"/>
                      <a:pt x="119" y="549"/>
                    </a:cubicBezTo>
                    <a:cubicBezTo>
                      <a:pt x="202" y="584"/>
                      <a:pt x="292" y="611"/>
                      <a:pt x="438" y="639"/>
                    </a:cubicBezTo>
                    <a:cubicBezTo>
                      <a:pt x="813" y="722"/>
                      <a:pt x="1452" y="785"/>
                      <a:pt x="2146" y="785"/>
                    </a:cubicBezTo>
                    <a:cubicBezTo>
                      <a:pt x="2751" y="785"/>
                      <a:pt x="3271" y="757"/>
                      <a:pt x="3646" y="695"/>
                    </a:cubicBezTo>
                    <a:cubicBezTo>
                      <a:pt x="3848" y="667"/>
                      <a:pt x="3994" y="611"/>
                      <a:pt x="4112" y="584"/>
                    </a:cubicBezTo>
                    <a:cubicBezTo>
                      <a:pt x="4167" y="549"/>
                      <a:pt x="4195" y="521"/>
                      <a:pt x="4257" y="493"/>
                    </a:cubicBezTo>
                    <a:lnTo>
                      <a:pt x="4285" y="465"/>
                    </a:lnTo>
                    <a:cubicBezTo>
                      <a:pt x="4285" y="438"/>
                      <a:pt x="4313" y="410"/>
                      <a:pt x="4313" y="375"/>
                    </a:cubicBezTo>
                    <a:cubicBezTo>
                      <a:pt x="4313" y="375"/>
                      <a:pt x="4285" y="347"/>
                      <a:pt x="4285" y="320"/>
                    </a:cubicBezTo>
                    <a:cubicBezTo>
                      <a:pt x="4257" y="292"/>
                      <a:pt x="4230" y="264"/>
                      <a:pt x="4195" y="236"/>
                    </a:cubicBezTo>
                    <a:cubicBezTo>
                      <a:pt x="4112" y="202"/>
                      <a:pt x="4021" y="174"/>
                      <a:pt x="3882" y="146"/>
                    </a:cubicBezTo>
                    <a:cubicBezTo>
                      <a:pt x="3500" y="63"/>
                      <a:pt x="2869"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7222367"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209714"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267783"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255356" y="4344306"/>
                <a:ext cx="45641" cy="241990"/>
              </a:xfrm>
              <a:custGeom>
                <a:avLst/>
                <a:gdLst/>
                <a:ahLst/>
                <a:cxnLst/>
                <a:rect l="l" t="t" r="r" b="b"/>
                <a:pathLst>
                  <a:path w="202" h="1071" extrusionOk="0">
                    <a:moveTo>
                      <a:pt x="0" y="1"/>
                    </a:moveTo>
                    <a:lnTo>
                      <a:pt x="0" y="1070"/>
                    </a:lnTo>
                    <a:lnTo>
                      <a:pt x="201" y="1070"/>
                    </a:lnTo>
                    <a:lnTo>
                      <a:pt x="201" y="1015"/>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321106"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5"/>
              <p:cNvSpPr/>
              <p:nvPr/>
            </p:nvSpPr>
            <p:spPr>
              <a:xfrm>
                <a:off x="7307098"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5"/>
              <p:cNvSpPr/>
              <p:nvPr/>
            </p:nvSpPr>
            <p:spPr>
              <a:xfrm>
                <a:off x="7366748"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5"/>
              <p:cNvSpPr/>
              <p:nvPr/>
            </p:nvSpPr>
            <p:spPr>
              <a:xfrm>
                <a:off x="7354095"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5"/>
              <p:cNvSpPr/>
              <p:nvPr/>
            </p:nvSpPr>
            <p:spPr>
              <a:xfrm>
                <a:off x="7418490"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5"/>
              <p:cNvSpPr/>
              <p:nvPr/>
            </p:nvSpPr>
            <p:spPr>
              <a:xfrm>
                <a:off x="7405837"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5"/>
              <p:cNvSpPr/>
              <p:nvPr/>
            </p:nvSpPr>
            <p:spPr>
              <a:xfrm>
                <a:off x="7463905"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5"/>
              <p:cNvSpPr/>
              <p:nvPr/>
            </p:nvSpPr>
            <p:spPr>
              <a:xfrm>
                <a:off x="7451478" y="4344306"/>
                <a:ext cx="45641" cy="241990"/>
              </a:xfrm>
              <a:custGeom>
                <a:avLst/>
                <a:gdLst/>
                <a:ahLst/>
                <a:cxnLst/>
                <a:rect l="l" t="t" r="r" b="b"/>
                <a:pathLst>
                  <a:path w="202" h="1071" extrusionOk="0">
                    <a:moveTo>
                      <a:pt x="0" y="1"/>
                    </a:moveTo>
                    <a:lnTo>
                      <a:pt x="0" y="1070"/>
                    </a:lnTo>
                    <a:lnTo>
                      <a:pt x="201" y="1070"/>
                    </a:lnTo>
                    <a:lnTo>
                      <a:pt x="201" y="1015"/>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5"/>
              <p:cNvSpPr/>
              <p:nvPr/>
            </p:nvSpPr>
            <p:spPr>
              <a:xfrm>
                <a:off x="7517229"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5"/>
              <p:cNvSpPr/>
              <p:nvPr/>
            </p:nvSpPr>
            <p:spPr>
              <a:xfrm>
                <a:off x="7503220"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5"/>
              <p:cNvSpPr/>
              <p:nvPr/>
            </p:nvSpPr>
            <p:spPr>
              <a:xfrm>
                <a:off x="7562870"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5"/>
              <p:cNvSpPr/>
              <p:nvPr/>
            </p:nvSpPr>
            <p:spPr>
              <a:xfrm>
                <a:off x="7550217"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5"/>
              <p:cNvSpPr/>
              <p:nvPr/>
            </p:nvSpPr>
            <p:spPr>
              <a:xfrm>
                <a:off x="7614612" y="4356960"/>
                <a:ext cx="20561" cy="216684"/>
              </a:xfrm>
              <a:custGeom>
                <a:avLst/>
                <a:gdLst/>
                <a:ahLst/>
                <a:cxnLst/>
                <a:rect l="l" t="t" r="r" b="b"/>
                <a:pathLst>
                  <a:path w="91" h="959" extrusionOk="0">
                    <a:moveTo>
                      <a:pt x="0" y="0"/>
                    </a:moveTo>
                    <a:lnTo>
                      <a:pt x="0"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7601959"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7660028"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7647600" y="4344306"/>
                <a:ext cx="45641" cy="241990"/>
              </a:xfrm>
              <a:custGeom>
                <a:avLst/>
                <a:gdLst/>
                <a:ahLst/>
                <a:cxnLst/>
                <a:rect l="l" t="t" r="r" b="b"/>
                <a:pathLst>
                  <a:path w="202" h="1071" extrusionOk="0">
                    <a:moveTo>
                      <a:pt x="0" y="1"/>
                    </a:moveTo>
                    <a:lnTo>
                      <a:pt x="0" y="1070"/>
                    </a:lnTo>
                    <a:lnTo>
                      <a:pt x="201" y="1070"/>
                    </a:lnTo>
                    <a:lnTo>
                      <a:pt x="201" y="1015"/>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7713351"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699342" y="4344306"/>
                <a:ext cx="47223" cy="241990"/>
              </a:xfrm>
              <a:custGeom>
                <a:avLst/>
                <a:gdLst/>
                <a:ahLst/>
                <a:cxnLst/>
                <a:rect l="l" t="t" r="r" b="b"/>
                <a:pathLst>
                  <a:path w="209" h="1071" extrusionOk="0">
                    <a:moveTo>
                      <a:pt x="0" y="1"/>
                    </a:moveTo>
                    <a:lnTo>
                      <a:pt x="0" y="1070"/>
                    </a:lnTo>
                    <a:lnTo>
                      <a:pt x="209" y="1070"/>
                    </a:lnTo>
                    <a:lnTo>
                      <a:pt x="209" y="1015"/>
                    </a:lnTo>
                    <a:lnTo>
                      <a:pt x="209"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758993"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746340"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7804408"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7791755"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7856150"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7843723" y="4344306"/>
                <a:ext cx="45641" cy="241990"/>
              </a:xfrm>
              <a:custGeom>
                <a:avLst/>
                <a:gdLst/>
                <a:ahLst/>
                <a:cxnLst/>
                <a:rect l="l" t="t" r="r" b="b"/>
                <a:pathLst>
                  <a:path w="202" h="1071" extrusionOk="0">
                    <a:moveTo>
                      <a:pt x="0" y="1"/>
                    </a:moveTo>
                    <a:lnTo>
                      <a:pt x="0" y="1070"/>
                    </a:lnTo>
                    <a:lnTo>
                      <a:pt x="201" y="1070"/>
                    </a:lnTo>
                    <a:lnTo>
                      <a:pt x="201" y="1015"/>
                    </a:lnTo>
                    <a:lnTo>
                      <a:pt x="201"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7903147" y="4356960"/>
                <a:ext cx="19206" cy="216684"/>
              </a:xfrm>
              <a:custGeom>
                <a:avLst/>
                <a:gdLst/>
                <a:ahLst/>
                <a:cxnLst/>
                <a:rect l="l" t="t" r="r" b="b"/>
                <a:pathLst>
                  <a:path w="85" h="959" extrusionOk="0">
                    <a:moveTo>
                      <a:pt x="1" y="0"/>
                    </a:moveTo>
                    <a:lnTo>
                      <a:pt x="1" y="959"/>
                    </a:lnTo>
                    <a:lnTo>
                      <a:pt x="84" y="959"/>
                    </a:lnTo>
                    <a:lnTo>
                      <a:pt x="84"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7889138"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7955115"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7942462"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8000530"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7987877" y="4344306"/>
                <a:ext cx="45867" cy="241990"/>
              </a:xfrm>
              <a:custGeom>
                <a:avLst/>
                <a:gdLst/>
                <a:ahLst/>
                <a:cxnLst/>
                <a:rect l="l" t="t" r="r" b="b"/>
                <a:pathLst>
                  <a:path w="203"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8052272" y="4356960"/>
                <a:ext cx="20561" cy="216684"/>
              </a:xfrm>
              <a:custGeom>
                <a:avLst/>
                <a:gdLst/>
                <a:ahLst/>
                <a:cxnLst/>
                <a:rect l="l" t="t" r="r" b="b"/>
                <a:pathLst>
                  <a:path w="91" h="959" extrusionOk="0">
                    <a:moveTo>
                      <a:pt x="1" y="0"/>
                    </a:moveTo>
                    <a:lnTo>
                      <a:pt x="1" y="959"/>
                    </a:lnTo>
                    <a:lnTo>
                      <a:pt x="91" y="959"/>
                    </a:lnTo>
                    <a:lnTo>
                      <a:pt x="91"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8039845" y="4344306"/>
                <a:ext cx="45641" cy="241990"/>
              </a:xfrm>
              <a:custGeom>
                <a:avLst/>
                <a:gdLst/>
                <a:ahLst/>
                <a:cxnLst/>
                <a:rect l="l" t="t" r="r" b="b"/>
                <a:pathLst>
                  <a:path w="202" h="1071" extrusionOk="0">
                    <a:moveTo>
                      <a:pt x="0" y="1"/>
                    </a:moveTo>
                    <a:lnTo>
                      <a:pt x="0"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8099495" y="4356960"/>
                <a:ext cx="18980" cy="216684"/>
              </a:xfrm>
              <a:custGeom>
                <a:avLst/>
                <a:gdLst/>
                <a:ahLst/>
                <a:cxnLst/>
                <a:rect l="l" t="t" r="r" b="b"/>
                <a:pathLst>
                  <a:path w="84" h="959" extrusionOk="0">
                    <a:moveTo>
                      <a:pt x="0" y="0"/>
                    </a:moveTo>
                    <a:lnTo>
                      <a:pt x="0" y="959"/>
                    </a:lnTo>
                    <a:lnTo>
                      <a:pt x="83" y="959"/>
                    </a:lnTo>
                    <a:lnTo>
                      <a:pt x="83" y="0"/>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8085261" y="4344306"/>
                <a:ext cx="45641" cy="241990"/>
              </a:xfrm>
              <a:custGeom>
                <a:avLst/>
                <a:gdLst/>
                <a:ahLst/>
                <a:cxnLst/>
                <a:rect l="l" t="t" r="r" b="b"/>
                <a:pathLst>
                  <a:path w="202" h="1071" extrusionOk="0">
                    <a:moveTo>
                      <a:pt x="1" y="1"/>
                    </a:moveTo>
                    <a:lnTo>
                      <a:pt x="1" y="1070"/>
                    </a:lnTo>
                    <a:lnTo>
                      <a:pt x="202" y="1070"/>
                    </a:lnTo>
                    <a:lnTo>
                      <a:pt x="202" y="1015"/>
                    </a:lnTo>
                    <a:lnTo>
                      <a:pt x="202" y="1"/>
                    </a:ln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7327433" y="4317645"/>
                <a:ext cx="685977" cy="99191"/>
              </a:xfrm>
              <a:custGeom>
                <a:avLst/>
                <a:gdLst/>
                <a:ahLst/>
                <a:cxnLst/>
                <a:rect l="l" t="t" r="r" b="b"/>
                <a:pathLst>
                  <a:path w="3036" h="439" extrusionOk="0">
                    <a:moveTo>
                      <a:pt x="1507" y="1"/>
                    </a:moveTo>
                    <a:cubicBezTo>
                      <a:pt x="667" y="1"/>
                      <a:pt x="1" y="91"/>
                      <a:pt x="1" y="202"/>
                    </a:cubicBezTo>
                    <a:cubicBezTo>
                      <a:pt x="1" y="348"/>
                      <a:pt x="667" y="438"/>
                      <a:pt x="1507" y="438"/>
                    </a:cubicBezTo>
                    <a:cubicBezTo>
                      <a:pt x="2375" y="438"/>
                      <a:pt x="3035" y="348"/>
                      <a:pt x="3035" y="202"/>
                    </a:cubicBezTo>
                    <a:cubicBezTo>
                      <a:pt x="3035" y="91"/>
                      <a:pt x="2375" y="1"/>
                      <a:pt x="1507"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1" name="Google Shape;1311;p15"/>
          <p:cNvGrpSpPr/>
          <p:nvPr/>
        </p:nvGrpSpPr>
        <p:grpSpPr>
          <a:xfrm>
            <a:off x="5461092" y="405049"/>
            <a:ext cx="1009096" cy="1008478"/>
            <a:chOff x="1611825" y="1896250"/>
            <a:chExt cx="54200" cy="54175"/>
          </a:xfrm>
        </p:grpSpPr>
        <p:sp>
          <p:nvSpPr>
            <p:cNvPr id="1312" name="Google Shape;131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15"/>
          <p:cNvGrpSpPr/>
          <p:nvPr/>
        </p:nvGrpSpPr>
        <p:grpSpPr>
          <a:xfrm>
            <a:off x="7954963" y="2571750"/>
            <a:ext cx="1009096" cy="1008478"/>
            <a:chOff x="1611825" y="1896250"/>
            <a:chExt cx="54200" cy="54175"/>
          </a:xfrm>
        </p:grpSpPr>
        <p:sp>
          <p:nvSpPr>
            <p:cNvPr id="1318"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15"/>
          <p:cNvGrpSpPr/>
          <p:nvPr/>
        </p:nvGrpSpPr>
        <p:grpSpPr>
          <a:xfrm>
            <a:off x="6306016" y="2262039"/>
            <a:ext cx="619051" cy="619421"/>
            <a:chOff x="1611825" y="1896250"/>
            <a:chExt cx="54200" cy="54175"/>
          </a:xfrm>
        </p:grpSpPr>
        <p:sp>
          <p:nvSpPr>
            <p:cNvPr id="1336" name="Google Shape;1336;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5"/>
          <p:cNvGrpSpPr/>
          <p:nvPr/>
        </p:nvGrpSpPr>
        <p:grpSpPr>
          <a:xfrm>
            <a:off x="7459185" y="1444054"/>
            <a:ext cx="412321" cy="412472"/>
            <a:chOff x="1611825" y="1896250"/>
            <a:chExt cx="54200" cy="54175"/>
          </a:xfrm>
        </p:grpSpPr>
        <p:sp>
          <p:nvSpPr>
            <p:cNvPr id="1342"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5"/>
          <p:cNvGrpSpPr/>
          <p:nvPr/>
        </p:nvGrpSpPr>
        <p:grpSpPr>
          <a:xfrm>
            <a:off x="8088198" y="255106"/>
            <a:ext cx="412321" cy="412472"/>
            <a:chOff x="1611825" y="1896250"/>
            <a:chExt cx="54200" cy="54175"/>
          </a:xfrm>
        </p:grpSpPr>
        <p:sp>
          <p:nvSpPr>
            <p:cNvPr id="1348" name="Google Shape;134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37;p16">
            <a:extLst>
              <a:ext uri="{FF2B5EF4-FFF2-40B4-BE49-F238E27FC236}">
                <a16:creationId xmlns:a16="http://schemas.microsoft.com/office/drawing/2014/main" id="{2F61DFB0-478C-7CAD-C536-1A27BF3FF567}"/>
              </a:ext>
            </a:extLst>
          </p:cNvPr>
          <p:cNvSpPr txBox="1"/>
          <p:nvPr/>
        </p:nvSpPr>
        <p:spPr>
          <a:xfrm>
            <a:off x="2139208" y="3007239"/>
            <a:ext cx="2318932" cy="14664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Fira Sans"/>
                <a:ea typeface="Fira Sans"/>
                <a:cs typeface="Fira Sans"/>
                <a:sym typeface="Fira Sans"/>
              </a:rPr>
              <a:t>1155143605 Li SHENGWEI</a:t>
            </a:r>
          </a:p>
          <a:p>
            <a:pPr marL="0" lvl="0" indent="0" algn="ctr" rtl="0">
              <a:spcBef>
                <a:spcPts val="0"/>
              </a:spcBef>
              <a:spcAft>
                <a:spcPts val="0"/>
              </a:spcAft>
              <a:buNone/>
            </a:pPr>
            <a:r>
              <a:rPr lang="en-US" sz="1200">
                <a:latin typeface="Fira Sans"/>
                <a:ea typeface="Fira Sans"/>
                <a:cs typeface="Fira Sans"/>
                <a:sym typeface="Fira Sans"/>
              </a:rPr>
              <a:t>1155116154 CHEONG Euikyun</a:t>
            </a:r>
          </a:p>
          <a:p>
            <a:pPr marL="0" lvl="0" indent="0" algn="ctr" rtl="0">
              <a:spcBef>
                <a:spcPts val="0"/>
              </a:spcBef>
              <a:spcAft>
                <a:spcPts val="0"/>
              </a:spcAft>
              <a:buNone/>
            </a:pPr>
            <a:r>
              <a:rPr lang="en-US" sz="1200">
                <a:latin typeface="Fira Sans"/>
                <a:ea typeface="Fira Sans"/>
                <a:cs typeface="Fira Sans"/>
                <a:sym typeface="Fira Sans"/>
              </a:rPr>
              <a:t>1155158054 LUI Chak Sum</a:t>
            </a:r>
          </a:p>
          <a:p>
            <a:pPr marL="0" lvl="0" indent="0" algn="ctr" rtl="0">
              <a:spcBef>
                <a:spcPts val="0"/>
              </a:spcBef>
              <a:spcAft>
                <a:spcPts val="0"/>
              </a:spcAft>
              <a:buNone/>
            </a:pPr>
            <a:r>
              <a:rPr lang="en-US" sz="1200">
                <a:latin typeface="Fira Sans"/>
                <a:ea typeface="Fira Sans"/>
                <a:cs typeface="Fira Sans"/>
                <a:sym typeface="Fira Sans"/>
              </a:rPr>
              <a:t>1155158643 CHAU Ka Yan</a:t>
            </a:r>
          </a:p>
          <a:p>
            <a:pPr marL="0" lvl="0" indent="0" algn="ctr" rtl="0">
              <a:spcBef>
                <a:spcPts val="0"/>
              </a:spcBef>
              <a:spcAft>
                <a:spcPts val="0"/>
              </a:spcAft>
              <a:buNone/>
            </a:pPr>
            <a:r>
              <a:rPr lang="en-US" sz="1200">
                <a:latin typeface="Fira Sans"/>
                <a:ea typeface="Fira Sans"/>
                <a:cs typeface="Fira Sans"/>
                <a:sym typeface="Fira Sans"/>
              </a:rPr>
              <a:t>1155142918 Ho Tsz Hin</a:t>
            </a:r>
          </a:p>
          <a:p>
            <a:pPr marL="0" lvl="0" indent="0" algn="ctr" rtl="0">
              <a:spcBef>
                <a:spcPts val="0"/>
              </a:spcBef>
              <a:spcAft>
                <a:spcPts val="0"/>
              </a:spcAft>
              <a:buNone/>
            </a:pPr>
            <a:r>
              <a:rPr lang="en-US" sz="1200">
                <a:latin typeface="Fira Sans"/>
                <a:ea typeface="Fira Sans"/>
                <a:cs typeface="Fira Sans"/>
                <a:sym typeface="Fira Sans"/>
              </a:rPr>
              <a:t>1155158385 WONG Tuen Hung</a:t>
            </a:r>
            <a:endParaRPr sz="12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60139" y="1986597"/>
            <a:ext cx="4309312" cy="707656"/>
          </a:xfrm>
        </p:spPr>
        <p:txBody>
          <a:bodyPr/>
          <a:lstStyle/>
          <a:p>
            <a:r>
              <a:rPr lang="en-US" altLang="zh-HK" sz="3600" b="1"/>
              <a:t>3. Data Preparation</a:t>
            </a:r>
            <a:endParaRPr lang="en-US" altLang="zh-HK" sz="3200" b="1"/>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a:xfrm>
            <a:off x="273120" y="2803075"/>
            <a:ext cx="4045200" cy="561477"/>
          </a:xfrm>
        </p:spPr>
        <p:txBody>
          <a:bodyPr/>
          <a:lstStyle/>
          <a:p>
            <a:pPr marL="0" indent="0">
              <a:buClr>
                <a:srgbClr val="000000"/>
              </a:buClr>
            </a:pPr>
            <a:r>
              <a:rPr lang="en-US" altLang="zh-HK" sz="1700">
                <a:solidFill>
                  <a:schemeClr val="accent1"/>
                </a:solidFill>
                <a:latin typeface="Fira Sans Extra Condensed Medium"/>
                <a:sym typeface="Arial"/>
              </a:rPr>
              <a:t>What is our dataset?</a:t>
            </a:r>
            <a:endParaRPr lang="zh-HK" altLang="en-US" sz="1700">
              <a:solidFill>
                <a:schemeClr val="accent1"/>
              </a:solidFill>
              <a:latin typeface="Fira Sans Extra Condensed Medium"/>
              <a:sym typeface="Arial"/>
            </a:endParaRPr>
          </a:p>
        </p:txBody>
      </p:sp>
      <p:grpSp>
        <p:nvGrpSpPr>
          <p:cNvPr id="87" name="群組 86">
            <a:extLst>
              <a:ext uri="{FF2B5EF4-FFF2-40B4-BE49-F238E27FC236}">
                <a16:creationId xmlns:a16="http://schemas.microsoft.com/office/drawing/2014/main" id="{6A978763-73D1-C40E-A039-40F2F26765B4}"/>
              </a:ext>
            </a:extLst>
          </p:cNvPr>
          <p:cNvGrpSpPr/>
          <p:nvPr/>
        </p:nvGrpSpPr>
        <p:grpSpPr>
          <a:xfrm>
            <a:off x="5039494" y="1418929"/>
            <a:ext cx="3944367" cy="2768292"/>
            <a:chOff x="3807538" y="1402492"/>
            <a:chExt cx="5330329" cy="3741008"/>
          </a:xfrm>
        </p:grpSpPr>
        <p:sp>
          <p:nvSpPr>
            <p:cNvPr id="2" name="Google Shape;3017;p86">
              <a:extLst>
                <a:ext uri="{FF2B5EF4-FFF2-40B4-BE49-F238E27FC236}">
                  <a16:creationId xmlns:a16="http://schemas.microsoft.com/office/drawing/2014/main" id="{9A9027F0-F829-C7F6-50C1-22E95ADE6F58}"/>
                </a:ext>
              </a:extLst>
            </p:cNvPr>
            <p:cNvSpPr/>
            <p:nvPr/>
          </p:nvSpPr>
          <p:spPr>
            <a:xfrm rot="3630913">
              <a:off x="7210527" y="1778947"/>
              <a:ext cx="1036810" cy="565821"/>
            </a:xfrm>
            <a:custGeom>
              <a:avLst/>
              <a:gdLst/>
              <a:ahLst/>
              <a:cxnLst/>
              <a:rect l="l" t="t" r="r" b="b"/>
              <a:pathLst>
                <a:path w="41623" h="22715" extrusionOk="0">
                  <a:moveTo>
                    <a:pt x="33902" y="0"/>
                  </a:moveTo>
                  <a:cubicBezTo>
                    <a:pt x="29039" y="61"/>
                    <a:pt x="9434" y="10487"/>
                    <a:pt x="8157" y="11399"/>
                  </a:cubicBezTo>
                  <a:cubicBezTo>
                    <a:pt x="1" y="16080"/>
                    <a:pt x="3865" y="22715"/>
                    <a:pt x="8854" y="22715"/>
                  </a:cubicBezTo>
                  <a:cubicBezTo>
                    <a:pt x="9146" y="22715"/>
                    <a:pt x="9441" y="22692"/>
                    <a:pt x="9738" y="22645"/>
                  </a:cubicBezTo>
                  <a:cubicBezTo>
                    <a:pt x="13324" y="22554"/>
                    <a:pt x="32595" y="16201"/>
                    <a:pt x="37580" y="9940"/>
                  </a:cubicBezTo>
                  <a:cubicBezTo>
                    <a:pt x="41623" y="4833"/>
                    <a:pt x="37975" y="92"/>
                    <a:pt x="33902" y="0"/>
                  </a:cubicBez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020;p86">
              <a:extLst>
                <a:ext uri="{FF2B5EF4-FFF2-40B4-BE49-F238E27FC236}">
                  <a16:creationId xmlns:a16="http://schemas.microsoft.com/office/drawing/2014/main" id="{AAB98116-2F42-EC01-62B7-A5354D28D7C8}"/>
                </a:ext>
              </a:extLst>
            </p:cNvPr>
            <p:cNvGrpSpPr/>
            <p:nvPr/>
          </p:nvGrpSpPr>
          <p:grpSpPr>
            <a:xfrm>
              <a:off x="3807538" y="1470325"/>
              <a:ext cx="4164569" cy="3193604"/>
              <a:chOff x="1557138" y="1544375"/>
              <a:chExt cx="4179756" cy="3205250"/>
            </a:xfrm>
          </p:grpSpPr>
          <p:sp>
            <p:nvSpPr>
              <p:cNvPr id="6" name="Google Shape;3021;p86">
                <a:extLst>
                  <a:ext uri="{FF2B5EF4-FFF2-40B4-BE49-F238E27FC236}">
                    <a16:creationId xmlns:a16="http://schemas.microsoft.com/office/drawing/2014/main" id="{5B3A87B1-3373-0B5A-5E95-F57E43403E2A}"/>
                  </a:ext>
                </a:extLst>
              </p:cNvPr>
              <p:cNvSpPr/>
              <p:nvPr/>
            </p:nvSpPr>
            <p:spPr>
              <a:xfrm>
                <a:off x="3081625" y="2937275"/>
                <a:ext cx="1131500" cy="1812350"/>
              </a:xfrm>
              <a:custGeom>
                <a:avLst/>
                <a:gdLst/>
                <a:ahLst/>
                <a:cxnLst/>
                <a:rect l="l" t="t" r="r" b="b"/>
                <a:pathLst>
                  <a:path w="45260" h="72494" extrusionOk="0">
                    <a:moveTo>
                      <a:pt x="4317" y="0"/>
                    </a:moveTo>
                    <a:lnTo>
                      <a:pt x="1" y="72493"/>
                    </a:lnTo>
                    <a:lnTo>
                      <a:pt x="45260" y="72493"/>
                    </a:lnTo>
                    <a:lnTo>
                      <a:pt x="41308" y="0"/>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22;p86">
                <a:extLst>
                  <a:ext uri="{FF2B5EF4-FFF2-40B4-BE49-F238E27FC236}">
                    <a16:creationId xmlns:a16="http://schemas.microsoft.com/office/drawing/2014/main" id="{6641201E-32B0-5245-5254-220C608FFFFA}"/>
                  </a:ext>
                </a:extLst>
              </p:cNvPr>
              <p:cNvSpPr/>
              <p:nvPr/>
            </p:nvSpPr>
            <p:spPr>
              <a:xfrm>
                <a:off x="1557137" y="1544375"/>
                <a:ext cx="4179756" cy="2667250"/>
              </a:xfrm>
              <a:custGeom>
                <a:avLst/>
                <a:gdLst/>
                <a:ahLst/>
                <a:cxnLst/>
                <a:rect l="l" t="t" r="r" b="b"/>
                <a:pathLst>
                  <a:path w="174593" h="106690" extrusionOk="0">
                    <a:moveTo>
                      <a:pt x="3769" y="1"/>
                    </a:moveTo>
                    <a:cubicBezTo>
                      <a:pt x="1672" y="1"/>
                      <a:pt x="0" y="1673"/>
                      <a:pt x="0" y="3740"/>
                    </a:cubicBezTo>
                    <a:lnTo>
                      <a:pt x="0" y="102920"/>
                    </a:lnTo>
                    <a:cubicBezTo>
                      <a:pt x="0" y="105018"/>
                      <a:pt x="1672" y="106689"/>
                      <a:pt x="3769" y="106689"/>
                    </a:cubicBezTo>
                    <a:lnTo>
                      <a:pt x="170824" y="106689"/>
                    </a:lnTo>
                    <a:cubicBezTo>
                      <a:pt x="172891" y="106689"/>
                      <a:pt x="174593" y="105018"/>
                      <a:pt x="174593" y="102951"/>
                    </a:cubicBezTo>
                    <a:lnTo>
                      <a:pt x="174593" y="3740"/>
                    </a:lnTo>
                    <a:cubicBezTo>
                      <a:pt x="174593" y="1673"/>
                      <a:pt x="172921" y="1"/>
                      <a:pt x="170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23;p86">
                <a:extLst>
                  <a:ext uri="{FF2B5EF4-FFF2-40B4-BE49-F238E27FC236}">
                    <a16:creationId xmlns:a16="http://schemas.microsoft.com/office/drawing/2014/main" id="{F092C2B9-FC78-1AC6-B68C-6573C3AFBDF2}"/>
                  </a:ext>
                </a:extLst>
              </p:cNvPr>
              <p:cNvSpPr/>
              <p:nvPr/>
            </p:nvSpPr>
            <p:spPr>
              <a:xfrm>
                <a:off x="2427375" y="4631825"/>
                <a:ext cx="2439275" cy="117800"/>
              </a:xfrm>
              <a:custGeom>
                <a:avLst/>
                <a:gdLst/>
                <a:ahLst/>
                <a:cxnLst/>
                <a:rect l="l" t="t" r="r" b="b"/>
                <a:pathLst>
                  <a:path w="97571" h="4712" extrusionOk="0">
                    <a:moveTo>
                      <a:pt x="4711" y="0"/>
                    </a:moveTo>
                    <a:cubicBezTo>
                      <a:pt x="2097" y="0"/>
                      <a:pt x="0" y="2128"/>
                      <a:pt x="0" y="4711"/>
                    </a:cubicBezTo>
                    <a:lnTo>
                      <a:pt x="97570" y="4711"/>
                    </a:lnTo>
                    <a:cubicBezTo>
                      <a:pt x="97570" y="2128"/>
                      <a:pt x="95503" y="0"/>
                      <a:pt x="92920"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4;p86">
                <a:extLst>
                  <a:ext uri="{FF2B5EF4-FFF2-40B4-BE49-F238E27FC236}">
                    <a16:creationId xmlns:a16="http://schemas.microsoft.com/office/drawing/2014/main" id="{A0AC06DB-5D1C-D2FB-A2B0-411416F857C1}"/>
                  </a:ext>
                </a:extLst>
              </p:cNvPr>
              <p:cNvSpPr/>
              <p:nvPr/>
            </p:nvSpPr>
            <p:spPr>
              <a:xfrm>
                <a:off x="3523125" y="1625700"/>
                <a:ext cx="202925" cy="38025"/>
              </a:xfrm>
              <a:custGeom>
                <a:avLst/>
                <a:gdLst/>
                <a:ahLst/>
                <a:cxnLst/>
                <a:rect l="l" t="t" r="r" b="b"/>
                <a:pathLst>
                  <a:path w="8117" h="1521" extrusionOk="0">
                    <a:moveTo>
                      <a:pt x="7326" y="335"/>
                    </a:moveTo>
                    <a:cubicBezTo>
                      <a:pt x="7508" y="335"/>
                      <a:pt x="7691" y="547"/>
                      <a:pt x="7691" y="730"/>
                    </a:cubicBezTo>
                    <a:cubicBezTo>
                      <a:pt x="7691" y="912"/>
                      <a:pt x="7539" y="1095"/>
                      <a:pt x="7326" y="1095"/>
                    </a:cubicBezTo>
                    <a:lnTo>
                      <a:pt x="700" y="1095"/>
                    </a:lnTo>
                    <a:cubicBezTo>
                      <a:pt x="517" y="1095"/>
                      <a:pt x="335" y="912"/>
                      <a:pt x="335" y="730"/>
                    </a:cubicBezTo>
                    <a:cubicBezTo>
                      <a:pt x="335" y="547"/>
                      <a:pt x="487" y="335"/>
                      <a:pt x="700" y="335"/>
                    </a:cubicBezTo>
                    <a:close/>
                    <a:moveTo>
                      <a:pt x="761" y="0"/>
                    </a:moveTo>
                    <a:cubicBezTo>
                      <a:pt x="335" y="0"/>
                      <a:pt x="1" y="335"/>
                      <a:pt x="1" y="760"/>
                    </a:cubicBezTo>
                    <a:cubicBezTo>
                      <a:pt x="1" y="1186"/>
                      <a:pt x="335" y="1520"/>
                      <a:pt x="761" y="1520"/>
                    </a:cubicBezTo>
                    <a:lnTo>
                      <a:pt x="7356" y="1520"/>
                    </a:lnTo>
                    <a:cubicBezTo>
                      <a:pt x="7782" y="1520"/>
                      <a:pt x="8116" y="1186"/>
                      <a:pt x="8116" y="760"/>
                    </a:cubicBezTo>
                    <a:cubicBezTo>
                      <a:pt x="8116" y="335"/>
                      <a:pt x="7782" y="0"/>
                      <a:pt x="735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5;p86">
                <a:extLst>
                  <a:ext uri="{FF2B5EF4-FFF2-40B4-BE49-F238E27FC236}">
                    <a16:creationId xmlns:a16="http://schemas.microsoft.com/office/drawing/2014/main" id="{9AEE3FAC-2B7C-0AF9-F9C8-9C0B890607F8}"/>
                  </a:ext>
                </a:extLst>
              </p:cNvPr>
              <p:cNvSpPr/>
              <p:nvPr/>
            </p:nvSpPr>
            <p:spPr>
              <a:xfrm>
                <a:off x="3733625" y="1625700"/>
                <a:ext cx="40300" cy="38025"/>
              </a:xfrm>
              <a:custGeom>
                <a:avLst/>
                <a:gdLst/>
                <a:ahLst/>
                <a:cxnLst/>
                <a:rect l="l" t="t" r="r" b="b"/>
                <a:pathLst>
                  <a:path w="1612" h="1521" extrusionOk="0">
                    <a:moveTo>
                      <a:pt x="791" y="335"/>
                    </a:moveTo>
                    <a:cubicBezTo>
                      <a:pt x="1034" y="335"/>
                      <a:pt x="1216" y="547"/>
                      <a:pt x="1216" y="730"/>
                    </a:cubicBezTo>
                    <a:cubicBezTo>
                      <a:pt x="1216" y="912"/>
                      <a:pt x="1034" y="1095"/>
                      <a:pt x="791" y="1095"/>
                    </a:cubicBezTo>
                    <a:cubicBezTo>
                      <a:pt x="578" y="1095"/>
                      <a:pt x="395" y="912"/>
                      <a:pt x="395" y="730"/>
                    </a:cubicBezTo>
                    <a:cubicBezTo>
                      <a:pt x="395" y="547"/>
                      <a:pt x="578" y="335"/>
                      <a:pt x="791" y="335"/>
                    </a:cubicBezTo>
                    <a:close/>
                    <a:moveTo>
                      <a:pt x="791" y="0"/>
                    </a:moveTo>
                    <a:cubicBezTo>
                      <a:pt x="335" y="0"/>
                      <a:pt x="0" y="335"/>
                      <a:pt x="0" y="760"/>
                    </a:cubicBezTo>
                    <a:cubicBezTo>
                      <a:pt x="0" y="1186"/>
                      <a:pt x="335" y="1520"/>
                      <a:pt x="791" y="1520"/>
                    </a:cubicBezTo>
                    <a:cubicBezTo>
                      <a:pt x="1216" y="1520"/>
                      <a:pt x="1611" y="1186"/>
                      <a:pt x="1611" y="760"/>
                    </a:cubicBezTo>
                    <a:cubicBezTo>
                      <a:pt x="1611" y="335"/>
                      <a:pt x="1246" y="0"/>
                      <a:pt x="791"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6;p86">
                <a:extLst>
                  <a:ext uri="{FF2B5EF4-FFF2-40B4-BE49-F238E27FC236}">
                    <a16:creationId xmlns:a16="http://schemas.microsoft.com/office/drawing/2014/main" id="{1C7E7933-2755-84DA-3FCC-D9BA767DCDB3}"/>
                  </a:ext>
                </a:extLst>
              </p:cNvPr>
              <p:cNvSpPr/>
              <p:nvPr/>
            </p:nvSpPr>
            <p:spPr>
              <a:xfrm>
                <a:off x="3113550" y="4206275"/>
                <a:ext cx="1070700" cy="9900"/>
              </a:xfrm>
              <a:custGeom>
                <a:avLst/>
                <a:gdLst/>
                <a:ahLst/>
                <a:cxnLst/>
                <a:rect l="l" t="t" r="r" b="b"/>
                <a:pathLst>
                  <a:path w="42828" h="396" extrusionOk="0">
                    <a:moveTo>
                      <a:pt x="0" y="1"/>
                    </a:moveTo>
                    <a:lnTo>
                      <a:pt x="0" y="396"/>
                    </a:lnTo>
                    <a:lnTo>
                      <a:pt x="42828" y="396"/>
                    </a:lnTo>
                    <a:lnTo>
                      <a:pt x="42828"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7;p86">
                <a:extLst>
                  <a:ext uri="{FF2B5EF4-FFF2-40B4-BE49-F238E27FC236}">
                    <a16:creationId xmlns:a16="http://schemas.microsoft.com/office/drawing/2014/main" id="{7C7F1912-B204-6717-4D65-2B8F8794D315}"/>
                  </a:ext>
                </a:extLst>
              </p:cNvPr>
              <p:cNvSpPr/>
              <p:nvPr/>
            </p:nvSpPr>
            <p:spPr>
              <a:xfrm>
                <a:off x="3090750" y="4627250"/>
                <a:ext cx="1115550" cy="9900"/>
              </a:xfrm>
              <a:custGeom>
                <a:avLst/>
                <a:gdLst/>
                <a:ahLst/>
                <a:cxnLst/>
                <a:rect l="l" t="t" r="r" b="b"/>
                <a:pathLst>
                  <a:path w="44622" h="396" extrusionOk="0">
                    <a:moveTo>
                      <a:pt x="0" y="1"/>
                    </a:moveTo>
                    <a:lnTo>
                      <a:pt x="0" y="396"/>
                    </a:lnTo>
                    <a:lnTo>
                      <a:pt x="44621" y="396"/>
                    </a:lnTo>
                    <a:lnTo>
                      <a:pt x="44621"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3028;p86">
              <a:extLst>
                <a:ext uri="{FF2B5EF4-FFF2-40B4-BE49-F238E27FC236}">
                  <a16:creationId xmlns:a16="http://schemas.microsoft.com/office/drawing/2014/main" id="{78C11924-93C2-2D27-0218-81E112029E12}"/>
                </a:ext>
              </a:extLst>
            </p:cNvPr>
            <p:cNvPicPr preferRelativeResize="0"/>
            <p:nvPr/>
          </p:nvPicPr>
          <p:blipFill rotWithShape="1">
            <a:blip r:embed="rId3"/>
            <a:srcRect t="10706" b="4998"/>
            <a:stretch/>
          </p:blipFill>
          <p:spPr>
            <a:xfrm>
              <a:off x="3989181" y="1776553"/>
              <a:ext cx="3829036" cy="2017343"/>
            </a:xfrm>
            <a:prstGeom prst="roundRect">
              <a:avLst>
                <a:gd name="adj" fmla="val 7441"/>
              </a:avLst>
            </a:prstGeom>
            <a:noFill/>
            <a:ln w="9525" cap="flat" cmpd="sng">
              <a:solidFill>
                <a:schemeClr val="accent2"/>
              </a:solidFill>
              <a:prstDash val="solid"/>
              <a:round/>
              <a:headEnd type="none" w="sm" len="sm"/>
              <a:tailEnd type="none" w="sm" len="sm"/>
            </a:ln>
          </p:spPr>
        </p:pic>
        <p:grpSp>
          <p:nvGrpSpPr>
            <p:cNvPr id="14" name="Google Shape;3029;p86">
              <a:extLst>
                <a:ext uri="{FF2B5EF4-FFF2-40B4-BE49-F238E27FC236}">
                  <a16:creationId xmlns:a16="http://schemas.microsoft.com/office/drawing/2014/main" id="{8604A7AC-5725-F6B6-64D5-3D044B73D1EC}"/>
                </a:ext>
              </a:extLst>
            </p:cNvPr>
            <p:cNvGrpSpPr/>
            <p:nvPr/>
          </p:nvGrpSpPr>
          <p:grpSpPr>
            <a:xfrm>
              <a:off x="7456150" y="1402492"/>
              <a:ext cx="1681717" cy="3741008"/>
              <a:chOff x="5420725" y="996500"/>
              <a:chExt cx="1687850" cy="3754650"/>
            </a:xfrm>
          </p:grpSpPr>
          <p:sp>
            <p:nvSpPr>
              <p:cNvPr id="15" name="Google Shape;3030;p86">
                <a:extLst>
                  <a:ext uri="{FF2B5EF4-FFF2-40B4-BE49-F238E27FC236}">
                    <a16:creationId xmlns:a16="http://schemas.microsoft.com/office/drawing/2014/main" id="{9290C24A-ED7F-0B23-C900-9AD290608537}"/>
                  </a:ext>
                </a:extLst>
              </p:cNvPr>
              <p:cNvSpPr/>
              <p:nvPr/>
            </p:nvSpPr>
            <p:spPr>
              <a:xfrm>
                <a:off x="5808125" y="4533775"/>
                <a:ext cx="538800" cy="215850"/>
              </a:xfrm>
              <a:custGeom>
                <a:avLst/>
                <a:gdLst/>
                <a:ahLst/>
                <a:cxnLst/>
                <a:rect l="l" t="t" r="r" b="b"/>
                <a:pathLst>
                  <a:path w="21552" h="8634" extrusionOk="0">
                    <a:moveTo>
                      <a:pt x="12816" y="0"/>
                    </a:moveTo>
                    <a:cubicBezTo>
                      <a:pt x="12376" y="0"/>
                      <a:pt x="11969" y="102"/>
                      <a:pt x="11642" y="366"/>
                    </a:cubicBezTo>
                    <a:cubicBezTo>
                      <a:pt x="11642" y="366"/>
                      <a:pt x="8086" y="3162"/>
                      <a:pt x="5745" y="3770"/>
                    </a:cubicBezTo>
                    <a:cubicBezTo>
                      <a:pt x="3374" y="4378"/>
                      <a:pt x="1" y="5047"/>
                      <a:pt x="31" y="8633"/>
                    </a:cubicBezTo>
                    <a:lnTo>
                      <a:pt x="21551" y="8633"/>
                    </a:lnTo>
                    <a:cubicBezTo>
                      <a:pt x="21399" y="5260"/>
                      <a:pt x="20791" y="2342"/>
                      <a:pt x="19575" y="883"/>
                    </a:cubicBezTo>
                    <a:cubicBezTo>
                      <a:pt x="18494" y="1003"/>
                      <a:pt x="17641" y="1123"/>
                      <a:pt x="16865" y="1123"/>
                    </a:cubicBezTo>
                    <a:cubicBezTo>
                      <a:pt x="16660" y="1123"/>
                      <a:pt x="16460" y="1114"/>
                      <a:pt x="16262" y="1095"/>
                    </a:cubicBezTo>
                    <a:cubicBezTo>
                      <a:pt x="15545" y="804"/>
                      <a:pt x="14051" y="0"/>
                      <a:pt x="1281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31;p86">
                <a:extLst>
                  <a:ext uri="{FF2B5EF4-FFF2-40B4-BE49-F238E27FC236}">
                    <a16:creationId xmlns:a16="http://schemas.microsoft.com/office/drawing/2014/main" id="{D264F7C9-4F8E-9082-D668-6DDAAF34AF0F}"/>
                  </a:ext>
                </a:extLst>
              </p:cNvPr>
              <p:cNvSpPr/>
              <p:nvPr/>
            </p:nvSpPr>
            <p:spPr>
              <a:xfrm>
                <a:off x="6460125" y="4543575"/>
                <a:ext cx="446825" cy="207575"/>
              </a:xfrm>
              <a:custGeom>
                <a:avLst/>
                <a:gdLst/>
                <a:ahLst/>
                <a:cxnLst/>
                <a:rect l="l" t="t" r="r" b="b"/>
                <a:pathLst>
                  <a:path w="17873" h="8303" extrusionOk="0">
                    <a:moveTo>
                      <a:pt x="8870" y="0"/>
                    </a:moveTo>
                    <a:cubicBezTo>
                      <a:pt x="7567" y="0"/>
                      <a:pt x="5989" y="666"/>
                      <a:pt x="5319" y="947"/>
                    </a:cubicBezTo>
                    <a:cubicBezTo>
                      <a:pt x="5128" y="976"/>
                      <a:pt x="4933" y="988"/>
                      <a:pt x="4733" y="988"/>
                    </a:cubicBezTo>
                    <a:cubicBezTo>
                      <a:pt x="3888" y="988"/>
                      <a:pt x="2961" y="766"/>
                      <a:pt x="1854" y="643"/>
                    </a:cubicBezTo>
                    <a:cubicBezTo>
                      <a:pt x="638" y="2010"/>
                      <a:pt x="152" y="5020"/>
                      <a:pt x="0" y="8302"/>
                    </a:cubicBezTo>
                    <a:lnTo>
                      <a:pt x="17842" y="8302"/>
                    </a:lnTo>
                    <a:cubicBezTo>
                      <a:pt x="17873" y="4807"/>
                      <a:pt x="15411" y="4199"/>
                      <a:pt x="13070" y="3591"/>
                    </a:cubicBezTo>
                    <a:cubicBezTo>
                      <a:pt x="11094" y="3135"/>
                      <a:pt x="10243" y="399"/>
                      <a:pt x="10243" y="399"/>
                    </a:cubicBezTo>
                    <a:cubicBezTo>
                      <a:pt x="9884" y="110"/>
                      <a:pt x="9399" y="0"/>
                      <a:pt x="8870"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32;p86">
                <a:extLst>
                  <a:ext uri="{FF2B5EF4-FFF2-40B4-BE49-F238E27FC236}">
                    <a16:creationId xmlns:a16="http://schemas.microsoft.com/office/drawing/2014/main" id="{65DBAB7D-8EE1-738B-D124-6E1F7148E1ED}"/>
                  </a:ext>
                </a:extLst>
              </p:cNvPr>
              <p:cNvSpPr/>
              <p:nvPr/>
            </p:nvSpPr>
            <p:spPr>
              <a:xfrm>
                <a:off x="6278500" y="1398475"/>
                <a:ext cx="212025" cy="387625"/>
              </a:xfrm>
              <a:custGeom>
                <a:avLst/>
                <a:gdLst/>
                <a:ahLst/>
                <a:cxnLst/>
                <a:rect l="l" t="t" r="r" b="b"/>
                <a:pathLst>
                  <a:path w="8481" h="15505" extrusionOk="0">
                    <a:moveTo>
                      <a:pt x="0" y="1"/>
                    </a:moveTo>
                    <a:lnTo>
                      <a:pt x="0" y="13801"/>
                    </a:lnTo>
                    <a:cubicBezTo>
                      <a:pt x="1162" y="14991"/>
                      <a:pt x="2418" y="15504"/>
                      <a:pt x="3750" y="15504"/>
                    </a:cubicBezTo>
                    <a:cubicBezTo>
                      <a:pt x="5241" y="15504"/>
                      <a:pt x="6827" y="14860"/>
                      <a:pt x="8481" y="13801"/>
                    </a:cubicBezTo>
                    <a:lnTo>
                      <a:pt x="8481" y="1"/>
                    </a:ln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33;p86">
                <a:extLst>
                  <a:ext uri="{FF2B5EF4-FFF2-40B4-BE49-F238E27FC236}">
                    <a16:creationId xmlns:a16="http://schemas.microsoft.com/office/drawing/2014/main" id="{C68F4A9E-2849-0E13-7C9E-1DAA68D4E3ED}"/>
                  </a:ext>
                </a:extLst>
              </p:cNvPr>
              <p:cNvSpPr/>
              <p:nvPr/>
            </p:nvSpPr>
            <p:spPr>
              <a:xfrm>
                <a:off x="5911475" y="2644700"/>
                <a:ext cx="959000" cy="1939300"/>
              </a:xfrm>
              <a:custGeom>
                <a:avLst/>
                <a:gdLst/>
                <a:ahLst/>
                <a:cxnLst/>
                <a:rect l="l" t="t" r="r" b="b"/>
                <a:pathLst>
                  <a:path w="38360" h="77572" extrusionOk="0">
                    <a:moveTo>
                      <a:pt x="7235" y="1"/>
                    </a:moveTo>
                    <a:cubicBezTo>
                      <a:pt x="0" y="30214"/>
                      <a:pt x="6019" y="76506"/>
                      <a:pt x="6079" y="76506"/>
                    </a:cubicBezTo>
                    <a:cubicBezTo>
                      <a:pt x="7719" y="76893"/>
                      <a:pt x="9733" y="77400"/>
                      <a:pt x="12799" y="77400"/>
                    </a:cubicBezTo>
                    <a:cubicBezTo>
                      <a:pt x="13826" y="77400"/>
                      <a:pt x="14972" y="77343"/>
                      <a:pt x="16262" y="77206"/>
                    </a:cubicBezTo>
                    <a:cubicBezTo>
                      <a:pt x="16961" y="64257"/>
                      <a:pt x="19758" y="16536"/>
                      <a:pt x="19758" y="16536"/>
                    </a:cubicBezTo>
                    <a:lnTo>
                      <a:pt x="23010" y="76993"/>
                    </a:lnTo>
                    <a:cubicBezTo>
                      <a:pt x="24055" y="77373"/>
                      <a:pt x="26039" y="77571"/>
                      <a:pt x="28002" y="77571"/>
                    </a:cubicBezTo>
                    <a:cubicBezTo>
                      <a:pt x="29808" y="77571"/>
                      <a:pt x="31595" y="77403"/>
                      <a:pt x="32615" y="77054"/>
                    </a:cubicBezTo>
                    <a:cubicBezTo>
                      <a:pt x="38360" y="7144"/>
                      <a:pt x="31977" y="578"/>
                      <a:pt x="31977" y="578"/>
                    </a:cubicBezTo>
                    <a:lnTo>
                      <a:pt x="7235" y="1"/>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34;p86">
                <a:extLst>
                  <a:ext uri="{FF2B5EF4-FFF2-40B4-BE49-F238E27FC236}">
                    <a16:creationId xmlns:a16="http://schemas.microsoft.com/office/drawing/2014/main" id="{B4F227EB-C5B9-AB01-DC4A-2B4D85673972}"/>
                  </a:ext>
                </a:extLst>
              </p:cNvPr>
              <p:cNvSpPr/>
              <p:nvPr/>
            </p:nvSpPr>
            <p:spPr>
              <a:xfrm>
                <a:off x="6059650" y="2742725"/>
                <a:ext cx="693050" cy="76775"/>
              </a:xfrm>
              <a:custGeom>
                <a:avLst/>
                <a:gdLst/>
                <a:ahLst/>
                <a:cxnLst/>
                <a:rect l="l" t="t" r="r" b="b"/>
                <a:pathLst>
                  <a:path w="27722" h="3071" extrusionOk="0">
                    <a:moveTo>
                      <a:pt x="122" y="1"/>
                    </a:moveTo>
                    <a:lnTo>
                      <a:pt x="0" y="639"/>
                    </a:lnTo>
                    <a:cubicBezTo>
                      <a:pt x="3952" y="2250"/>
                      <a:pt x="8299" y="3071"/>
                      <a:pt x="13040" y="3071"/>
                    </a:cubicBezTo>
                    <a:lnTo>
                      <a:pt x="13496" y="1186"/>
                    </a:lnTo>
                    <a:lnTo>
                      <a:pt x="14043" y="3071"/>
                    </a:lnTo>
                    <a:cubicBezTo>
                      <a:pt x="19089" y="2949"/>
                      <a:pt x="23709" y="2402"/>
                      <a:pt x="27721" y="1156"/>
                    </a:cubicBezTo>
                    <a:lnTo>
                      <a:pt x="27478" y="31"/>
                    </a:lnTo>
                    <a:lnTo>
                      <a:pt x="122" y="31"/>
                    </a:lnTo>
                    <a:lnTo>
                      <a:pt x="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35;p86">
                <a:extLst>
                  <a:ext uri="{FF2B5EF4-FFF2-40B4-BE49-F238E27FC236}">
                    <a16:creationId xmlns:a16="http://schemas.microsoft.com/office/drawing/2014/main" id="{5EF89E7F-0E81-067A-C0E2-3771A3658860}"/>
                  </a:ext>
                </a:extLst>
              </p:cNvPr>
              <p:cNvSpPr/>
              <p:nvPr/>
            </p:nvSpPr>
            <p:spPr>
              <a:xfrm>
                <a:off x="5932750" y="1666725"/>
                <a:ext cx="955200" cy="1102375"/>
              </a:xfrm>
              <a:custGeom>
                <a:avLst/>
                <a:gdLst/>
                <a:ahLst/>
                <a:cxnLst/>
                <a:rect l="l" t="t" r="r" b="b"/>
                <a:pathLst>
                  <a:path w="38208" h="44095" extrusionOk="0">
                    <a:moveTo>
                      <a:pt x="23071" y="1"/>
                    </a:moveTo>
                    <a:cubicBezTo>
                      <a:pt x="23071" y="1"/>
                      <a:pt x="21004" y="1733"/>
                      <a:pt x="17356" y="1733"/>
                    </a:cubicBezTo>
                    <a:cubicBezTo>
                      <a:pt x="13709" y="1733"/>
                      <a:pt x="13071" y="31"/>
                      <a:pt x="13071" y="31"/>
                    </a:cubicBezTo>
                    <a:cubicBezTo>
                      <a:pt x="13071" y="31"/>
                      <a:pt x="5776" y="487"/>
                      <a:pt x="3131" y="2858"/>
                    </a:cubicBezTo>
                    <a:cubicBezTo>
                      <a:pt x="0" y="5745"/>
                      <a:pt x="3344" y="41916"/>
                      <a:pt x="5107" y="42919"/>
                    </a:cubicBezTo>
                    <a:cubicBezTo>
                      <a:pt x="6130" y="43646"/>
                      <a:pt x="13413" y="44094"/>
                      <a:pt x="20326" y="44094"/>
                    </a:cubicBezTo>
                    <a:cubicBezTo>
                      <a:pt x="26140" y="44094"/>
                      <a:pt x="31694" y="43777"/>
                      <a:pt x="33041" y="43041"/>
                    </a:cubicBezTo>
                    <a:cubicBezTo>
                      <a:pt x="35290" y="41916"/>
                      <a:pt x="38208" y="5989"/>
                      <a:pt x="34803" y="3162"/>
                    </a:cubicBezTo>
                    <a:cubicBezTo>
                      <a:pt x="31338" y="305"/>
                      <a:pt x="23071" y="1"/>
                      <a:pt x="23071" y="1"/>
                    </a:cubicBez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36;p86">
                <a:extLst>
                  <a:ext uri="{FF2B5EF4-FFF2-40B4-BE49-F238E27FC236}">
                    <a16:creationId xmlns:a16="http://schemas.microsoft.com/office/drawing/2014/main" id="{E40E21C7-B563-3412-F225-1B16ECC3DC04}"/>
                  </a:ext>
                </a:extLst>
              </p:cNvPr>
              <p:cNvSpPr/>
              <p:nvPr/>
            </p:nvSpPr>
            <p:spPr>
              <a:xfrm>
                <a:off x="6238975" y="1615050"/>
                <a:ext cx="117050" cy="159600"/>
              </a:xfrm>
              <a:custGeom>
                <a:avLst/>
                <a:gdLst/>
                <a:ahLst/>
                <a:cxnLst/>
                <a:rect l="l" t="t" r="r" b="b"/>
                <a:pathLst>
                  <a:path w="4682" h="6384" extrusionOk="0">
                    <a:moveTo>
                      <a:pt x="1581" y="1"/>
                    </a:moveTo>
                    <a:lnTo>
                      <a:pt x="1" y="2189"/>
                    </a:lnTo>
                    <a:cubicBezTo>
                      <a:pt x="578" y="3952"/>
                      <a:pt x="1490" y="5411"/>
                      <a:pt x="2797" y="6384"/>
                    </a:cubicBezTo>
                    <a:lnTo>
                      <a:pt x="4682" y="3800"/>
                    </a:lnTo>
                    <a:cubicBezTo>
                      <a:pt x="2949" y="2797"/>
                      <a:pt x="2402" y="1733"/>
                      <a:pt x="1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7;p86">
                <a:extLst>
                  <a:ext uri="{FF2B5EF4-FFF2-40B4-BE49-F238E27FC236}">
                    <a16:creationId xmlns:a16="http://schemas.microsoft.com/office/drawing/2014/main" id="{DB3A6BE3-A36D-4179-B29C-4FC0DB0C60EB}"/>
                  </a:ext>
                </a:extLst>
              </p:cNvPr>
              <p:cNvSpPr/>
              <p:nvPr/>
            </p:nvSpPr>
            <p:spPr>
              <a:xfrm>
                <a:off x="6386400" y="1602900"/>
                <a:ext cx="145925" cy="173275"/>
              </a:xfrm>
              <a:custGeom>
                <a:avLst/>
                <a:gdLst/>
                <a:ahLst/>
                <a:cxnLst/>
                <a:rect l="l" t="t" r="r" b="b"/>
                <a:pathLst>
                  <a:path w="5837" h="6931" extrusionOk="0">
                    <a:moveTo>
                      <a:pt x="4165" y="0"/>
                    </a:moveTo>
                    <a:cubicBezTo>
                      <a:pt x="3466" y="2158"/>
                      <a:pt x="2250" y="3222"/>
                      <a:pt x="1" y="4347"/>
                    </a:cubicBezTo>
                    <a:lnTo>
                      <a:pt x="1672" y="6931"/>
                    </a:lnTo>
                    <a:cubicBezTo>
                      <a:pt x="3496" y="5776"/>
                      <a:pt x="4925" y="4408"/>
                      <a:pt x="5837" y="2675"/>
                    </a:cubicBezTo>
                    <a:lnTo>
                      <a:pt x="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8;p86">
                <a:extLst>
                  <a:ext uri="{FF2B5EF4-FFF2-40B4-BE49-F238E27FC236}">
                    <a16:creationId xmlns:a16="http://schemas.microsoft.com/office/drawing/2014/main" id="{84C3B67B-6D67-998F-03B5-249963087428}"/>
                  </a:ext>
                </a:extLst>
              </p:cNvPr>
              <p:cNvSpPr/>
              <p:nvPr/>
            </p:nvSpPr>
            <p:spPr>
              <a:xfrm>
                <a:off x="6583975" y="1726025"/>
                <a:ext cx="486350" cy="809500"/>
              </a:xfrm>
              <a:custGeom>
                <a:avLst/>
                <a:gdLst/>
                <a:ahLst/>
                <a:cxnLst/>
                <a:rect l="l" t="t" r="r" b="b"/>
                <a:pathLst>
                  <a:path w="19454" h="32380" extrusionOk="0">
                    <a:moveTo>
                      <a:pt x="5418" y="1"/>
                    </a:moveTo>
                    <a:cubicBezTo>
                      <a:pt x="2851" y="1"/>
                      <a:pt x="1537" y="1941"/>
                      <a:pt x="912" y="4620"/>
                    </a:cubicBezTo>
                    <a:cubicBezTo>
                      <a:pt x="1" y="9027"/>
                      <a:pt x="6292" y="27842"/>
                      <a:pt x="6931" y="29058"/>
                    </a:cubicBezTo>
                    <a:cubicBezTo>
                      <a:pt x="8106" y="31419"/>
                      <a:pt x="10003" y="32379"/>
                      <a:pt x="11944" y="32379"/>
                    </a:cubicBezTo>
                    <a:cubicBezTo>
                      <a:pt x="15376" y="32379"/>
                      <a:pt x="18945" y="29377"/>
                      <a:pt x="18907" y="25805"/>
                    </a:cubicBezTo>
                    <a:cubicBezTo>
                      <a:pt x="19454" y="22553"/>
                      <a:pt x="14864" y="5106"/>
                      <a:pt x="8724" y="820"/>
                    </a:cubicBezTo>
                    <a:cubicBezTo>
                      <a:pt x="7440" y="255"/>
                      <a:pt x="6347" y="1"/>
                      <a:pt x="5418" y="1"/>
                    </a:cubicBez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9;p86">
                <a:extLst>
                  <a:ext uri="{FF2B5EF4-FFF2-40B4-BE49-F238E27FC236}">
                    <a16:creationId xmlns:a16="http://schemas.microsoft.com/office/drawing/2014/main" id="{4DF5AE81-AD3F-B76E-9972-0EFAF40F189B}"/>
                  </a:ext>
                </a:extLst>
              </p:cNvPr>
              <p:cNvSpPr/>
              <p:nvPr/>
            </p:nvSpPr>
            <p:spPr>
              <a:xfrm>
                <a:off x="6620450" y="2054275"/>
                <a:ext cx="145175" cy="265225"/>
              </a:xfrm>
              <a:custGeom>
                <a:avLst/>
                <a:gdLst/>
                <a:ahLst/>
                <a:cxnLst/>
                <a:rect l="l" t="t" r="r" b="b"/>
                <a:pathLst>
                  <a:path w="5807" h="10609" extrusionOk="0">
                    <a:moveTo>
                      <a:pt x="335" y="0"/>
                    </a:moveTo>
                    <a:lnTo>
                      <a:pt x="1" y="122"/>
                    </a:lnTo>
                    <a:cubicBezTo>
                      <a:pt x="31" y="183"/>
                      <a:pt x="2463" y="6718"/>
                      <a:pt x="5533" y="10608"/>
                    </a:cubicBezTo>
                    <a:lnTo>
                      <a:pt x="5806" y="10365"/>
                    </a:lnTo>
                    <a:cubicBezTo>
                      <a:pt x="2767" y="6535"/>
                      <a:pt x="365" y="61"/>
                      <a:pt x="335"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40;p86">
                <a:extLst>
                  <a:ext uri="{FF2B5EF4-FFF2-40B4-BE49-F238E27FC236}">
                    <a16:creationId xmlns:a16="http://schemas.microsoft.com/office/drawing/2014/main" id="{510031AA-75BF-72E8-241B-1820BE645E42}"/>
                  </a:ext>
                </a:extLst>
              </p:cNvPr>
              <p:cNvSpPr/>
              <p:nvPr/>
            </p:nvSpPr>
            <p:spPr>
              <a:xfrm>
                <a:off x="5877275" y="2495575"/>
                <a:ext cx="743200" cy="733700"/>
              </a:xfrm>
              <a:custGeom>
                <a:avLst/>
                <a:gdLst/>
                <a:ahLst/>
                <a:cxnLst/>
                <a:rect l="l" t="t" r="r" b="b"/>
                <a:pathLst>
                  <a:path w="29728" h="29348" extrusionOk="0">
                    <a:moveTo>
                      <a:pt x="12736" y="1"/>
                    </a:moveTo>
                    <a:cubicBezTo>
                      <a:pt x="12364" y="1"/>
                      <a:pt x="11992" y="145"/>
                      <a:pt x="11703" y="434"/>
                    </a:cubicBezTo>
                    <a:lnTo>
                      <a:pt x="578" y="11711"/>
                    </a:lnTo>
                    <a:cubicBezTo>
                      <a:pt x="1" y="12288"/>
                      <a:pt x="1" y="13200"/>
                      <a:pt x="578" y="13777"/>
                    </a:cubicBezTo>
                    <a:lnTo>
                      <a:pt x="15928" y="28914"/>
                    </a:lnTo>
                    <a:cubicBezTo>
                      <a:pt x="16217" y="29203"/>
                      <a:pt x="16589" y="29348"/>
                      <a:pt x="16961" y="29348"/>
                    </a:cubicBezTo>
                    <a:cubicBezTo>
                      <a:pt x="17334" y="29348"/>
                      <a:pt x="17706" y="29203"/>
                      <a:pt x="17995" y="28914"/>
                    </a:cubicBezTo>
                    <a:lnTo>
                      <a:pt x="29150" y="17638"/>
                    </a:lnTo>
                    <a:cubicBezTo>
                      <a:pt x="29728" y="17060"/>
                      <a:pt x="29697" y="16148"/>
                      <a:pt x="29120" y="15601"/>
                    </a:cubicBezTo>
                    <a:lnTo>
                      <a:pt x="13770" y="434"/>
                    </a:lnTo>
                    <a:cubicBezTo>
                      <a:pt x="13481" y="145"/>
                      <a:pt x="13109" y="1"/>
                      <a:pt x="12736"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41;p86">
                <a:extLst>
                  <a:ext uri="{FF2B5EF4-FFF2-40B4-BE49-F238E27FC236}">
                    <a16:creationId xmlns:a16="http://schemas.microsoft.com/office/drawing/2014/main" id="{19BEEB4C-DD41-BD37-2BCB-2CAB9380C99B}"/>
                  </a:ext>
                </a:extLst>
              </p:cNvPr>
              <p:cNvSpPr/>
              <p:nvPr/>
            </p:nvSpPr>
            <p:spPr>
              <a:xfrm>
                <a:off x="5919075" y="2533000"/>
                <a:ext cx="659600" cy="658850"/>
              </a:xfrm>
              <a:custGeom>
                <a:avLst/>
                <a:gdLst/>
                <a:ahLst/>
                <a:cxnLst/>
                <a:rect l="l" t="t" r="r" b="b"/>
                <a:pathLst>
                  <a:path w="26384" h="26354" extrusionOk="0">
                    <a:moveTo>
                      <a:pt x="11368" y="1"/>
                    </a:moveTo>
                    <a:lnTo>
                      <a:pt x="0" y="11521"/>
                    </a:lnTo>
                    <a:lnTo>
                      <a:pt x="15016" y="26354"/>
                    </a:lnTo>
                    <a:lnTo>
                      <a:pt x="26384" y="14834"/>
                    </a:lnTo>
                    <a:lnTo>
                      <a:pt x="113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42;p86">
                <a:extLst>
                  <a:ext uri="{FF2B5EF4-FFF2-40B4-BE49-F238E27FC236}">
                    <a16:creationId xmlns:a16="http://schemas.microsoft.com/office/drawing/2014/main" id="{43D7CA71-D7A4-267E-6BD8-114D5B969A89}"/>
                  </a:ext>
                </a:extLst>
              </p:cNvPr>
              <p:cNvSpPr/>
              <p:nvPr/>
            </p:nvSpPr>
            <p:spPr>
              <a:xfrm>
                <a:off x="5945675" y="2562925"/>
                <a:ext cx="207475" cy="204725"/>
              </a:xfrm>
              <a:custGeom>
                <a:avLst/>
                <a:gdLst/>
                <a:ahLst/>
                <a:cxnLst/>
                <a:rect l="l" t="t" r="r" b="b"/>
                <a:pathLst>
                  <a:path w="8299" h="8189" extrusionOk="0">
                    <a:moveTo>
                      <a:pt x="6373" y="0"/>
                    </a:moveTo>
                    <a:cubicBezTo>
                      <a:pt x="6199" y="0"/>
                      <a:pt x="6030" y="69"/>
                      <a:pt x="5897" y="202"/>
                    </a:cubicBezTo>
                    <a:lnTo>
                      <a:pt x="5411" y="688"/>
                    </a:lnTo>
                    <a:cubicBezTo>
                      <a:pt x="5149" y="481"/>
                      <a:pt x="4825" y="381"/>
                      <a:pt x="4500" y="381"/>
                    </a:cubicBezTo>
                    <a:cubicBezTo>
                      <a:pt x="4109" y="381"/>
                      <a:pt x="3717" y="527"/>
                      <a:pt x="3435" y="810"/>
                    </a:cubicBezTo>
                    <a:lnTo>
                      <a:pt x="851" y="3424"/>
                    </a:lnTo>
                    <a:cubicBezTo>
                      <a:pt x="304" y="3971"/>
                      <a:pt x="274" y="4852"/>
                      <a:pt x="760" y="5399"/>
                    </a:cubicBezTo>
                    <a:lnTo>
                      <a:pt x="274" y="5916"/>
                    </a:lnTo>
                    <a:cubicBezTo>
                      <a:pt x="0" y="6159"/>
                      <a:pt x="0" y="6615"/>
                      <a:pt x="274" y="6889"/>
                    </a:cubicBezTo>
                    <a:lnTo>
                      <a:pt x="1429" y="7983"/>
                    </a:lnTo>
                    <a:cubicBezTo>
                      <a:pt x="1550" y="8120"/>
                      <a:pt x="1725" y="8188"/>
                      <a:pt x="1904" y="8188"/>
                    </a:cubicBezTo>
                    <a:cubicBezTo>
                      <a:pt x="2082" y="8188"/>
                      <a:pt x="2265" y="8120"/>
                      <a:pt x="2401" y="7983"/>
                    </a:cubicBezTo>
                    <a:lnTo>
                      <a:pt x="8025" y="2329"/>
                    </a:lnTo>
                    <a:cubicBezTo>
                      <a:pt x="8298" y="2056"/>
                      <a:pt x="8298" y="1600"/>
                      <a:pt x="8025" y="1357"/>
                    </a:cubicBezTo>
                    <a:lnTo>
                      <a:pt x="6900" y="232"/>
                    </a:lnTo>
                    <a:cubicBezTo>
                      <a:pt x="6744" y="76"/>
                      <a:pt x="6556" y="0"/>
                      <a:pt x="6373"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43;p86">
                <a:extLst>
                  <a:ext uri="{FF2B5EF4-FFF2-40B4-BE49-F238E27FC236}">
                    <a16:creationId xmlns:a16="http://schemas.microsoft.com/office/drawing/2014/main" id="{D01514BF-8F50-9DBE-B304-148B7351C5F0}"/>
                  </a:ext>
                </a:extLst>
              </p:cNvPr>
              <p:cNvSpPr/>
              <p:nvPr/>
            </p:nvSpPr>
            <p:spPr>
              <a:xfrm>
                <a:off x="6188075" y="3019325"/>
                <a:ext cx="133750" cy="133000"/>
              </a:xfrm>
              <a:custGeom>
                <a:avLst/>
                <a:gdLst/>
                <a:ahLst/>
                <a:cxnLst/>
                <a:rect l="l" t="t" r="r" b="b"/>
                <a:pathLst>
                  <a:path w="5350" h="5320" extrusionOk="0">
                    <a:moveTo>
                      <a:pt x="1277" y="1"/>
                    </a:moveTo>
                    <a:lnTo>
                      <a:pt x="0" y="1277"/>
                    </a:lnTo>
                    <a:lnTo>
                      <a:pt x="4104" y="5320"/>
                    </a:lnTo>
                    <a:lnTo>
                      <a:pt x="5350" y="4043"/>
                    </a:lnTo>
                    <a:lnTo>
                      <a:pt x="1277" y="1"/>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44;p86">
                <a:extLst>
                  <a:ext uri="{FF2B5EF4-FFF2-40B4-BE49-F238E27FC236}">
                    <a16:creationId xmlns:a16="http://schemas.microsoft.com/office/drawing/2014/main" id="{231F5D30-2E60-4CC9-21E0-3B7765E1EF56}"/>
                  </a:ext>
                </a:extLst>
              </p:cNvPr>
              <p:cNvSpPr/>
              <p:nvPr/>
            </p:nvSpPr>
            <p:spPr>
              <a:xfrm>
                <a:off x="6282300" y="3026175"/>
                <a:ext cx="82100" cy="82100"/>
              </a:xfrm>
              <a:custGeom>
                <a:avLst/>
                <a:gdLst/>
                <a:ahLst/>
                <a:cxnLst/>
                <a:rect l="l" t="t" r="r" b="b"/>
                <a:pathLst>
                  <a:path w="3284" h="3284" extrusionOk="0">
                    <a:moveTo>
                      <a:pt x="1277" y="0"/>
                    </a:moveTo>
                    <a:lnTo>
                      <a:pt x="0" y="1277"/>
                    </a:lnTo>
                    <a:lnTo>
                      <a:pt x="2037" y="3283"/>
                    </a:lnTo>
                    <a:lnTo>
                      <a:pt x="3283" y="2006"/>
                    </a:lnTo>
                    <a:lnTo>
                      <a:pt x="1277"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45;p86">
                <a:extLst>
                  <a:ext uri="{FF2B5EF4-FFF2-40B4-BE49-F238E27FC236}">
                    <a16:creationId xmlns:a16="http://schemas.microsoft.com/office/drawing/2014/main" id="{CACF12BC-AFD0-A40E-B7A5-5F867E03002A}"/>
                  </a:ext>
                </a:extLst>
              </p:cNvPr>
              <p:cNvSpPr/>
              <p:nvPr/>
            </p:nvSpPr>
            <p:spPr>
              <a:xfrm>
                <a:off x="6254950" y="2910675"/>
                <a:ext cx="153525" cy="152750"/>
              </a:xfrm>
              <a:custGeom>
                <a:avLst/>
                <a:gdLst/>
                <a:ahLst/>
                <a:cxnLst/>
                <a:rect l="l" t="t" r="r" b="b"/>
                <a:pathLst>
                  <a:path w="6141" h="6110" extrusionOk="0">
                    <a:moveTo>
                      <a:pt x="1246" y="0"/>
                    </a:moveTo>
                    <a:lnTo>
                      <a:pt x="0" y="1277"/>
                    </a:lnTo>
                    <a:lnTo>
                      <a:pt x="4894" y="6110"/>
                    </a:lnTo>
                    <a:lnTo>
                      <a:pt x="6140" y="4833"/>
                    </a:lnTo>
                    <a:lnTo>
                      <a:pt x="1246"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46;p86">
                <a:extLst>
                  <a:ext uri="{FF2B5EF4-FFF2-40B4-BE49-F238E27FC236}">
                    <a16:creationId xmlns:a16="http://schemas.microsoft.com/office/drawing/2014/main" id="{ADB41E58-5EAB-63CE-4CCB-5EF12335DEC2}"/>
                  </a:ext>
                </a:extLst>
              </p:cNvPr>
              <p:cNvSpPr/>
              <p:nvPr/>
            </p:nvSpPr>
            <p:spPr>
              <a:xfrm>
                <a:off x="6362075" y="2929675"/>
                <a:ext cx="89700" cy="90450"/>
              </a:xfrm>
              <a:custGeom>
                <a:avLst/>
                <a:gdLst/>
                <a:ahLst/>
                <a:cxnLst/>
                <a:rect l="l" t="t" r="r" b="b"/>
                <a:pathLst>
                  <a:path w="3588" h="3618" extrusionOk="0">
                    <a:moveTo>
                      <a:pt x="1247" y="0"/>
                    </a:moveTo>
                    <a:lnTo>
                      <a:pt x="1" y="1277"/>
                    </a:lnTo>
                    <a:lnTo>
                      <a:pt x="2341" y="3617"/>
                    </a:lnTo>
                    <a:lnTo>
                      <a:pt x="3588" y="2341"/>
                    </a:lnTo>
                    <a:lnTo>
                      <a:pt x="1247"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7;p86">
                <a:extLst>
                  <a:ext uri="{FF2B5EF4-FFF2-40B4-BE49-F238E27FC236}">
                    <a16:creationId xmlns:a16="http://schemas.microsoft.com/office/drawing/2014/main" id="{2F799A02-0D1D-C9A4-ECCA-55E20E78FC61}"/>
                  </a:ext>
                </a:extLst>
              </p:cNvPr>
              <p:cNvSpPr/>
              <p:nvPr/>
            </p:nvSpPr>
            <p:spPr>
              <a:xfrm>
                <a:off x="6270900" y="2752600"/>
                <a:ext cx="224950" cy="222675"/>
              </a:xfrm>
              <a:custGeom>
                <a:avLst/>
                <a:gdLst/>
                <a:ahLst/>
                <a:cxnLst/>
                <a:rect l="l" t="t" r="r" b="b"/>
                <a:pathLst>
                  <a:path w="8998" h="8907" extrusionOk="0">
                    <a:moveTo>
                      <a:pt x="1247" y="1"/>
                    </a:moveTo>
                    <a:lnTo>
                      <a:pt x="0" y="1278"/>
                    </a:lnTo>
                    <a:lnTo>
                      <a:pt x="7721" y="8907"/>
                    </a:lnTo>
                    <a:lnTo>
                      <a:pt x="8998" y="7661"/>
                    </a:lnTo>
                    <a:lnTo>
                      <a:pt x="1247" y="1"/>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8;p86">
                <a:extLst>
                  <a:ext uri="{FF2B5EF4-FFF2-40B4-BE49-F238E27FC236}">
                    <a16:creationId xmlns:a16="http://schemas.microsoft.com/office/drawing/2014/main" id="{997B5410-C788-AC07-4FBF-6646993AF2FF}"/>
                  </a:ext>
                </a:extLst>
              </p:cNvPr>
              <p:cNvSpPr/>
              <p:nvPr/>
            </p:nvSpPr>
            <p:spPr>
              <a:xfrm>
                <a:off x="6406150" y="2798975"/>
                <a:ext cx="133025" cy="133000"/>
              </a:xfrm>
              <a:custGeom>
                <a:avLst/>
                <a:gdLst/>
                <a:ahLst/>
                <a:cxnLst/>
                <a:rect l="l" t="t" r="r" b="b"/>
                <a:pathLst>
                  <a:path w="5321" h="5320" extrusionOk="0">
                    <a:moveTo>
                      <a:pt x="1247" y="0"/>
                    </a:moveTo>
                    <a:lnTo>
                      <a:pt x="1" y="1277"/>
                    </a:lnTo>
                    <a:lnTo>
                      <a:pt x="4074" y="5319"/>
                    </a:lnTo>
                    <a:lnTo>
                      <a:pt x="5320" y="4043"/>
                    </a:lnTo>
                    <a:lnTo>
                      <a:pt x="1247"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9;p86">
                <a:extLst>
                  <a:ext uri="{FF2B5EF4-FFF2-40B4-BE49-F238E27FC236}">
                    <a16:creationId xmlns:a16="http://schemas.microsoft.com/office/drawing/2014/main" id="{954C3DD7-D6D6-DDCC-23D5-E8942F05CCB0}"/>
                  </a:ext>
                </a:extLst>
              </p:cNvPr>
              <p:cNvSpPr/>
              <p:nvPr/>
            </p:nvSpPr>
            <p:spPr>
              <a:xfrm>
                <a:off x="5960875" y="2577075"/>
                <a:ext cx="123125" cy="124650"/>
              </a:xfrm>
              <a:custGeom>
                <a:avLst/>
                <a:gdLst/>
                <a:ahLst/>
                <a:cxnLst/>
                <a:rect l="l" t="t" r="r" b="b"/>
                <a:pathLst>
                  <a:path w="4925" h="4986" extrusionOk="0">
                    <a:moveTo>
                      <a:pt x="4651" y="1"/>
                    </a:moveTo>
                    <a:lnTo>
                      <a:pt x="0" y="4712"/>
                    </a:lnTo>
                    <a:lnTo>
                      <a:pt x="274" y="4985"/>
                    </a:lnTo>
                    <a:lnTo>
                      <a:pt x="4924" y="274"/>
                    </a:lnTo>
                    <a:lnTo>
                      <a:pt x="4651"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50;p86">
                <a:extLst>
                  <a:ext uri="{FF2B5EF4-FFF2-40B4-BE49-F238E27FC236}">
                    <a16:creationId xmlns:a16="http://schemas.microsoft.com/office/drawing/2014/main" id="{C5B59D9F-DCBA-6CA2-84F0-D9A02B4E9805}"/>
                  </a:ext>
                </a:extLst>
              </p:cNvPr>
              <p:cNvSpPr/>
              <p:nvPr/>
            </p:nvSpPr>
            <p:spPr>
              <a:xfrm>
                <a:off x="6111325" y="2760625"/>
                <a:ext cx="70700" cy="90800"/>
              </a:xfrm>
              <a:custGeom>
                <a:avLst/>
                <a:gdLst/>
                <a:ahLst/>
                <a:cxnLst/>
                <a:rect l="l" t="t" r="r" b="b"/>
                <a:pathLst>
                  <a:path w="2828" h="3632" extrusionOk="0">
                    <a:moveTo>
                      <a:pt x="312" y="1"/>
                    </a:moveTo>
                    <a:cubicBezTo>
                      <a:pt x="208" y="1"/>
                      <a:pt x="104" y="5"/>
                      <a:pt x="0" y="14"/>
                    </a:cubicBezTo>
                    <a:lnTo>
                      <a:pt x="304" y="3631"/>
                    </a:lnTo>
                    <a:lnTo>
                      <a:pt x="2827" y="1048"/>
                    </a:lnTo>
                    <a:cubicBezTo>
                      <a:pt x="2144" y="364"/>
                      <a:pt x="1239" y="1"/>
                      <a:pt x="312"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51;p86">
                <a:extLst>
                  <a:ext uri="{FF2B5EF4-FFF2-40B4-BE49-F238E27FC236}">
                    <a16:creationId xmlns:a16="http://schemas.microsoft.com/office/drawing/2014/main" id="{62187E75-663B-C726-BB51-D4B0744016E9}"/>
                  </a:ext>
                </a:extLst>
              </p:cNvPr>
              <p:cNvSpPr/>
              <p:nvPr/>
            </p:nvSpPr>
            <p:spPr>
              <a:xfrm>
                <a:off x="6018625" y="2760975"/>
                <a:ext cx="100325" cy="153525"/>
              </a:xfrm>
              <a:custGeom>
                <a:avLst/>
                <a:gdLst/>
                <a:ahLst/>
                <a:cxnLst/>
                <a:rect l="l" t="t" r="r" b="b"/>
                <a:pathLst>
                  <a:path w="4013" h="6141" extrusionOk="0">
                    <a:moveTo>
                      <a:pt x="3708" y="0"/>
                    </a:moveTo>
                    <a:cubicBezTo>
                      <a:pt x="2857" y="61"/>
                      <a:pt x="2067" y="426"/>
                      <a:pt x="1429" y="1064"/>
                    </a:cubicBezTo>
                    <a:cubicBezTo>
                      <a:pt x="0" y="2462"/>
                      <a:pt x="0" y="4772"/>
                      <a:pt x="1459" y="6140"/>
                    </a:cubicBezTo>
                    <a:lnTo>
                      <a:pt x="4012" y="3557"/>
                    </a:lnTo>
                    <a:lnTo>
                      <a:pt x="3708"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52;p86">
                <a:extLst>
                  <a:ext uri="{FF2B5EF4-FFF2-40B4-BE49-F238E27FC236}">
                    <a16:creationId xmlns:a16="http://schemas.microsoft.com/office/drawing/2014/main" id="{06E022B2-5FC7-6732-7F5F-C52F82DC271C}"/>
                  </a:ext>
                </a:extLst>
              </p:cNvPr>
              <p:cNvSpPr/>
              <p:nvPr/>
            </p:nvSpPr>
            <p:spPr>
              <a:xfrm>
                <a:off x="6055100" y="2786800"/>
                <a:ext cx="163400" cy="154475"/>
              </a:xfrm>
              <a:custGeom>
                <a:avLst/>
                <a:gdLst/>
                <a:ahLst/>
                <a:cxnLst/>
                <a:rect l="l" t="t" r="r" b="b"/>
                <a:pathLst>
                  <a:path w="6536" h="6179" extrusionOk="0">
                    <a:moveTo>
                      <a:pt x="5076" y="1"/>
                    </a:moveTo>
                    <a:lnTo>
                      <a:pt x="2553" y="2584"/>
                    </a:lnTo>
                    <a:lnTo>
                      <a:pt x="0" y="5138"/>
                    </a:lnTo>
                    <a:cubicBezTo>
                      <a:pt x="722" y="5829"/>
                      <a:pt x="1644" y="6179"/>
                      <a:pt x="2562" y="6179"/>
                    </a:cubicBezTo>
                    <a:cubicBezTo>
                      <a:pt x="3499" y="6179"/>
                      <a:pt x="4430" y="5814"/>
                      <a:pt x="5137" y="5077"/>
                    </a:cubicBezTo>
                    <a:cubicBezTo>
                      <a:pt x="6535" y="3679"/>
                      <a:pt x="6535" y="1338"/>
                      <a:pt x="5076"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53;p86">
                <a:extLst>
                  <a:ext uri="{FF2B5EF4-FFF2-40B4-BE49-F238E27FC236}">
                    <a16:creationId xmlns:a16="http://schemas.microsoft.com/office/drawing/2014/main" id="{EF428BFA-22AD-A9C5-AB1B-D154E3D5C565}"/>
                  </a:ext>
                </a:extLst>
              </p:cNvPr>
              <p:cNvSpPr/>
              <p:nvPr/>
            </p:nvSpPr>
            <p:spPr>
              <a:xfrm>
                <a:off x="6137925" y="2687250"/>
                <a:ext cx="32700" cy="32700"/>
              </a:xfrm>
              <a:custGeom>
                <a:avLst/>
                <a:gdLst/>
                <a:ahLst/>
                <a:cxnLst/>
                <a:rect l="l" t="t" r="r" b="b"/>
                <a:pathLst>
                  <a:path w="1308" h="1308" extrusionOk="0">
                    <a:moveTo>
                      <a:pt x="639" y="1"/>
                    </a:moveTo>
                    <a:lnTo>
                      <a:pt x="0" y="639"/>
                    </a:lnTo>
                    <a:lnTo>
                      <a:pt x="669" y="1308"/>
                    </a:lnTo>
                    <a:lnTo>
                      <a:pt x="1307" y="639"/>
                    </a:lnTo>
                    <a:lnTo>
                      <a:pt x="639" y="1"/>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54;p86">
                <a:extLst>
                  <a:ext uri="{FF2B5EF4-FFF2-40B4-BE49-F238E27FC236}">
                    <a16:creationId xmlns:a16="http://schemas.microsoft.com/office/drawing/2014/main" id="{36CECFC8-CFE2-1209-F945-7A983BB2689F}"/>
                  </a:ext>
                </a:extLst>
              </p:cNvPr>
              <p:cNvSpPr/>
              <p:nvPr/>
            </p:nvSpPr>
            <p:spPr>
              <a:xfrm>
                <a:off x="6169825" y="2719175"/>
                <a:ext cx="31950" cy="31950"/>
              </a:xfrm>
              <a:custGeom>
                <a:avLst/>
                <a:gdLst/>
                <a:ahLst/>
                <a:cxnLst/>
                <a:rect l="l" t="t" r="r" b="b"/>
                <a:pathLst>
                  <a:path w="1278" h="1278" extrusionOk="0">
                    <a:moveTo>
                      <a:pt x="639" y="1"/>
                    </a:moveTo>
                    <a:lnTo>
                      <a:pt x="1" y="639"/>
                    </a:lnTo>
                    <a:lnTo>
                      <a:pt x="639" y="1277"/>
                    </a:lnTo>
                    <a:lnTo>
                      <a:pt x="1277" y="639"/>
                    </a:lnTo>
                    <a:lnTo>
                      <a:pt x="639" y="1"/>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5;p86">
                <a:extLst>
                  <a:ext uri="{FF2B5EF4-FFF2-40B4-BE49-F238E27FC236}">
                    <a16:creationId xmlns:a16="http://schemas.microsoft.com/office/drawing/2014/main" id="{545D04CD-F4A2-7193-52EC-978282E7080D}"/>
                  </a:ext>
                </a:extLst>
              </p:cNvPr>
              <p:cNvSpPr/>
              <p:nvPr/>
            </p:nvSpPr>
            <p:spPr>
              <a:xfrm>
                <a:off x="6201750" y="2750325"/>
                <a:ext cx="31950" cy="31950"/>
              </a:xfrm>
              <a:custGeom>
                <a:avLst/>
                <a:gdLst/>
                <a:ahLst/>
                <a:cxnLst/>
                <a:rect l="l" t="t" r="r" b="b"/>
                <a:pathLst>
                  <a:path w="1278" h="1278" extrusionOk="0">
                    <a:moveTo>
                      <a:pt x="639" y="1"/>
                    </a:moveTo>
                    <a:lnTo>
                      <a:pt x="0" y="639"/>
                    </a:lnTo>
                    <a:lnTo>
                      <a:pt x="639" y="1277"/>
                    </a:lnTo>
                    <a:lnTo>
                      <a:pt x="1277" y="639"/>
                    </a:lnTo>
                    <a:lnTo>
                      <a:pt x="639" y="1"/>
                    </a:ln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56;p86">
                <a:extLst>
                  <a:ext uri="{FF2B5EF4-FFF2-40B4-BE49-F238E27FC236}">
                    <a16:creationId xmlns:a16="http://schemas.microsoft.com/office/drawing/2014/main" id="{11B1CC7C-C2B9-8C7E-4DA7-46A68D93BD53}"/>
                  </a:ext>
                </a:extLst>
              </p:cNvPr>
              <p:cNvSpPr/>
              <p:nvPr/>
            </p:nvSpPr>
            <p:spPr>
              <a:xfrm>
                <a:off x="6172875" y="2605200"/>
                <a:ext cx="77525" cy="79050"/>
              </a:xfrm>
              <a:custGeom>
                <a:avLst/>
                <a:gdLst/>
                <a:ahLst/>
                <a:cxnLst/>
                <a:rect l="l" t="t" r="r" b="b"/>
                <a:pathLst>
                  <a:path w="3101" h="3162" extrusionOk="0">
                    <a:moveTo>
                      <a:pt x="2858" y="0"/>
                    </a:moveTo>
                    <a:lnTo>
                      <a:pt x="0" y="2888"/>
                    </a:lnTo>
                    <a:lnTo>
                      <a:pt x="244" y="3161"/>
                    </a:lnTo>
                    <a:lnTo>
                      <a:pt x="3101" y="274"/>
                    </a:lnTo>
                    <a:lnTo>
                      <a:pt x="285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7;p86">
                <a:extLst>
                  <a:ext uri="{FF2B5EF4-FFF2-40B4-BE49-F238E27FC236}">
                    <a16:creationId xmlns:a16="http://schemas.microsoft.com/office/drawing/2014/main" id="{559F0CA6-BD0E-9EA6-8C88-1D5ECBCDE2AB}"/>
                  </a:ext>
                </a:extLst>
              </p:cNvPr>
              <p:cNvSpPr/>
              <p:nvPr/>
            </p:nvSpPr>
            <p:spPr>
              <a:xfrm>
                <a:off x="6203275" y="2637100"/>
                <a:ext cx="78300" cy="79050"/>
              </a:xfrm>
              <a:custGeom>
                <a:avLst/>
                <a:gdLst/>
                <a:ahLst/>
                <a:cxnLst/>
                <a:rect l="l" t="t" r="r" b="b"/>
                <a:pathLst>
                  <a:path w="3132" h="3162" extrusionOk="0">
                    <a:moveTo>
                      <a:pt x="2857" y="1"/>
                    </a:moveTo>
                    <a:lnTo>
                      <a:pt x="0" y="2888"/>
                    </a:lnTo>
                    <a:lnTo>
                      <a:pt x="274" y="3162"/>
                    </a:lnTo>
                    <a:lnTo>
                      <a:pt x="3131" y="274"/>
                    </a:lnTo>
                    <a:lnTo>
                      <a:pt x="2857"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58;p86">
                <a:extLst>
                  <a:ext uri="{FF2B5EF4-FFF2-40B4-BE49-F238E27FC236}">
                    <a16:creationId xmlns:a16="http://schemas.microsoft.com/office/drawing/2014/main" id="{3F5F7A84-177B-EE53-53AB-6F22BC1F28C4}"/>
                  </a:ext>
                </a:extLst>
              </p:cNvPr>
              <p:cNvSpPr/>
              <p:nvPr/>
            </p:nvSpPr>
            <p:spPr>
              <a:xfrm>
                <a:off x="6235175" y="2668275"/>
                <a:ext cx="78300" cy="79050"/>
              </a:xfrm>
              <a:custGeom>
                <a:avLst/>
                <a:gdLst/>
                <a:ahLst/>
                <a:cxnLst/>
                <a:rect l="l" t="t" r="r" b="b"/>
                <a:pathLst>
                  <a:path w="3132" h="3162" extrusionOk="0">
                    <a:moveTo>
                      <a:pt x="2888" y="0"/>
                    </a:moveTo>
                    <a:lnTo>
                      <a:pt x="1" y="2888"/>
                    </a:lnTo>
                    <a:lnTo>
                      <a:pt x="274" y="3161"/>
                    </a:lnTo>
                    <a:lnTo>
                      <a:pt x="3132" y="274"/>
                    </a:lnTo>
                    <a:lnTo>
                      <a:pt x="288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59;p86">
                <a:extLst>
                  <a:ext uri="{FF2B5EF4-FFF2-40B4-BE49-F238E27FC236}">
                    <a16:creationId xmlns:a16="http://schemas.microsoft.com/office/drawing/2014/main" id="{6F9CBC6A-425C-C370-F918-501C0F649F56}"/>
                  </a:ext>
                </a:extLst>
              </p:cNvPr>
              <p:cNvSpPr/>
              <p:nvPr/>
            </p:nvSpPr>
            <p:spPr>
              <a:xfrm>
                <a:off x="6218625" y="2630850"/>
                <a:ext cx="393500" cy="248250"/>
              </a:xfrm>
              <a:custGeom>
                <a:avLst/>
                <a:gdLst/>
                <a:ahLst/>
                <a:cxnLst/>
                <a:rect l="l" t="t" r="r" b="b"/>
                <a:pathLst>
                  <a:path w="15740" h="9930" extrusionOk="0">
                    <a:moveTo>
                      <a:pt x="10097" y="1"/>
                    </a:moveTo>
                    <a:cubicBezTo>
                      <a:pt x="9212" y="1"/>
                      <a:pt x="7774" y="72"/>
                      <a:pt x="5891" y="676"/>
                    </a:cubicBezTo>
                    <a:lnTo>
                      <a:pt x="7289" y="2044"/>
                    </a:lnTo>
                    <a:cubicBezTo>
                      <a:pt x="7289" y="2044"/>
                      <a:pt x="1636" y="5236"/>
                      <a:pt x="1028" y="5722"/>
                    </a:cubicBezTo>
                    <a:cubicBezTo>
                      <a:pt x="0" y="6433"/>
                      <a:pt x="389" y="7373"/>
                      <a:pt x="1065" y="7373"/>
                    </a:cubicBezTo>
                    <a:cubicBezTo>
                      <a:pt x="1168" y="7373"/>
                      <a:pt x="1279" y="7351"/>
                      <a:pt x="1392" y="7303"/>
                    </a:cubicBezTo>
                    <a:lnTo>
                      <a:pt x="1392" y="7303"/>
                    </a:lnTo>
                    <a:cubicBezTo>
                      <a:pt x="836" y="7665"/>
                      <a:pt x="1242" y="8490"/>
                      <a:pt x="2013" y="8490"/>
                    </a:cubicBezTo>
                    <a:cubicBezTo>
                      <a:pt x="2211" y="8490"/>
                      <a:pt x="2433" y="8436"/>
                      <a:pt x="2669" y="8306"/>
                    </a:cubicBezTo>
                    <a:lnTo>
                      <a:pt x="2669" y="8306"/>
                    </a:lnTo>
                    <a:cubicBezTo>
                      <a:pt x="2191" y="8632"/>
                      <a:pt x="2233" y="9603"/>
                      <a:pt x="3173" y="9603"/>
                    </a:cubicBezTo>
                    <a:cubicBezTo>
                      <a:pt x="3370" y="9603"/>
                      <a:pt x="3606" y="9561"/>
                      <a:pt x="3885" y="9461"/>
                    </a:cubicBezTo>
                    <a:cubicBezTo>
                      <a:pt x="4017" y="9395"/>
                      <a:pt x="4516" y="9185"/>
                      <a:pt x="4700" y="9098"/>
                    </a:cubicBezTo>
                    <a:lnTo>
                      <a:pt x="4700" y="9098"/>
                    </a:lnTo>
                    <a:cubicBezTo>
                      <a:pt x="4492" y="9325"/>
                      <a:pt x="4747" y="9929"/>
                      <a:pt x="5464" y="9929"/>
                    </a:cubicBezTo>
                    <a:cubicBezTo>
                      <a:pt x="5647" y="9929"/>
                      <a:pt x="5860" y="9890"/>
                      <a:pt x="6104" y="9795"/>
                    </a:cubicBezTo>
                    <a:cubicBezTo>
                      <a:pt x="6104" y="9795"/>
                      <a:pt x="10876" y="7941"/>
                      <a:pt x="12639" y="6573"/>
                    </a:cubicBezTo>
                    <a:cubicBezTo>
                      <a:pt x="14402" y="5205"/>
                      <a:pt x="15739" y="4202"/>
                      <a:pt x="14463" y="1740"/>
                    </a:cubicBezTo>
                    <a:cubicBezTo>
                      <a:pt x="13703" y="251"/>
                      <a:pt x="11970" y="8"/>
                      <a:pt x="10754" y="8"/>
                    </a:cubicBezTo>
                    <a:cubicBezTo>
                      <a:pt x="10590" y="8"/>
                      <a:pt x="10370" y="1"/>
                      <a:pt x="10097" y="1"/>
                    </a:cubicBez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60;p86">
                <a:extLst>
                  <a:ext uri="{FF2B5EF4-FFF2-40B4-BE49-F238E27FC236}">
                    <a16:creationId xmlns:a16="http://schemas.microsoft.com/office/drawing/2014/main" id="{034FDE61-0BBD-62D7-7F0E-83A7F9284039}"/>
                  </a:ext>
                </a:extLst>
              </p:cNvPr>
              <p:cNvSpPr/>
              <p:nvPr/>
            </p:nvSpPr>
            <p:spPr>
              <a:xfrm>
                <a:off x="6332450" y="2798200"/>
                <a:ext cx="98050" cy="65375"/>
              </a:xfrm>
              <a:custGeom>
                <a:avLst/>
                <a:gdLst/>
                <a:ahLst/>
                <a:cxnLst/>
                <a:rect l="l" t="t" r="r" b="b"/>
                <a:pathLst>
                  <a:path w="3922" h="2615" extrusionOk="0">
                    <a:moveTo>
                      <a:pt x="3739" y="1"/>
                    </a:moveTo>
                    <a:lnTo>
                      <a:pt x="1" y="2280"/>
                    </a:lnTo>
                    <a:lnTo>
                      <a:pt x="213" y="2615"/>
                    </a:lnTo>
                    <a:lnTo>
                      <a:pt x="3922" y="335"/>
                    </a:lnTo>
                    <a:lnTo>
                      <a:pt x="3739" y="1"/>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61;p86">
                <a:extLst>
                  <a:ext uri="{FF2B5EF4-FFF2-40B4-BE49-F238E27FC236}">
                    <a16:creationId xmlns:a16="http://schemas.microsoft.com/office/drawing/2014/main" id="{155515C5-0CD7-19C0-99D5-CAD0D59C94D8}"/>
                  </a:ext>
                </a:extLst>
              </p:cNvPr>
              <p:cNvSpPr/>
              <p:nvPr/>
            </p:nvSpPr>
            <p:spPr>
              <a:xfrm>
                <a:off x="6281550" y="2767050"/>
                <a:ext cx="124625" cy="76000"/>
              </a:xfrm>
              <a:custGeom>
                <a:avLst/>
                <a:gdLst/>
                <a:ahLst/>
                <a:cxnLst/>
                <a:rect l="l" t="t" r="r" b="b"/>
                <a:pathLst>
                  <a:path w="4985" h="3040" extrusionOk="0">
                    <a:moveTo>
                      <a:pt x="4803" y="0"/>
                    </a:moveTo>
                    <a:lnTo>
                      <a:pt x="0" y="2706"/>
                    </a:lnTo>
                    <a:lnTo>
                      <a:pt x="213" y="3040"/>
                    </a:lnTo>
                    <a:lnTo>
                      <a:pt x="4985" y="304"/>
                    </a:lnTo>
                    <a:lnTo>
                      <a:pt x="4803" y="0"/>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62;p86">
                <a:extLst>
                  <a:ext uri="{FF2B5EF4-FFF2-40B4-BE49-F238E27FC236}">
                    <a16:creationId xmlns:a16="http://schemas.microsoft.com/office/drawing/2014/main" id="{9BDF65C0-D2CF-482C-A9F0-2AB226011075}"/>
                  </a:ext>
                </a:extLst>
              </p:cNvPr>
              <p:cNvSpPr/>
              <p:nvPr/>
            </p:nvSpPr>
            <p:spPr>
              <a:xfrm>
                <a:off x="6251150" y="2731325"/>
                <a:ext cx="139075" cy="83625"/>
              </a:xfrm>
              <a:custGeom>
                <a:avLst/>
                <a:gdLst/>
                <a:ahLst/>
                <a:cxnLst/>
                <a:rect l="l" t="t" r="r" b="b"/>
                <a:pathLst>
                  <a:path w="5563" h="3345" extrusionOk="0">
                    <a:moveTo>
                      <a:pt x="5380" y="1"/>
                    </a:moveTo>
                    <a:lnTo>
                      <a:pt x="0" y="3010"/>
                    </a:lnTo>
                    <a:lnTo>
                      <a:pt x="183" y="3344"/>
                    </a:lnTo>
                    <a:lnTo>
                      <a:pt x="5563" y="335"/>
                    </a:lnTo>
                    <a:lnTo>
                      <a:pt x="5380" y="1"/>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63;p86">
                <a:extLst>
                  <a:ext uri="{FF2B5EF4-FFF2-40B4-BE49-F238E27FC236}">
                    <a16:creationId xmlns:a16="http://schemas.microsoft.com/office/drawing/2014/main" id="{21311EB9-913B-4C16-BEDC-F515D647A4BE}"/>
                  </a:ext>
                </a:extLst>
              </p:cNvPr>
              <p:cNvSpPr/>
              <p:nvPr/>
            </p:nvSpPr>
            <p:spPr>
              <a:xfrm>
                <a:off x="6457075" y="2584575"/>
                <a:ext cx="178600" cy="194650"/>
              </a:xfrm>
              <a:custGeom>
                <a:avLst/>
                <a:gdLst/>
                <a:ahLst/>
                <a:cxnLst/>
                <a:rect l="l" t="t" r="r" b="b"/>
                <a:pathLst>
                  <a:path w="7144" h="7786" extrusionOk="0">
                    <a:moveTo>
                      <a:pt x="2507" y="1"/>
                    </a:moveTo>
                    <a:cubicBezTo>
                      <a:pt x="2288" y="1"/>
                      <a:pt x="2061" y="12"/>
                      <a:pt x="1824" y="35"/>
                    </a:cubicBezTo>
                    <a:lnTo>
                      <a:pt x="0" y="1403"/>
                    </a:lnTo>
                    <a:cubicBezTo>
                      <a:pt x="1976" y="3226"/>
                      <a:pt x="3770" y="5233"/>
                      <a:pt x="4925" y="7786"/>
                    </a:cubicBezTo>
                    <a:lnTo>
                      <a:pt x="7143" y="6418"/>
                    </a:lnTo>
                    <a:cubicBezTo>
                      <a:pt x="7029" y="2515"/>
                      <a:pt x="5767" y="1"/>
                      <a:pt x="2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64;p86">
                <a:extLst>
                  <a:ext uri="{FF2B5EF4-FFF2-40B4-BE49-F238E27FC236}">
                    <a16:creationId xmlns:a16="http://schemas.microsoft.com/office/drawing/2014/main" id="{D3118BFC-F210-807E-DD53-31F6601515A1}"/>
                  </a:ext>
                </a:extLst>
              </p:cNvPr>
              <p:cNvSpPr/>
              <p:nvPr/>
            </p:nvSpPr>
            <p:spPr>
              <a:xfrm>
                <a:off x="6476825" y="2239925"/>
                <a:ext cx="631750" cy="530000"/>
              </a:xfrm>
              <a:custGeom>
                <a:avLst/>
                <a:gdLst/>
                <a:ahLst/>
                <a:cxnLst/>
                <a:rect l="l" t="t" r="r" b="b"/>
                <a:pathLst>
                  <a:path w="25270" h="21200" extrusionOk="0">
                    <a:moveTo>
                      <a:pt x="17821" y="1"/>
                    </a:moveTo>
                    <a:cubicBezTo>
                      <a:pt x="16539" y="1"/>
                      <a:pt x="15090" y="409"/>
                      <a:pt x="13557" y="1359"/>
                    </a:cubicBezTo>
                    <a:lnTo>
                      <a:pt x="1" y="14125"/>
                    </a:lnTo>
                    <a:cubicBezTo>
                      <a:pt x="1" y="14125"/>
                      <a:pt x="3283" y="16101"/>
                      <a:pt x="5350" y="21177"/>
                    </a:cubicBezTo>
                    <a:cubicBezTo>
                      <a:pt x="5350" y="21177"/>
                      <a:pt x="5323" y="21199"/>
                      <a:pt x="5342" y="21199"/>
                    </a:cubicBezTo>
                    <a:cubicBezTo>
                      <a:pt x="5372" y="21199"/>
                      <a:pt x="5519" y="21142"/>
                      <a:pt x="6080" y="20842"/>
                    </a:cubicBezTo>
                    <a:cubicBezTo>
                      <a:pt x="11369" y="17985"/>
                      <a:pt x="16597" y="14186"/>
                      <a:pt x="20214" y="10781"/>
                    </a:cubicBezTo>
                    <a:cubicBezTo>
                      <a:pt x="25270" y="6209"/>
                      <a:pt x="22817" y="1"/>
                      <a:pt x="17821" y="1"/>
                    </a:cubicBez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65;p86">
                <a:extLst>
                  <a:ext uri="{FF2B5EF4-FFF2-40B4-BE49-F238E27FC236}">
                    <a16:creationId xmlns:a16="http://schemas.microsoft.com/office/drawing/2014/main" id="{8E3A2BC7-E809-B1DE-0DE4-C35BF5FF3007}"/>
                  </a:ext>
                </a:extLst>
              </p:cNvPr>
              <p:cNvSpPr/>
              <p:nvPr/>
            </p:nvSpPr>
            <p:spPr>
              <a:xfrm>
                <a:off x="6548250" y="2288150"/>
                <a:ext cx="338950" cy="236525"/>
              </a:xfrm>
              <a:custGeom>
                <a:avLst/>
                <a:gdLst/>
                <a:ahLst/>
                <a:cxnLst/>
                <a:rect l="l" t="t" r="r" b="b"/>
                <a:pathLst>
                  <a:path w="13558" h="9461" extrusionOk="0">
                    <a:moveTo>
                      <a:pt x="12246" y="0"/>
                    </a:moveTo>
                    <a:cubicBezTo>
                      <a:pt x="10888" y="0"/>
                      <a:pt x="9621" y="326"/>
                      <a:pt x="8512" y="949"/>
                    </a:cubicBezTo>
                    <a:lnTo>
                      <a:pt x="1" y="9187"/>
                    </a:lnTo>
                    <a:lnTo>
                      <a:pt x="274" y="9460"/>
                    </a:lnTo>
                    <a:lnTo>
                      <a:pt x="8724" y="1253"/>
                    </a:lnTo>
                    <a:cubicBezTo>
                      <a:pt x="9814" y="686"/>
                      <a:pt x="10953" y="390"/>
                      <a:pt x="12207" y="390"/>
                    </a:cubicBezTo>
                    <a:cubicBezTo>
                      <a:pt x="12633" y="390"/>
                      <a:pt x="13072" y="424"/>
                      <a:pt x="13527" y="494"/>
                    </a:cubicBezTo>
                    <a:lnTo>
                      <a:pt x="13557" y="98"/>
                    </a:lnTo>
                    <a:cubicBezTo>
                      <a:pt x="13113" y="33"/>
                      <a:pt x="12675" y="0"/>
                      <a:pt x="1224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66;p86">
                <a:extLst>
                  <a:ext uri="{FF2B5EF4-FFF2-40B4-BE49-F238E27FC236}">
                    <a16:creationId xmlns:a16="http://schemas.microsoft.com/office/drawing/2014/main" id="{91BDF45F-3C7D-67C9-E0B3-F3A945F997E8}"/>
                  </a:ext>
                </a:extLst>
              </p:cNvPr>
              <p:cNvSpPr/>
              <p:nvPr/>
            </p:nvSpPr>
            <p:spPr>
              <a:xfrm>
                <a:off x="6144750" y="1361250"/>
                <a:ext cx="81350" cy="10675"/>
              </a:xfrm>
              <a:custGeom>
                <a:avLst/>
                <a:gdLst/>
                <a:ahLst/>
                <a:cxnLst/>
                <a:rect l="l" t="t" r="r" b="b"/>
                <a:pathLst>
                  <a:path w="3254" h="427" extrusionOk="0">
                    <a:moveTo>
                      <a:pt x="3253" y="1"/>
                    </a:moveTo>
                    <a:lnTo>
                      <a:pt x="1" y="31"/>
                    </a:lnTo>
                    <a:lnTo>
                      <a:pt x="31" y="426"/>
                    </a:lnTo>
                    <a:lnTo>
                      <a:pt x="3253" y="365"/>
                    </a:lnTo>
                    <a:lnTo>
                      <a:pt x="3253"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67;p86">
                <a:extLst>
                  <a:ext uri="{FF2B5EF4-FFF2-40B4-BE49-F238E27FC236}">
                    <a16:creationId xmlns:a16="http://schemas.microsoft.com/office/drawing/2014/main" id="{F575DBBB-C64F-FA0E-8F03-C66734403867}"/>
                  </a:ext>
                </a:extLst>
              </p:cNvPr>
              <p:cNvSpPr/>
              <p:nvPr/>
            </p:nvSpPr>
            <p:spPr>
              <a:xfrm>
                <a:off x="6162225" y="1168450"/>
                <a:ext cx="382175" cy="425300"/>
              </a:xfrm>
              <a:custGeom>
                <a:avLst/>
                <a:gdLst/>
                <a:ahLst/>
                <a:cxnLst/>
                <a:rect l="l" t="t" r="r" b="b"/>
                <a:pathLst>
                  <a:path w="15287" h="17012" extrusionOk="0">
                    <a:moveTo>
                      <a:pt x="6074" y="0"/>
                    </a:moveTo>
                    <a:cubicBezTo>
                      <a:pt x="4726" y="0"/>
                      <a:pt x="3457" y="661"/>
                      <a:pt x="2493" y="2302"/>
                    </a:cubicBezTo>
                    <a:cubicBezTo>
                      <a:pt x="2493" y="2302"/>
                      <a:pt x="1" y="10995"/>
                      <a:pt x="274" y="13366"/>
                    </a:cubicBezTo>
                    <a:cubicBezTo>
                      <a:pt x="521" y="15472"/>
                      <a:pt x="1185" y="17012"/>
                      <a:pt x="4614" y="17012"/>
                    </a:cubicBezTo>
                    <a:cubicBezTo>
                      <a:pt x="4996" y="17012"/>
                      <a:pt x="5413" y="16993"/>
                      <a:pt x="5867" y="16953"/>
                    </a:cubicBezTo>
                    <a:cubicBezTo>
                      <a:pt x="10396" y="16588"/>
                      <a:pt x="12615" y="13853"/>
                      <a:pt x="14135" y="9658"/>
                    </a:cubicBezTo>
                    <a:cubicBezTo>
                      <a:pt x="15287" y="6479"/>
                      <a:pt x="10293" y="0"/>
                      <a:pt x="6074" y="0"/>
                    </a:cubicBez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68;p86">
                <a:extLst>
                  <a:ext uri="{FF2B5EF4-FFF2-40B4-BE49-F238E27FC236}">
                    <a16:creationId xmlns:a16="http://schemas.microsoft.com/office/drawing/2014/main" id="{63777CF1-1035-B149-C8C5-11395A43C890}"/>
                  </a:ext>
                </a:extLst>
              </p:cNvPr>
              <p:cNvSpPr/>
              <p:nvPr/>
            </p:nvSpPr>
            <p:spPr>
              <a:xfrm>
                <a:off x="6278500" y="1553500"/>
                <a:ext cx="132250" cy="44875"/>
              </a:xfrm>
              <a:custGeom>
                <a:avLst/>
                <a:gdLst/>
                <a:ahLst/>
                <a:cxnLst/>
                <a:rect l="l" t="t" r="r" b="b"/>
                <a:pathLst>
                  <a:path w="5290" h="1795" extrusionOk="0">
                    <a:moveTo>
                      <a:pt x="5016" y="1"/>
                    </a:moveTo>
                    <a:cubicBezTo>
                      <a:pt x="3557" y="1308"/>
                      <a:pt x="31" y="1399"/>
                      <a:pt x="0" y="1399"/>
                    </a:cubicBezTo>
                    <a:lnTo>
                      <a:pt x="0" y="1794"/>
                    </a:lnTo>
                    <a:cubicBezTo>
                      <a:pt x="152" y="1794"/>
                      <a:pt x="3709" y="1672"/>
                      <a:pt x="5289" y="274"/>
                    </a:cubicBezTo>
                    <a:lnTo>
                      <a:pt x="5016" y="1"/>
                    </a:lnTo>
                    <a:close/>
                  </a:path>
                </a:pathLst>
              </a:custGeom>
              <a:solidFill>
                <a:srgbClr val="050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69;p86">
                <a:extLst>
                  <a:ext uri="{FF2B5EF4-FFF2-40B4-BE49-F238E27FC236}">
                    <a16:creationId xmlns:a16="http://schemas.microsoft.com/office/drawing/2014/main" id="{0F824F08-0891-D264-D4F5-FE6A80EE57BA}"/>
                  </a:ext>
                </a:extLst>
              </p:cNvPr>
              <p:cNvSpPr/>
              <p:nvPr/>
            </p:nvSpPr>
            <p:spPr>
              <a:xfrm>
                <a:off x="6194900" y="1077975"/>
                <a:ext cx="392900" cy="452750"/>
              </a:xfrm>
              <a:custGeom>
                <a:avLst/>
                <a:gdLst/>
                <a:ahLst/>
                <a:cxnLst/>
                <a:rect l="l" t="t" r="r" b="b"/>
                <a:pathLst>
                  <a:path w="15716" h="18110" extrusionOk="0">
                    <a:moveTo>
                      <a:pt x="7614" y="0"/>
                    </a:moveTo>
                    <a:cubicBezTo>
                      <a:pt x="6493" y="0"/>
                      <a:pt x="5355" y="289"/>
                      <a:pt x="4317" y="663"/>
                    </a:cubicBezTo>
                    <a:cubicBezTo>
                      <a:pt x="3861" y="724"/>
                      <a:pt x="3375" y="784"/>
                      <a:pt x="2949" y="967"/>
                    </a:cubicBezTo>
                    <a:cubicBezTo>
                      <a:pt x="2554" y="1179"/>
                      <a:pt x="2189" y="1483"/>
                      <a:pt x="1885" y="1818"/>
                    </a:cubicBezTo>
                    <a:cubicBezTo>
                      <a:pt x="1186" y="2638"/>
                      <a:pt x="670" y="3702"/>
                      <a:pt x="487" y="4766"/>
                    </a:cubicBezTo>
                    <a:cubicBezTo>
                      <a:pt x="366" y="5344"/>
                      <a:pt x="1" y="7715"/>
                      <a:pt x="670" y="7958"/>
                    </a:cubicBezTo>
                    <a:cubicBezTo>
                      <a:pt x="791" y="7563"/>
                      <a:pt x="882" y="7259"/>
                      <a:pt x="882" y="7259"/>
                    </a:cubicBezTo>
                    <a:cubicBezTo>
                      <a:pt x="882" y="7259"/>
                      <a:pt x="1076" y="6021"/>
                      <a:pt x="3125" y="6021"/>
                    </a:cubicBezTo>
                    <a:cubicBezTo>
                      <a:pt x="4001" y="6021"/>
                      <a:pt x="5216" y="6247"/>
                      <a:pt x="6901" y="6894"/>
                    </a:cubicBezTo>
                    <a:cubicBezTo>
                      <a:pt x="7053" y="7107"/>
                      <a:pt x="7205" y="7259"/>
                      <a:pt x="7326" y="7471"/>
                    </a:cubicBezTo>
                    <a:cubicBezTo>
                      <a:pt x="7569" y="8018"/>
                      <a:pt x="7357" y="8626"/>
                      <a:pt x="7144" y="9143"/>
                    </a:cubicBezTo>
                    <a:cubicBezTo>
                      <a:pt x="6901" y="9629"/>
                      <a:pt x="6597" y="10207"/>
                      <a:pt x="6658" y="10784"/>
                    </a:cubicBezTo>
                    <a:cubicBezTo>
                      <a:pt x="6688" y="11271"/>
                      <a:pt x="6992" y="11757"/>
                      <a:pt x="7448" y="12000"/>
                    </a:cubicBezTo>
                    <a:cubicBezTo>
                      <a:pt x="7509" y="11240"/>
                      <a:pt x="7661" y="10450"/>
                      <a:pt x="8238" y="9933"/>
                    </a:cubicBezTo>
                    <a:cubicBezTo>
                      <a:pt x="8511" y="9720"/>
                      <a:pt x="8840" y="9617"/>
                      <a:pt x="9167" y="9617"/>
                    </a:cubicBezTo>
                    <a:cubicBezTo>
                      <a:pt x="9676" y="9617"/>
                      <a:pt x="10179" y="9866"/>
                      <a:pt x="10457" y="10329"/>
                    </a:cubicBezTo>
                    <a:cubicBezTo>
                      <a:pt x="10943" y="11149"/>
                      <a:pt x="10609" y="12243"/>
                      <a:pt x="10183" y="13186"/>
                    </a:cubicBezTo>
                    <a:cubicBezTo>
                      <a:pt x="9758" y="14098"/>
                      <a:pt x="9272" y="15070"/>
                      <a:pt x="9576" y="16013"/>
                    </a:cubicBezTo>
                    <a:cubicBezTo>
                      <a:pt x="9697" y="16377"/>
                      <a:pt x="9910" y="16681"/>
                      <a:pt x="10153" y="16985"/>
                    </a:cubicBezTo>
                    <a:cubicBezTo>
                      <a:pt x="10609" y="17563"/>
                      <a:pt x="11825" y="18110"/>
                      <a:pt x="11825" y="18110"/>
                    </a:cubicBezTo>
                    <a:cubicBezTo>
                      <a:pt x="11825" y="18110"/>
                      <a:pt x="15108" y="16803"/>
                      <a:pt x="15472" y="12730"/>
                    </a:cubicBezTo>
                    <a:cubicBezTo>
                      <a:pt x="15260" y="11362"/>
                      <a:pt x="15533" y="10237"/>
                      <a:pt x="15655" y="8870"/>
                    </a:cubicBezTo>
                    <a:cubicBezTo>
                      <a:pt x="15716" y="8079"/>
                      <a:pt x="15533" y="7289"/>
                      <a:pt x="15260" y="6529"/>
                    </a:cubicBezTo>
                    <a:cubicBezTo>
                      <a:pt x="14773" y="5222"/>
                      <a:pt x="14135" y="4158"/>
                      <a:pt x="13132" y="3246"/>
                    </a:cubicBezTo>
                    <a:cubicBezTo>
                      <a:pt x="11916" y="2152"/>
                      <a:pt x="10791" y="663"/>
                      <a:pt x="9150" y="207"/>
                    </a:cubicBezTo>
                    <a:cubicBezTo>
                      <a:pt x="8649" y="62"/>
                      <a:pt x="8133" y="0"/>
                      <a:pt x="7614"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70;p86">
                <a:extLst>
                  <a:ext uri="{FF2B5EF4-FFF2-40B4-BE49-F238E27FC236}">
                    <a16:creationId xmlns:a16="http://schemas.microsoft.com/office/drawing/2014/main" id="{EFE8FBDE-2DA1-1874-CDF5-ED3B6C52DBB7}"/>
                  </a:ext>
                </a:extLst>
              </p:cNvPr>
              <p:cNvSpPr/>
              <p:nvPr/>
            </p:nvSpPr>
            <p:spPr>
              <a:xfrm>
                <a:off x="6135650" y="1285825"/>
                <a:ext cx="82075" cy="154475"/>
              </a:xfrm>
              <a:custGeom>
                <a:avLst/>
                <a:gdLst/>
                <a:ahLst/>
                <a:cxnLst/>
                <a:rect l="l" t="t" r="r" b="b"/>
                <a:pathLst>
                  <a:path w="3283" h="6179" extrusionOk="0">
                    <a:moveTo>
                      <a:pt x="2219" y="343"/>
                    </a:moveTo>
                    <a:cubicBezTo>
                      <a:pt x="2280" y="343"/>
                      <a:pt x="2401" y="404"/>
                      <a:pt x="2493" y="525"/>
                    </a:cubicBezTo>
                    <a:cubicBezTo>
                      <a:pt x="2827" y="981"/>
                      <a:pt x="2857" y="2045"/>
                      <a:pt x="2644" y="3200"/>
                    </a:cubicBezTo>
                    <a:cubicBezTo>
                      <a:pt x="2290" y="4738"/>
                      <a:pt x="1532" y="5786"/>
                      <a:pt x="1071" y="5786"/>
                    </a:cubicBezTo>
                    <a:cubicBezTo>
                      <a:pt x="1059" y="5786"/>
                      <a:pt x="1046" y="5785"/>
                      <a:pt x="1034" y="5784"/>
                    </a:cubicBezTo>
                    <a:cubicBezTo>
                      <a:pt x="973" y="5784"/>
                      <a:pt x="851" y="5692"/>
                      <a:pt x="760" y="5571"/>
                    </a:cubicBezTo>
                    <a:cubicBezTo>
                      <a:pt x="426" y="5115"/>
                      <a:pt x="395" y="4051"/>
                      <a:pt x="608" y="2926"/>
                    </a:cubicBezTo>
                    <a:cubicBezTo>
                      <a:pt x="973" y="1376"/>
                      <a:pt x="1672" y="343"/>
                      <a:pt x="2189" y="343"/>
                    </a:cubicBezTo>
                    <a:close/>
                    <a:moveTo>
                      <a:pt x="2173" y="0"/>
                    </a:moveTo>
                    <a:cubicBezTo>
                      <a:pt x="1416" y="0"/>
                      <a:pt x="651" y="1213"/>
                      <a:pt x="274" y="2896"/>
                    </a:cubicBezTo>
                    <a:cubicBezTo>
                      <a:pt x="0" y="4142"/>
                      <a:pt x="91" y="5267"/>
                      <a:pt x="456" y="5844"/>
                    </a:cubicBezTo>
                    <a:cubicBezTo>
                      <a:pt x="608" y="6027"/>
                      <a:pt x="821" y="6148"/>
                      <a:pt x="1003" y="6179"/>
                    </a:cubicBezTo>
                    <a:lnTo>
                      <a:pt x="1094" y="6179"/>
                    </a:lnTo>
                    <a:cubicBezTo>
                      <a:pt x="1854" y="6179"/>
                      <a:pt x="2675" y="4963"/>
                      <a:pt x="3009" y="3291"/>
                    </a:cubicBezTo>
                    <a:cubicBezTo>
                      <a:pt x="3283" y="2045"/>
                      <a:pt x="3192" y="920"/>
                      <a:pt x="2827" y="343"/>
                    </a:cubicBezTo>
                    <a:cubicBezTo>
                      <a:pt x="2675" y="160"/>
                      <a:pt x="2493" y="39"/>
                      <a:pt x="2280" y="8"/>
                    </a:cubicBezTo>
                    <a:cubicBezTo>
                      <a:pt x="2244" y="3"/>
                      <a:pt x="2208" y="0"/>
                      <a:pt x="2173"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71;p86">
                <a:extLst>
                  <a:ext uri="{FF2B5EF4-FFF2-40B4-BE49-F238E27FC236}">
                    <a16:creationId xmlns:a16="http://schemas.microsoft.com/office/drawing/2014/main" id="{8C99A499-2F4A-789B-7946-4A8979047A02}"/>
                  </a:ext>
                </a:extLst>
              </p:cNvPr>
              <p:cNvSpPr/>
              <p:nvPr/>
            </p:nvSpPr>
            <p:spPr>
              <a:xfrm>
                <a:off x="6228350" y="1299500"/>
                <a:ext cx="81325" cy="155250"/>
              </a:xfrm>
              <a:custGeom>
                <a:avLst/>
                <a:gdLst/>
                <a:ahLst/>
                <a:cxnLst/>
                <a:rect l="l" t="t" r="r" b="b"/>
                <a:pathLst>
                  <a:path w="3253" h="6210" extrusionOk="0">
                    <a:moveTo>
                      <a:pt x="2219" y="313"/>
                    </a:moveTo>
                    <a:cubicBezTo>
                      <a:pt x="2310" y="313"/>
                      <a:pt x="2432" y="404"/>
                      <a:pt x="2493" y="525"/>
                    </a:cubicBezTo>
                    <a:cubicBezTo>
                      <a:pt x="2827" y="981"/>
                      <a:pt x="2888" y="2045"/>
                      <a:pt x="2645" y="3170"/>
                    </a:cubicBezTo>
                    <a:cubicBezTo>
                      <a:pt x="2324" y="4716"/>
                      <a:pt x="1582" y="5759"/>
                      <a:pt x="1120" y="5759"/>
                    </a:cubicBezTo>
                    <a:cubicBezTo>
                      <a:pt x="1101" y="5759"/>
                      <a:pt x="1082" y="5757"/>
                      <a:pt x="1064" y="5753"/>
                    </a:cubicBezTo>
                    <a:cubicBezTo>
                      <a:pt x="973" y="5753"/>
                      <a:pt x="851" y="5662"/>
                      <a:pt x="791" y="5571"/>
                    </a:cubicBezTo>
                    <a:cubicBezTo>
                      <a:pt x="426" y="5115"/>
                      <a:pt x="395" y="4051"/>
                      <a:pt x="639" y="2896"/>
                    </a:cubicBezTo>
                    <a:cubicBezTo>
                      <a:pt x="973" y="1346"/>
                      <a:pt x="1702" y="313"/>
                      <a:pt x="2189" y="313"/>
                    </a:cubicBezTo>
                    <a:cubicBezTo>
                      <a:pt x="2189" y="313"/>
                      <a:pt x="2189" y="340"/>
                      <a:pt x="2198" y="340"/>
                    </a:cubicBezTo>
                    <a:cubicBezTo>
                      <a:pt x="2202" y="340"/>
                      <a:pt x="2209" y="333"/>
                      <a:pt x="2219" y="313"/>
                    </a:cubicBezTo>
                    <a:close/>
                    <a:moveTo>
                      <a:pt x="2171" y="1"/>
                    </a:moveTo>
                    <a:cubicBezTo>
                      <a:pt x="1388" y="1"/>
                      <a:pt x="621" y="1240"/>
                      <a:pt x="243" y="2896"/>
                    </a:cubicBezTo>
                    <a:cubicBezTo>
                      <a:pt x="0" y="4142"/>
                      <a:pt x="61" y="5297"/>
                      <a:pt x="456" y="5875"/>
                    </a:cubicBezTo>
                    <a:cubicBezTo>
                      <a:pt x="608" y="6057"/>
                      <a:pt x="791" y="6179"/>
                      <a:pt x="973" y="6209"/>
                    </a:cubicBezTo>
                    <a:lnTo>
                      <a:pt x="1095" y="6209"/>
                    </a:lnTo>
                    <a:cubicBezTo>
                      <a:pt x="1854" y="6209"/>
                      <a:pt x="2645" y="4993"/>
                      <a:pt x="2979" y="3322"/>
                    </a:cubicBezTo>
                    <a:cubicBezTo>
                      <a:pt x="3253" y="2075"/>
                      <a:pt x="3192" y="920"/>
                      <a:pt x="2797" y="373"/>
                    </a:cubicBezTo>
                    <a:cubicBezTo>
                      <a:pt x="2645" y="161"/>
                      <a:pt x="2462" y="69"/>
                      <a:pt x="2280" y="9"/>
                    </a:cubicBezTo>
                    <a:cubicBezTo>
                      <a:pt x="2244" y="3"/>
                      <a:pt x="2208" y="1"/>
                      <a:pt x="2171"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72;p86">
                <a:extLst>
                  <a:ext uri="{FF2B5EF4-FFF2-40B4-BE49-F238E27FC236}">
                    <a16:creationId xmlns:a16="http://schemas.microsoft.com/office/drawing/2014/main" id="{A29E6ED0-1759-8110-76E6-34B96B1B8A89}"/>
                  </a:ext>
                </a:extLst>
              </p:cNvPr>
              <p:cNvSpPr/>
              <p:nvPr/>
            </p:nvSpPr>
            <p:spPr>
              <a:xfrm>
                <a:off x="6207075" y="1324350"/>
                <a:ext cx="45600" cy="17175"/>
              </a:xfrm>
              <a:custGeom>
                <a:avLst/>
                <a:gdLst/>
                <a:ahLst/>
                <a:cxnLst/>
                <a:rect l="l" t="t" r="r" b="b"/>
                <a:pathLst>
                  <a:path w="1824" h="687" extrusionOk="0">
                    <a:moveTo>
                      <a:pt x="672" y="1"/>
                    </a:moveTo>
                    <a:cubicBezTo>
                      <a:pt x="420" y="1"/>
                      <a:pt x="196" y="69"/>
                      <a:pt x="0" y="200"/>
                    </a:cubicBezTo>
                    <a:lnTo>
                      <a:pt x="243" y="504"/>
                    </a:lnTo>
                    <a:cubicBezTo>
                      <a:pt x="379" y="417"/>
                      <a:pt x="535" y="371"/>
                      <a:pt x="713" y="371"/>
                    </a:cubicBezTo>
                    <a:cubicBezTo>
                      <a:pt x="974" y="371"/>
                      <a:pt x="1281" y="470"/>
                      <a:pt x="1642" y="686"/>
                    </a:cubicBezTo>
                    <a:lnTo>
                      <a:pt x="1824" y="382"/>
                    </a:lnTo>
                    <a:cubicBezTo>
                      <a:pt x="1390" y="122"/>
                      <a:pt x="1006" y="1"/>
                      <a:pt x="672"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73;p86">
                <a:extLst>
                  <a:ext uri="{FF2B5EF4-FFF2-40B4-BE49-F238E27FC236}">
                    <a16:creationId xmlns:a16="http://schemas.microsoft.com/office/drawing/2014/main" id="{1AC399D0-31EE-B6C4-6437-B3F638B3061E}"/>
                  </a:ext>
                </a:extLst>
              </p:cNvPr>
              <p:cNvSpPr/>
              <p:nvPr/>
            </p:nvSpPr>
            <p:spPr>
              <a:xfrm>
                <a:off x="6299025" y="1374925"/>
                <a:ext cx="80575" cy="11425"/>
              </a:xfrm>
              <a:custGeom>
                <a:avLst/>
                <a:gdLst/>
                <a:ahLst/>
                <a:cxnLst/>
                <a:rect l="l" t="t" r="r" b="b"/>
                <a:pathLst>
                  <a:path w="3223" h="457" extrusionOk="0">
                    <a:moveTo>
                      <a:pt x="3222" y="1"/>
                    </a:moveTo>
                    <a:lnTo>
                      <a:pt x="0" y="62"/>
                    </a:lnTo>
                    <a:lnTo>
                      <a:pt x="0" y="457"/>
                    </a:lnTo>
                    <a:lnTo>
                      <a:pt x="3222" y="396"/>
                    </a:lnTo>
                    <a:lnTo>
                      <a:pt x="3222"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74;p86">
                <a:extLst>
                  <a:ext uri="{FF2B5EF4-FFF2-40B4-BE49-F238E27FC236}">
                    <a16:creationId xmlns:a16="http://schemas.microsoft.com/office/drawing/2014/main" id="{4A4DE208-9F80-CC6C-3EB5-AA75FD1EE81E}"/>
                  </a:ext>
                </a:extLst>
              </p:cNvPr>
              <p:cNvSpPr/>
              <p:nvPr/>
            </p:nvSpPr>
            <p:spPr>
              <a:xfrm>
                <a:off x="5420725" y="996500"/>
                <a:ext cx="272050" cy="171950"/>
              </a:xfrm>
              <a:custGeom>
                <a:avLst/>
                <a:gdLst/>
                <a:ahLst/>
                <a:cxnLst/>
                <a:rect l="l" t="t" r="r" b="b"/>
                <a:pathLst>
                  <a:path w="10882" h="6878" extrusionOk="0">
                    <a:moveTo>
                      <a:pt x="4777" y="0"/>
                    </a:moveTo>
                    <a:cubicBezTo>
                      <a:pt x="3276" y="0"/>
                      <a:pt x="1474" y="267"/>
                      <a:pt x="638" y="1291"/>
                    </a:cubicBezTo>
                    <a:cubicBezTo>
                      <a:pt x="0" y="2263"/>
                      <a:pt x="395" y="3753"/>
                      <a:pt x="486" y="4482"/>
                    </a:cubicBezTo>
                    <a:cubicBezTo>
                      <a:pt x="666" y="5301"/>
                      <a:pt x="953" y="6228"/>
                      <a:pt x="1747" y="6228"/>
                    </a:cubicBezTo>
                    <a:cubicBezTo>
                      <a:pt x="1896" y="6228"/>
                      <a:pt x="2062" y="6196"/>
                      <a:pt x="2249" y="6124"/>
                    </a:cubicBezTo>
                    <a:cubicBezTo>
                      <a:pt x="2282" y="6609"/>
                      <a:pt x="2839" y="6844"/>
                      <a:pt x="3339" y="6844"/>
                    </a:cubicBezTo>
                    <a:cubicBezTo>
                      <a:pt x="3778" y="6844"/>
                      <a:pt x="4173" y="6663"/>
                      <a:pt x="4134" y="6310"/>
                    </a:cubicBezTo>
                    <a:lnTo>
                      <a:pt x="4134" y="6310"/>
                    </a:lnTo>
                    <a:cubicBezTo>
                      <a:pt x="4180" y="6695"/>
                      <a:pt x="4588" y="6878"/>
                      <a:pt x="5003" y="6878"/>
                    </a:cubicBezTo>
                    <a:cubicBezTo>
                      <a:pt x="5468" y="6878"/>
                      <a:pt x="5943" y="6648"/>
                      <a:pt x="5927" y="6215"/>
                    </a:cubicBezTo>
                    <a:lnTo>
                      <a:pt x="5927" y="6215"/>
                    </a:lnTo>
                    <a:cubicBezTo>
                      <a:pt x="6045" y="6595"/>
                      <a:pt x="6402" y="6783"/>
                      <a:pt x="6759" y="6783"/>
                    </a:cubicBezTo>
                    <a:cubicBezTo>
                      <a:pt x="7228" y="6783"/>
                      <a:pt x="7698" y="6458"/>
                      <a:pt x="7629" y="5820"/>
                    </a:cubicBezTo>
                    <a:lnTo>
                      <a:pt x="7599" y="3266"/>
                    </a:lnTo>
                    <a:lnTo>
                      <a:pt x="10882" y="3236"/>
                    </a:lnTo>
                    <a:cubicBezTo>
                      <a:pt x="10882" y="3236"/>
                      <a:pt x="9149" y="865"/>
                      <a:pt x="7143" y="257"/>
                    </a:cubicBezTo>
                    <a:cubicBezTo>
                      <a:pt x="6943" y="164"/>
                      <a:pt x="5952" y="0"/>
                      <a:pt x="4777" y="0"/>
                    </a:cubicBez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75;p86">
                <a:extLst>
                  <a:ext uri="{FF2B5EF4-FFF2-40B4-BE49-F238E27FC236}">
                    <a16:creationId xmlns:a16="http://schemas.microsoft.com/office/drawing/2014/main" id="{8B19E6F6-0C4A-EF34-2D89-E1CB13A7FB52}"/>
                  </a:ext>
                </a:extLst>
              </p:cNvPr>
              <p:cNvSpPr/>
              <p:nvPr/>
            </p:nvSpPr>
            <p:spPr>
              <a:xfrm>
                <a:off x="5461750" y="1059150"/>
                <a:ext cx="19775" cy="90450"/>
              </a:xfrm>
              <a:custGeom>
                <a:avLst/>
                <a:gdLst/>
                <a:ahLst/>
                <a:cxnLst/>
                <a:rect l="l" t="t" r="r" b="b"/>
                <a:pathLst>
                  <a:path w="791" h="3618" extrusionOk="0">
                    <a:moveTo>
                      <a:pt x="31" y="0"/>
                    </a:moveTo>
                    <a:lnTo>
                      <a:pt x="31" y="0"/>
                    </a:lnTo>
                    <a:cubicBezTo>
                      <a:pt x="0" y="1095"/>
                      <a:pt x="122" y="2280"/>
                      <a:pt x="426" y="3618"/>
                    </a:cubicBezTo>
                    <a:lnTo>
                      <a:pt x="791" y="3526"/>
                    </a:lnTo>
                    <a:cubicBezTo>
                      <a:pt x="487" y="2219"/>
                      <a:pt x="365" y="1095"/>
                      <a:pt x="426" y="31"/>
                    </a:cubicBezTo>
                    <a:lnTo>
                      <a:pt x="31" y="0"/>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76;p86">
                <a:extLst>
                  <a:ext uri="{FF2B5EF4-FFF2-40B4-BE49-F238E27FC236}">
                    <a16:creationId xmlns:a16="http://schemas.microsoft.com/office/drawing/2014/main" id="{7E303D7F-8326-D0A4-BB36-08FEFBCE4261}"/>
                  </a:ext>
                </a:extLst>
              </p:cNvPr>
              <p:cNvSpPr/>
              <p:nvPr/>
            </p:nvSpPr>
            <p:spPr>
              <a:xfrm>
                <a:off x="5508875" y="1056100"/>
                <a:ext cx="21300" cy="98825"/>
              </a:xfrm>
              <a:custGeom>
                <a:avLst/>
                <a:gdLst/>
                <a:ahLst/>
                <a:cxnLst/>
                <a:rect l="l" t="t" r="r" b="b"/>
                <a:pathLst>
                  <a:path w="852" h="3953" extrusionOk="0">
                    <a:moveTo>
                      <a:pt x="61" y="1"/>
                    </a:moveTo>
                    <a:cubicBezTo>
                      <a:pt x="0" y="1156"/>
                      <a:pt x="122" y="2433"/>
                      <a:pt x="456" y="3952"/>
                    </a:cubicBezTo>
                    <a:lnTo>
                      <a:pt x="851" y="3861"/>
                    </a:lnTo>
                    <a:cubicBezTo>
                      <a:pt x="517" y="2402"/>
                      <a:pt x="334" y="1156"/>
                      <a:pt x="426" y="31"/>
                    </a:cubicBezTo>
                    <a:lnTo>
                      <a:pt x="61" y="1"/>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77;p86">
                <a:extLst>
                  <a:ext uri="{FF2B5EF4-FFF2-40B4-BE49-F238E27FC236}">
                    <a16:creationId xmlns:a16="http://schemas.microsoft.com/office/drawing/2014/main" id="{66256B5F-8B28-80F7-FCE3-CC16E5C419E9}"/>
                  </a:ext>
                </a:extLst>
              </p:cNvPr>
              <p:cNvSpPr/>
              <p:nvPr/>
            </p:nvSpPr>
            <p:spPr>
              <a:xfrm>
                <a:off x="5557500" y="1052300"/>
                <a:ext cx="15975" cy="99575"/>
              </a:xfrm>
              <a:custGeom>
                <a:avLst/>
                <a:gdLst/>
                <a:ahLst/>
                <a:cxnLst/>
                <a:rect l="l" t="t" r="r" b="b"/>
                <a:pathLst>
                  <a:path w="639" h="3983" extrusionOk="0">
                    <a:moveTo>
                      <a:pt x="92" y="1"/>
                    </a:moveTo>
                    <a:lnTo>
                      <a:pt x="92" y="1"/>
                    </a:lnTo>
                    <a:cubicBezTo>
                      <a:pt x="0" y="1186"/>
                      <a:pt x="92" y="2463"/>
                      <a:pt x="274" y="3983"/>
                    </a:cubicBezTo>
                    <a:lnTo>
                      <a:pt x="639" y="3952"/>
                    </a:lnTo>
                    <a:cubicBezTo>
                      <a:pt x="456" y="2463"/>
                      <a:pt x="395" y="1186"/>
                      <a:pt x="456" y="31"/>
                    </a:cubicBezTo>
                    <a:lnTo>
                      <a:pt x="92" y="1"/>
                    </a:lnTo>
                    <a:close/>
                  </a:path>
                </a:pathLst>
              </a:custGeom>
              <a:solidFill>
                <a:srgbClr val="D88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1437;p16">
            <a:extLst>
              <a:ext uri="{FF2B5EF4-FFF2-40B4-BE49-F238E27FC236}">
                <a16:creationId xmlns:a16="http://schemas.microsoft.com/office/drawing/2014/main" id="{D6D5B013-5F75-B219-27A7-3FB2F502F3A1}"/>
              </a:ext>
            </a:extLst>
          </p:cNvPr>
          <p:cNvSpPr txBox="1"/>
          <p:nvPr/>
        </p:nvSpPr>
        <p:spPr>
          <a:xfrm>
            <a:off x="1128634" y="3263703"/>
            <a:ext cx="2318932" cy="41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a:t>
            </a:r>
            <a:r>
              <a:rPr lang="en-US" sz="1200">
                <a:latin typeface="Fira Sans"/>
                <a:ea typeface="Fira Sans"/>
                <a:cs typeface="Fira Sans"/>
                <a:sym typeface="Fira Sans"/>
              </a:rPr>
              <a:t>Ho </a:t>
            </a:r>
            <a:r>
              <a:rPr lang="en-US" sz="1200" err="1">
                <a:latin typeface="Fira Sans"/>
                <a:ea typeface="Fira Sans"/>
                <a:cs typeface="Fira Sans"/>
                <a:sym typeface="Fira Sans"/>
              </a:rPr>
              <a:t>Tsz</a:t>
            </a:r>
            <a:r>
              <a:rPr lang="en-US" sz="1200">
                <a:latin typeface="Fira Sans"/>
                <a:ea typeface="Fira Sans"/>
                <a:cs typeface="Fira Sans"/>
                <a:sym typeface="Fira Sans"/>
              </a:rPr>
              <a:t> </a:t>
            </a:r>
            <a:r>
              <a:rPr lang="en-US" sz="1200" err="1">
                <a:latin typeface="Fira Sans"/>
                <a:ea typeface="Fira Sans"/>
                <a:cs typeface="Fira Sans"/>
                <a:sym typeface="Fira Sans"/>
              </a:rPr>
              <a:t>Hin</a:t>
            </a:r>
            <a:r>
              <a:rPr lang="en-GB" sz="1200">
                <a:latin typeface="Fira Sans"/>
                <a:ea typeface="Fira Sans"/>
                <a:cs typeface="Fira Sans"/>
                <a:sym typeface="Fira Sans"/>
              </a:rPr>
              <a:t>, Jacky</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280338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E28D-A05F-34CA-AB77-23384A743559}"/>
              </a:ext>
            </a:extLst>
          </p:cNvPr>
          <p:cNvSpPr>
            <a:spLocks noGrp="1"/>
          </p:cNvSpPr>
          <p:nvPr>
            <p:ph type="title"/>
          </p:nvPr>
        </p:nvSpPr>
        <p:spPr/>
        <p:txBody>
          <a:bodyPr/>
          <a:lstStyle/>
          <a:p>
            <a:r>
              <a:rPr lang="en-US" b="1">
                <a:solidFill>
                  <a:schemeClr val="tx1"/>
                </a:solidFill>
                <a:cs typeface="Times"/>
              </a:rPr>
              <a:t>Data Collection</a:t>
            </a:r>
            <a:r>
              <a:rPr lang="en-US">
                <a:cs typeface="Arial"/>
              </a:rPr>
              <a:t> </a:t>
            </a:r>
          </a:p>
        </p:txBody>
      </p:sp>
      <p:pic>
        <p:nvPicPr>
          <p:cNvPr id="5" name="Picture 4" descr="A screenshot of a computer&#10;&#10;Description automatically generated">
            <a:extLst>
              <a:ext uri="{FF2B5EF4-FFF2-40B4-BE49-F238E27FC236}">
                <a16:creationId xmlns:a16="http://schemas.microsoft.com/office/drawing/2014/main" id="{C42EA810-E0A3-AFA1-4FEE-9DE00495DE71}"/>
              </a:ext>
            </a:extLst>
          </p:cNvPr>
          <p:cNvPicPr>
            <a:picLocks noChangeAspect="1"/>
          </p:cNvPicPr>
          <p:nvPr/>
        </p:nvPicPr>
        <p:blipFill>
          <a:blip r:embed="rId3"/>
          <a:stretch>
            <a:fillRect/>
          </a:stretch>
        </p:blipFill>
        <p:spPr>
          <a:xfrm>
            <a:off x="182601" y="1067303"/>
            <a:ext cx="8750920" cy="1029553"/>
          </a:xfrm>
          <a:prstGeom prst="rect">
            <a:avLst/>
          </a:prstGeom>
        </p:spPr>
      </p:pic>
      <p:sp>
        <p:nvSpPr>
          <p:cNvPr id="6" name="TextBox 5">
            <a:extLst>
              <a:ext uri="{FF2B5EF4-FFF2-40B4-BE49-F238E27FC236}">
                <a16:creationId xmlns:a16="http://schemas.microsoft.com/office/drawing/2014/main" id="{F41168F6-FC11-3400-D104-A9205293053F}"/>
              </a:ext>
            </a:extLst>
          </p:cNvPr>
          <p:cNvSpPr txBox="1"/>
          <p:nvPr/>
        </p:nvSpPr>
        <p:spPr>
          <a:xfrm>
            <a:off x="243933" y="2327816"/>
            <a:ext cx="8529711"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solidFill>
                  <a:schemeClr val="tx2"/>
                </a:solidFill>
                <a:latin typeface="Fira Sans"/>
                <a:sym typeface="Fira Sans"/>
              </a:rPr>
              <a:t>Data</a:t>
            </a:r>
            <a:r>
              <a:rPr lang="en-US" sz="1700" b="1">
                <a:solidFill>
                  <a:schemeClr val="tx2"/>
                </a:solidFill>
                <a:latin typeface="Fira Sans"/>
              </a:rPr>
              <a:t> Source:</a:t>
            </a:r>
            <a:r>
              <a:rPr lang="en-US" sz="1700">
                <a:solidFill>
                  <a:schemeClr val="tx2"/>
                </a:solidFill>
                <a:latin typeface="Fira Sans"/>
              </a:rPr>
              <a:t> Kaggle</a:t>
            </a:r>
          </a:p>
          <a:p>
            <a:r>
              <a:rPr lang="en-US" sz="1700" b="1">
                <a:solidFill>
                  <a:schemeClr val="tx2"/>
                </a:solidFill>
                <a:latin typeface="Fira Sans"/>
              </a:rPr>
              <a:t>Data Size:</a:t>
            </a:r>
            <a:r>
              <a:rPr lang="en-US" sz="1700">
                <a:solidFill>
                  <a:schemeClr val="tx2"/>
                </a:solidFill>
                <a:latin typeface="Fira Sans"/>
              </a:rPr>
              <a:t> 32851</a:t>
            </a:r>
          </a:p>
          <a:p>
            <a:r>
              <a:rPr lang="en-US" sz="1700" b="1">
                <a:solidFill>
                  <a:schemeClr val="tx2"/>
                </a:solidFill>
                <a:latin typeface="Fira Sans"/>
              </a:rPr>
              <a:t>Variables:</a:t>
            </a:r>
            <a:r>
              <a:rPr lang="en-US" sz="1700">
                <a:solidFill>
                  <a:schemeClr val="tx2"/>
                </a:solidFill>
                <a:latin typeface="Fira Sans"/>
              </a:rPr>
              <a:t> 12 ( 11 predictor variables + 1 response variable)</a:t>
            </a:r>
          </a:p>
          <a:p>
            <a:r>
              <a:rPr lang="en-US" sz="1700" b="1">
                <a:solidFill>
                  <a:schemeClr val="tx2"/>
                </a:solidFill>
                <a:latin typeface="Fira Sans"/>
              </a:rPr>
              <a:t>Each Data:</a:t>
            </a:r>
            <a:r>
              <a:rPr lang="en-US" sz="1700">
                <a:solidFill>
                  <a:schemeClr val="tx2"/>
                </a:solidFill>
                <a:latin typeface="Fira Sans"/>
              </a:rPr>
              <a:t> the demographic of a person (e.g., ages, income, home ownership, loan grade and history, etc.)</a:t>
            </a:r>
          </a:p>
        </p:txBody>
      </p:sp>
      <p:sp>
        <p:nvSpPr>
          <p:cNvPr id="3" name="Rectangle: Rounded Corners 2">
            <a:extLst>
              <a:ext uri="{FF2B5EF4-FFF2-40B4-BE49-F238E27FC236}">
                <a16:creationId xmlns:a16="http://schemas.microsoft.com/office/drawing/2014/main" id="{EA5F3970-AC42-37F6-EDD5-7ED538BCE72F}"/>
              </a:ext>
            </a:extLst>
          </p:cNvPr>
          <p:cNvSpPr/>
          <p:nvPr/>
        </p:nvSpPr>
        <p:spPr>
          <a:xfrm>
            <a:off x="195146" y="1205725"/>
            <a:ext cx="8711890" cy="15332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116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392A9C-3B57-EEBE-371F-E9A2C125B370}"/>
              </a:ext>
            </a:extLst>
          </p:cNvPr>
          <p:cNvSpPr>
            <a:spLocks noGrp="1"/>
          </p:cNvSpPr>
          <p:nvPr>
            <p:ph type="body" idx="1"/>
          </p:nvPr>
        </p:nvSpPr>
        <p:spPr>
          <a:xfrm>
            <a:off x="319749" y="860050"/>
            <a:ext cx="8520600" cy="3416400"/>
          </a:xfrm>
        </p:spPr>
        <p:txBody>
          <a:bodyPr/>
          <a:lstStyle/>
          <a:p>
            <a:pPr marL="152400" indent="0">
              <a:buNone/>
            </a:pPr>
            <a:r>
              <a:rPr lang="en-US" sz="1700">
                <a:solidFill>
                  <a:schemeClr val="tx2"/>
                </a:solidFill>
                <a:cs typeface="Arial"/>
                <a:sym typeface="Arial"/>
              </a:rPr>
              <a:t>Data cleaning is a process of fixing or removing some incorrectly formatted, duplicate, or missing data within our raw dataset. </a:t>
            </a:r>
          </a:p>
          <a:p>
            <a:pPr marL="152400" indent="0">
              <a:lnSpc>
                <a:spcPct val="114999"/>
              </a:lnSpc>
              <a:buNone/>
            </a:pPr>
            <a:endParaRPr lang="en-US"/>
          </a:p>
        </p:txBody>
      </p:sp>
      <p:sp>
        <p:nvSpPr>
          <p:cNvPr id="4" name="Star: 5 Points 3">
            <a:extLst>
              <a:ext uri="{FF2B5EF4-FFF2-40B4-BE49-F238E27FC236}">
                <a16:creationId xmlns:a16="http://schemas.microsoft.com/office/drawing/2014/main" id="{D44A9988-A5EC-2A59-761A-F228F39F98FB}"/>
              </a:ext>
            </a:extLst>
          </p:cNvPr>
          <p:cNvSpPr/>
          <p:nvPr/>
        </p:nvSpPr>
        <p:spPr>
          <a:xfrm>
            <a:off x="216055" y="2216305"/>
            <a:ext cx="2739018" cy="226509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ira Sans"/>
                <a:cs typeface="Arial"/>
              </a:rPr>
              <a:t>Maintain</a:t>
            </a:r>
          </a:p>
          <a:p>
            <a:pPr algn="ctr"/>
            <a:r>
              <a:rPr lang="en-US">
                <a:latin typeface="Fira Sans"/>
                <a:cs typeface="Arial"/>
              </a:rPr>
              <a:t>Data </a:t>
            </a:r>
            <a:endParaRPr lang="en-US">
              <a:latin typeface="Fira Sans"/>
            </a:endParaRPr>
          </a:p>
          <a:p>
            <a:pPr algn="ctr"/>
            <a:r>
              <a:rPr lang="en-US">
                <a:latin typeface="Fira Sans"/>
                <a:cs typeface="Arial"/>
              </a:rPr>
              <a:t>Integrity!</a:t>
            </a:r>
          </a:p>
        </p:txBody>
      </p:sp>
      <p:sp>
        <p:nvSpPr>
          <p:cNvPr id="8" name="Title 1">
            <a:extLst>
              <a:ext uri="{FF2B5EF4-FFF2-40B4-BE49-F238E27FC236}">
                <a16:creationId xmlns:a16="http://schemas.microsoft.com/office/drawing/2014/main" id="{E931CC17-45D0-3AB4-67FE-E9C5DF8945CB}"/>
              </a:ext>
            </a:extLst>
          </p:cNvPr>
          <p:cNvSpPr>
            <a:spLocks noGrp="1"/>
          </p:cNvSpPr>
          <p:nvPr>
            <p:ph type="title"/>
          </p:nvPr>
        </p:nvSpPr>
        <p:spPr>
          <a:xfrm>
            <a:off x="180000" y="307450"/>
            <a:ext cx="8784000" cy="572700"/>
          </a:xfrm>
        </p:spPr>
        <p:txBody>
          <a:bodyPr/>
          <a:lstStyle/>
          <a:p>
            <a:r>
              <a:rPr lang="en-US" b="1">
                <a:solidFill>
                  <a:schemeClr val="tx1"/>
                </a:solidFill>
                <a:cs typeface="Times"/>
              </a:rPr>
              <a:t>Data Cleansing</a:t>
            </a:r>
            <a:r>
              <a:rPr lang="en-US" b="1">
                <a:cs typeface="Arial"/>
              </a:rPr>
              <a:t> </a:t>
            </a:r>
          </a:p>
        </p:txBody>
      </p:sp>
      <p:sp>
        <p:nvSpPr>
          <p:cNvPr id="13" name="Google Shape;1993;p29">
            <a:extLst>
              <a:ext uri="{FF2B5EF4-FFF2-40B4-BE49-F238E27FC236}">
                <a16:creationId xmlns:a16="http://schemas.microsoft.com/office/drawing/2014/main" id="{B8E2E700-3462-560D-83AE-331A62D560B0}"/>
              </a:ext>
            </a:extLst>
          </p:cNvPr>
          <p:cNvSpPr/>
          <p:nvPr/>
        </p:nvSpPr>
        <p:spPr>
          <a:xfrm>
            <a:off x="5017936" y="3423911"/>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94;p29">
            <a:extLst>
              <a:ext uri="{FF2B5EF4-FFF2-40B4-BE49-F238E27FC236}">
                <a16:creationId xmlns:a16="http://schemas.microsoft.com/office/drawing/2014/main" id="{6276DFD4-3D24-DE85-D47B-6D75BAE8857D}"/>
              </a:ext>
            </a:extLst>
          </p:cNvPr>
          <p:cNvSpPr/>
          <p:nvPr/>
        </p:nvSpPr>
        <p:spPr>
          <a:xfrm>
            <a:off x="5017936" y="4195731"/>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261B0D07-A57A-112E-3D14-23640695898A}"/>
              </a:ext>
            </a:extLst>
          </p:cNvPr>
          <p:cNvSpPr txBox="1"/>
          <p:nvPr/>
        </p:nvSpPr>
        <p:spPr>
          <a:xfrm>
            <a:off x="4945987" y="2758850"/>
            <a:ext cx="32555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After removal of missing value, our new dataset looks like:</a:t>
            </a:r>
          </a:p>
        </p:txBody>
      </p:sp>
      <p:sp>
        <p:nvSpPr>
          <p:cNvPr id="21" name="Isosceles Triangle 20">
            <a:extLst>
              <a:ext uri="{FF2B5EF4-FFF2-40B4-BE49-F238E27FC236}">
                <a16:creationId xmlns:a16="http://schemas.microsoft.com/office/drawing/2014/main" id="{C17A5A95-5223-2289-D106-2B0F3FB01AAA}"/>
              </a:ext>
            </a:extLst>
          </p:cNvPr>
          <p:cNvSpPr/>
          <p:nvPr/>
        </p:nvSpPr>
        <p:spPr>
          <a:xfrm rot="10800000">
            <a:off x="7341675" y="3614277"/>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Google Shape;2034;p29">
            <a:extLst>
              <a:ext uri="{FF2B5EF4-FFF2-40B4-BE49-F238E27FC236}">
                <a16:creationId xmlns:a16="http://schemas.microsoft.com/office/drawing/2014/main" id="{92CB82C1-A9CD-AC7C-2E60-4F2CC0D1A946}"/>
              </a:ext>
            </a:extLst>
          </p:cNvPr>
          <p:cNvSpPr txBox="1"/>
          <p:nvPr/>
        </p:nvSpPr>
        <p:spPr>
          <a:xfrm>
            <a:off x="5081232" y="3500822"/>
            <a:ext cx="1863500"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Data Size: 28638</a:t>
            </a:r>
            <a:endParaRPr lang="en-US" sz="1700">
              <a:solidFill>
                <a:schemeClr val="accent3"/>
              </a:solidFill>
              <a:latin typeface="Fira Sans Extra Condensed Medium"/>
            </a:endParaRPr>
          </a:p>
        </p:txBody>
      </p:sp>
      <p:sp>
        <p:nvSpPr>
          <p:cNvPr id="27" name="Google Shape;2036;p29">
            <a:extLst>
              <a:ext uri="{FF2B5EF4-FFF2-40B4-BE49-F238E27FC236}">
                <a16:creationId xmlns:a16="http://schemas.microsoft.com/office/drawing/2014/main" id="{7DF605A4-5F29-D72F-C302-DE02AC5671DB}"/>
              </a:ext>
            </a:extLst>
          </p:cNvPr>
          <p:cNvSpPr txBox="1"/>
          <p:nvPr/>
        </p:nvSpPr>
        <p:spPr>
          <a:xfrm>
            <a:off x="5081231" y="4270491"/>
            <a:ext cx="1871967" cy="429600"/>
          </a:xfrm>
          <a:prstGeom prst="rect">
            <a:avLst/>
          </a:prstGeom>
          <a:noFill/>
          <a:ln>
            <a:noFill/>
          </a:ln>
        </p:spPr>
        <p:txBody>
          <a:bodyPr spcFirstLastPara="1" wrap="square" lIns="91425" tIns="91425" rIns="91425" bIns="91425" anchor="ctr" anchorCtr="0">
            <a:noAutofit/>
          </a:bodyPr>
          <a:lstStyle/>
          <a:p>
            <a:r>
              <a:rPr lang="en" sz="1700">
                <a:solidFill>
                  <a:schemeClr val="accent2"/>
                </a:solidFill>
                <a:latin typeface="Fira Sans Extra Condensed Medium"/>
                <a:ea typeface="Fira Sans Extra Condensed Medium"/>
                <a:cs typeface="Fira Sans Extra Condensed Medium"/>
              </a:rPr>
              <a:t>Variables: 12</a:t>
            </a:r>
          </a:p>
        </p:txBody>
      </p:sp>
      <p:sp>
        <p:nvSpPr>
          <p:cNvPr id="36" name="TextBox 35">
            <a:extLst>
              <a:ext uri="{FF2B5EF4-FFF2-40B4-BE49-F238E27FC236}">
                <a16:creationId xmlns:a16="http://schemas.microsoft.com/office/drawing/2014/main" id="{48D634C3-7761-4722-9095-5CAEEA9C446A}"/>
              </a:ext>
            </a:extLst>
          </p:cNvPr>
          <p:cNvSpPr txBox="1"/>
          <p:nvPr/>
        </p:nvSpPr>
        <p:spPr>
          <a:xfrm>
            <a:off x="7740202" y="3574692"/>
            <a:ext cx="274320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rgbClr val="F6A53C"/>
                </a:solidFill>
                <a:latin typeface="Fira Sans Extra Condensed Medium"/>
              </a:rPr>
              <a:t> 3942 </a:t>
            </a:r>
            <a:endParaRPr lang="en-US"/>
          </a:p>
        </p:txBody>
      </p:sp>
      <p:sp>
        <p:nvSpPr>
          <p:cNvPr id="37" name="Explosion: 8 Points 36">
            <a:extLst>
              <a:ext uri="{FF2B5EF4-FFF2-40B4-BE49-F238E27FC236}">
                <a16:creationId xmlns:a16="http://schemas.microsoft.com/office/drawing/2014/main" id="{B6FEF116-5160-33D3-64D6-B4037EAAC10B}"/>
              </a:ext>
            </a:extLst>
          </p:cNvPr>
          <p:cNvSpPr/>
          <p:nvPr/>
        </p:nvSpPr>
        <p:spPr>
          <a:xfrm>
            <a:off x="4862204" y="1625636"/>
            <a:ext cx="3010436" cy="1175196"/>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ira Sans"/>
                <a:cs typeface="Arial"/>
              </a:rPr>
              <a:t>3942 missing data!</a:t>
            </a:r>
            <a:endParaRPr lang="en-US">
              <a:latin typeface="Fira Sans"/>
            </a:endParaRPr>
          </a:p>
        </p:txBody>
      </p:sp>
    </p:spTree>
    <p:extLst>
      <p:ext uri="{BB962C8B-B14F-4D97-AF65-F5344CB8AC3E}">
        <p14:creationId xmlns:p14="http://schemas.microsoft.com/office/powerpoint/2010/main" val="14694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5" grpId="0" animBg="1"/>
      <p:bldP spid="19" grpId="0"/>
      <p:bldP spid="21" grpId="0" animBg="1"/>
      <p:bldP spid="25" grpId="0"/>
      <p:bldP spid="27" grpId="0"/>
      <p:bldP spid="36" grpId="0"/>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C96B-E75D-DF8E-A884-36FB6A4BEE37}"/>
              </a:ext>
            </a:extLst>
          </p:cNvPr>
          <p:cNvSpPr>
            <a:spLocks noGrp="1"/>
          </p:cNvSpPr>
          <p:nvPr>
            <p:ph type="title"/>
          </p:nvPr>
        </p:nvSpPr>
        <p:spPr/>
        <p:txBody>
          <a:bodyPr/>
          <a:lstStyle/>
          <a:p>
            <a:r>
              <a:rPr lang="en-US" b="1">
                <a:solidFill>
                  <a:schemeClr val="tx1"/>
                </a:solidFill>
              </a:rPr>
              <a:t>Remove Outliers for 8 Numeric Variables</a:t>
            </a:r>
            <a:r>
              <a:rPr lang="en-US"/>
              <a:t> </a:t>
            </a:r>
          </a:p>
          <a:p>
            <a:endParaRPr lang="en-US"/>
          </a:p>
        </p:txBody>
      </p:sp>
      <p:pic>
        <p:nvPicPr>
          <p:cNvPr id="4" name="Picture 3" descr="A screenshot of a calculator&#10;&#10;Description automatically generated">
            <a:extLst>
              <a:ext uri="{FF2B5EF4-FFF2-40B4-BE49-F238E27FC236}">
                <a16:creationId xmlns:a16="http://schemas.microsoft.com/office/drawing/2014/main" id="{163420C4-47F9-3A46-52DE-6AA3BD410434}"/>
              </a:ext>
            </a:extLst>
          </p:cNvPr>
          <p:cNvPicPr>
            <a:picLocks noChangeAspect="1"/>
          </p:cNvPicPr>
          <p:nvPr/>
        </p:nvPicPr>
        <p:blipFill>
          <a:blip r:embed="rId3"/>
          <a:stretch>
            <a:fillRect/>
          </a:stretch>
        </p:blipFill>
        <p:spPr>
          <a:xfrm>
            <a:off x="358999" y="881229"/>
            <a:ext cx="8434052" cy="2149500"/>
          </a:xfrm>
          <a:prstGeom prst="rect">
            <a:avLst/>
          </a:prstGeom>
        </p:spPr>
      </p:pic>
      <p:sp>
        <p:nvSpPr>
          <p:cNvPr id="5" name="Rectangle 4">
            <a:extLst>
              <a:ext uri="{FF2B5EF4-FFF2-40B4-BE49-F238E27FC236}">
                <a16:creationId xmlns:a16="http://schemas.microsoft.com/office/drawing/2014/main" id="{002EA0FF-AAE9-A741-5135-92CF2369A79F}"/>
              </a:ext>
            </a:extLst>
          </p:cNvPr>
          <p:cNvSpPr/>
          <p:nvPr/>
        </p:nvSpPr>
        <p:spPr>
          <a:xfrm>
            <a:off x="764683" y="2801153"/>
            <a:ext cx="812978" cy="19318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39307785-3F55-98C0-DC51-9522FBF7B6E4}"/>
              </a:ext>
            </a:extLst>
          </p:cNvPr>
          <p:cNvPicPr>
            <a:picLocks noChangeAspect="1"/>
          </p:cNvPicPr>
          <p:nvPr/>
        </p:nvPicPr>
        <p:blipFill>
          <a:blip r:embed="rId4"/>
          <a:stretch>
            <a:fillRect/>
          </a:stretch>
        </p:blipFill>
        <p:spPr>
          <a:xfrm>
            <a:off x="328519" y="3063037"/>
            <a:ext cx="8434052" cy="865390"/>
          </a:xfrm>
          <a:prstGeom prst="rect">
            <a:avLst/>
          </a:prstGeom>
        </p:spPr>
      </p:pic>
      <p:sp>
        <p:nvSpPr>
          <p:cNvPr id="7" name="Rectangle 6">
            <a:extLst>
              <a:ext uri="{FF2B5EF4-FFF2-40B4-BE49-F238E27FC236}">
                <a16:creationId xmlns:a16="http://schemas.microsoft.com/office/drawing/2014/main" id="{6B3557C4-A844-8C88-9695-4D237F8558DB}"/>
              </a:ext>
            </a:extLst>
          </p:cNvPr>
          <p:cNvSpPr/>
          <p:nvPr/>
        </p:nvSpPr>
        <p:spPr>
          <a:xfrm>
            <a:off x="594359" y="3101339"/>
            <a:ext cx="547007" cy="8327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993;p29">
            <a:extLst>
              <a:ext uri="{FF2B5EF4-FFF2-40B4-BE49-F238E27FC236}">
                <a16:creationId xmlns:a16="http://schemas.microsoft.com/office/drawing/2014/main" id="{4394F0BC-642B-4A38-F553-4D7A04991CEE}"/>
              </a:ext>
            </a:extLst>
          </p:cNvPr>
          <p:cNvSpPr/>
          <p:nvPr/>
        </p:nvSpPr>
        <p:spPr>
          <a:xfrm>
            <a:off x="3471076" y="4300211"/>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Isosceles Triangle 12">
            <a:extLst>
              <a:ext uri="{FF2B5EF4-FFF2-40B4-BE49-F238E27FC236}">
                <a16:creationId xmlns:a16="http://schemas.microsoft.com/office/drawing/2014/main" id="{F15871CF-8309-1691-D8EE-86B0B41CEB92}"/>
              </a:ext>
            </a:extLst>
          </p:cNvPr>
          <p:cNvSpPr/>
          <p:nvPr/>
        </p:nvSpPr>
        <p:spPr>
          <a:xfrm rot="10800000">
            <a:off x="5794815" y="4490577"/>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Google Shape;2034;p29">
            <a:extLst>
              <a:ext uri="{FF2B5EF4-FFF2-40B4-BE49-F238E27FC236}">
                <a16:creationId xmlns:a16="http://schemas.microsoft.com/office/drawing/2014/main" id="{2813D06E-6F76-2B81-47CC-2E594D238DE6}"/>
              </a:ext>
            </a:extLst>
          </p:cNvPr>
          <p:cNvSpPr txBox="1"/>
          <p:nvPr/>
        </p:nvSpPr>
        <p:spPr>
          <a:xfrm>
            <a:off x="3534372" y="4377122"/>
            <a:ext cx="1863500"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Data Size: 28634</a:t>
            </a:r>
            <a:endParaRPr lang="en-US" sz="1700">
              <a:solidFill>
                <a:schemeClr val="accent3"/>
              </a:solidFill>
              <a:latin typeface="Fira Sans Extra Condensed Medium"/>
            </a:endParaRPr>
          </a:p>
        </p:txBody>
      </p:sp>
      <p:sp>
        <p:nvSpPr>
          <p:cNvPr id="19" name="TextBox 18">
            <a:extLst>
              <a:ext uri="{FF2B5EF4-FFF2-40B4-BE49-F238E27FC236}">
                <a16:creationId xmlns:a16="http://schemas.microsoft.com/office/drawing/2014/main" id="{2A0DC4EA-F7DE-8398-16E2-6665814C010C}"/>
              </a:ext>
            </a:extLst>
          </p:cNvPr>
          <p:cNvSpPr txBox="1"/>
          <p:nvPr/>
        </p:nvSpPr>
        <p:spPr>
          <a:xfrm>
            <a:off x="6353362" y="4450992"/>
            <a:ext cx="274320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rgbClr val="F6A53C"/>
                </a:solidFill>
                <a:latin typeface="Fira Sans Extra Condensed Medium"/>
              </a:rPr>
              <a:t> 4 </a:t>
            </a:r>
            <a:endParaRPr lang="en-US"/>
          </a:p>
        </p:txBody>
      </p:sp>
      <p:sp>
        <p:nvSpPr>
          <p:cNvPr id="21" name="TextBox 20">
            <a:extLst>
              <a:ext uri="{FF2B5EF4-FFF2-40B4-BE49-F238E27FC236}">
                <a16:creationId xmlns:a16="http://schemas.microsoft.com/office/drawing/2014/main" id="{A711439B-733F-C2C2-F1BB-A7EAC05040E1}"/>
              </a:ext>
            </a:extLst>
          </p:cNvPr>
          <p:cNvSpPr txBox="1"/>
          <p:nvPr/>
        </p:nvSpPr>
        <p:spPr>
          <a:xfrm>
            <a:off x="594967" y="4298090"/>
            <a:ext cx="32555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After removal of outliers, our new dataset looks like:</a:t>
            </a:r>
          </a:p>
        </p:txBody>
      </p:sp>
    </p:spTree>
    <p:extLst>
      <p:ext uri="{BB962C8B-B14F-4D97-AF65-F5344CB8AC3E}">
        <p14:creationId xmlns:p14="http://schemas.microsoft.com/office/powerpoint/2010/main" val="172992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3" grpId="0" animBg="1"/>
      <p:bldP spid="15" grpId="0"/>
      <p:bldP spid="19"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97C-2573-4C2D-E289-F32DF1234998}"/>
              </a:ext>
            </a:extLst>
          </p:cNvPr>
          <p:cNvSpPr>
            <a:spLocks noGrp="1"/>
          </p:cNvSpPr>
          <p:nvPr>
            <p:ph type="title"/>
          </p:nvPr>
        </p:nvSpPr>
        <p:spPr/>
        <p:txBody>
          <a:bodyPr/>
          <a:lstStyle/>
          <a:p>
            <a:r>
              <a:rPr lang="en-US" b="1"/>
              <a:t>Data Preprocessing</a:t>
            </a:r>
          </a:p>
        </p:txBody>
      </p:sp>
      <p:sp>
        <p:nvSpPr>
          <p:cNvPr id="6" name="Cylinder 5">
            <a:extLst>
              <a:ext uri="{FF2B5EF4-FFF2-40B4-BE49-F238E27FC236}">
                <a16:creationId xmlns:a16="http://schemas.microsoft.com/office/drawing/2014/main" id="{D945687B-DD8B-FB19-899B-8049CD5178D4}"/>
              </a:ext>
            </a:extLst>
          </p:cNvPr>
          <p:cNvSpPr/>
          <p:nvPr/>
        </p:nvSpPr>
        <p:spPr>
          <a:xfrm>
            <a:off x="426720" y="2080260"/>
            <a:ext cx="1584960" cy="18592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a:cs typeface="Arial"/>
              </a:rPr>
              <a:t>Cleaned Data</a:t>
            </a:r>
            <a:endParaRPr lang="en-US">
              <a:latin typeface="Fira Sans"/>
            </a:endParaRPr>
          </a:p>
        </p:txBody>
      </p:sp>
      <p:sp>
        <p:nvSpPr>
          <p:cNvPr id="8" name="Arrow: Right 7">
            <a:extLst>
              <a:ext uri="{FF2B5EF4-FFF2-40B4-BE49-F238E27FC236}">
                <a16:creationId xmlns:a16="http://schemas.microsoft.com/office/drawing/2014/main" id="{DB00A371-9EC7-11CE-D3E9-4D29A4830A22}"/>
              </a:ext>
            </a:extLst>
          </p:cNvPr>
          <p:cNvSpPr/>
          <p:nvPr/>
        </p:nvSpPr>
        <p:spPr>
          <a:xfrm>
            <a:off x="2286000" y="2743200"/>
            <a:ext cx="1272540" cy="693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3191F08-7A74-9CD9-7194-4E2B6BDDFA78}"/>
              </a:ext>
            </a:extLst>
          </p:cNvPr>
          <p:cNvSpPr/>
          <p:nvPr/>
        </p:nvSpPr>
        <p:spPr>
          <a:xfrm>
            <a:off x="3657600" y="2385060"/>
            <a:ext cx="2804160" cy="1508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a:cs typeface="Arial"/>
              </a:rPr>
              <a:t>Machine Learning Algorithms </a:t>
            </a:r>
            <a:endParaRPr lang="en-US">
              <a:latin typeface="Fira Sans"/>
            </a:endParaRPr>
          </a:p>
        </p:txBody>
      </p:sp>
      <p:sp>
        <p:nvSpPr>
          <p:cNvPr id="11" name="Arrow: Up 10">
            <a:extLst>
              <a:ext uri="{FF2B5EF4-FFF2-40B4-BE49-F238E27FC236}">
                <a16:creationId xmlns:a16="http://schemas.microsoft.com/office/drawing/2014/main" id="{406CF751-EA53-F8BE-34F4-C7699A7C57A3}"/>
              </a:ext>
            </a:extLst>
          </p:cNvPr>
          <p:cNvSpPr/>
          <p:nvPr/>
        </p:nvSpPr>
        <p:spPr>
          <a:xfrm>
            <a:off x="4861560" y="1874520"/>
            <a:ext cx="327660" cy="4114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36E553C-E7B2-607B-A1E0-AD9F71F0211D}"/>
              </a:ext>
            </a:extLst>
          </p:cNvPr>
          <p:cNvSpPr/>
          <p:nvPr/>
        </p:nvSpPr>
        <p:spPr>
          <a:xfrm>
            <a:off x="4884420" y="3954780"/>
            <a:ext cx="304800" cy="358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65D7D84-8C2F-9786-0FB8-8439BB4B532D}"/>
              </a:ext>
            </a:extLst>
          </p:cNvPr>
          <p:cNvSpPr/>
          <p:nvPr/>
        </p:nvSpPr>
        <p:spPr>
          <a:xfrm>
            <a:off x="4053839" y="1051560"/>
            <a:ext cx="1889760"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a:cs typeface="Arial"/>
              </a:rPr>
              <a:t>Tree-based</a:t>
            </a:r>
          </a:p>
        </p:txBody>
      </p:sp>
      <p:sp>
        <p:nvSpPr>
          <p:cNvPr id="14" name="Oval 13">
            <a:extLst>
              <a:ext uri="{FF2B5EF4-FFF2-40B4-BE49-F238E27FC236}">
                <a16:creationId xmlns:a16="http://schemas.microsoft.com/office/drawing/2014/main" id="{AD555A01-06D7-34F6-AD9B-C0A7E18BE5B6}"/>
              </a:ext>
            </a:extLst>
          </p:cNvPr>
          <p:cNvSpPr/>
          <p:nvPr/>
        </p:nvSpPr>
        <p:spPr>
          <a:xfrm>
            <a:off x="4114799" y="4351020"/>
            <a:ext cx="1889760"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ira Sans"/>
                <a:cs typeface="Arial"/>
              </a:rPr>
              <a:t>Non-Tree based</a:t>
            </a:r>
            <a:endParaRPr lang="en-US">
              <a:latin typeface="Fira Sans"/>
            </a:endParaRPr>
          </a:p>
        </p:txBody>
      </p:sp>
      <p:sp>
        <p:nvSpPr>
          <p:cNvPr id="15" name="TextBox 14">
            <a:extLst>
              <a:ext uri="{FF2B5EF4-FFF2-40B4-BE49-F238E27FC236}">
                <a16:creationId xmlns:a16="http://schemas.microsoft.com/office/drawing/2014/main" id="{FE121B73-B75F-CF2A-02DD-91D466B93BCC}"/>
              </a:ext>
            </a:extLst>
          </p:cNvPr>
          <p:cNvSpPr txBox="1"/>
          <p:nvPr/>
        </p:nvSpPr>
        <p:spPr>
          <a:xfrm>
            <a:off x="6888480" y="1051560"/>
            <a:ext cx="169164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Fira Sans"/>
              </a:rPr>
              <a:t>Scheme 1 for data preprocessing for tree-based algo.</a:t>
            </a:r>
          </a:p>
        </p:txBody>
      </p:sp>
      <p:sp>
        <p:nvSpPr>
          <p:cNvPr id="16" name="TextBox 15">
            <a:extLst>
              <a:ext uri="{FF2B5EF4-FFF2-40B4-BE49-F238E27FC236}">
                <a16:creationId xmlns:a16="http://schemas.microsoft.com/office/drawing/2014/main" id="{0AE3EF06-52CD-D2A9-617E-8DA3E7B156BB}"/>
              </a:ext>
            </a:extLst>
          </p:cNvPr>
          <p:cNvSpPr txBox="1"/>
          <p:nvPr/>
        </p:nvSpPr>
        <p:spPr>
          <a:xfrm>
            <a:off x="6949440" y="4351020"/>
            <a:ext cx="169164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Fira Sans"/>
              </a:rPr>
              <a:t>Scheme 2 for data preprocessing for non-based algo.</a:t>
            </a:r>
          </a:p>
        </p:txBody>
      </p:sp>
    </p:spTree>
    <p:extLst>
      <p:ext uri="{BB962C8B-B14F-4D97-AF65-F5344CB8AC3E}">
        <p14:creationId xmlns:p14="http://schemas.microsoft.com/office/powerpoint/2010/main" val="255907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6C94-533E-AEFF-F584-D9786953ECF6}"/>
              </a:ext>
            </a:extLst>
          </p:cNvPr>
          <p:cNvSpPr>
            <a:spLocks noGrp="1"/>
          </p:cNvSpPr>
          <p:nvPr>
            <p:ph type="title"/>
          </p:nvPr>
        </p:nvSpPr>
        <p:spPr/>
        <p:txBody>
          <a:bodyPr/>
          <a:lstStyle/>
          <a:p>
            <a:r>
              <a:rPr lang="en-US" b="1"/>
              <a:t>Scheme Overview – Data Preprocessing </a:t>
            </a:r>
          </a:p>
        </p:txBody>
      </p:sp>
      <p:sp>
        <p:nvSpPr>
          <p:cNvPr id="3" name="Text Placeholder 2">
            <a:extLst>
              <a:ext uri="{FF2B5EF4-FFF2-40B4-BE49-F238E27FC236}">
                <a16:creationId xmlns:a16="http://schemas.microsoft.com/office/drawing/2014/main" id="{8CC23767-E5CF-14E2-2B51-3A7496464E6B}"/>
              </a:ext>
            </a:extLst>
          </p:cNvPr>
          <p:cNvSpPr>
            <a:spLocks noGrp="1"/>
          </p:cNvSpPr>
          <p:nvPr>
            <p:ph type="body" idx="1"/>
          </p:nvPr>
        </p:nvSpPr>
        <p:spPr/>
        <p:txBody>
          <a:bodyPr/>
          <a:lstStyle/>
          <a:p>
            <a:pPr marL="152400" indent="0">
              <a:lnSpc>
                <a:spcPct val="114999"/>
              </a:lnSpc>
              <a:buNone/>
            </a:pPr>
            <a:r>
              <a:rPr lang="en-US" sz="1400"/>
              <a:t>Scheme 1 detail:</a:t>
            </a:r>
            <a:endParaRPr lang="en-US"/>
          </a:p>
          <a:p>
            <a:pPr marL="152400" indent="0">
              <a:lnSpc>
                <a:spcPct val="114999"/>
              </a:lnSpc>
              <a:buNone/>
            </a:pPr>
            <a:r>
              <a:rPr lang="en-US" sz="1400"/>
              <a:t>Tree-based algorithms: Decision Tree, Random Forest, Light Gradient Boosting Machine</a:t>
            </a:r>
          </a:p>
          <a:p>
            <a:pPr marL="495300" indent="-342900">
              <a:lnSpc>
                <a:spcPct val="114999"/>
              </a:lnSpc>
              <a:buAutoNum type="arabicPeriod"/>
            </a:pPr>
            <a:endParaRPr lang="en-US" sz="1400"/>
          </a:p>
          <a:p>
            <a:pPr marL="495300" indent="-342900">
              <a:lnSpc>
                <a:spcPct val="114999"/>
              </a:lnSpc>
              <a:buAutoNum type="arabicPeriod"/>
            </a:pPr>
            <a:r>
              <a:rPr lang="en-US" sz="1400"/>
              <a:t>Label Encoding for categorical variables</a:t>
            </a:r>
          </a:p>
          <a:p>
            <a:pPr marL="495300" indent="-342900">
              <a:lnSpc>
                <a:spcPct val="114999"/>
              </a:lnSpc>
              <a:buAutoNum type="arabicPeriod"/>
            </a:pPr>
            <a:r>
              <a:rPr lang="en-US" sz="1400"/>
              <a:t>Split the dataset</a:t>
            </a:r>
          </a:p>
          <a:p>
            <a:pPr marL="381000" indent="-228600">
              <a:lnSpc>
                <a:spcPct val="114999"/>
              </a:lnSpc>
              <a:buAutoNum type="arabicPeriod"/>
            </a:pPr>
            <a:endParaRPr lang="en-US" sz="1400"/>
          </a:p>
          <a:p>
            <a:pPr marL="152400" indent="0">
              <a:lnSpc>
                <a:spcPct val="114999"/>
              </a:lnSpc>
              <a:buNone/>
            </a:pPr>
            <a:r>
              <a:rPr lang="en-US" sz="1400">
                <a:cs typeface="Segoe UI"/>
              </a:rPr>
              <a:t>Scheme 2 detail:</a:t>
            </a:r>
            <a:endParaRPr lang="en-US"/>
          </a:p>
          <a:p>
            <a:pPr marL="152400" indent="0">
              <a:lnSpc>
                <a:spcPct val="114999"/>
              </a:lnSpc>
              <a:buNone/>
            </a:pPr>
            <a:r>
              <a:rPr lang="en-US" sz="1400">
                <a:cs typeface="Segoe UI"/>
              </a:rPr>
              <a:t>Non-tree-based algorithms: Logistic Regression</a:t>
            </a:r>
          </a:p>
          <a:p>
            <a:pPr>
              <a:lnSpc>
                <a:spcPct val="114999"/>
              </a:lnSpc>
            </a:pPr>
            <a:endParaRPr lang="en-US" sz="1400">
              <a:cs typeface="Segoe UI"/>
            </a:endParaRPr>
          </a:p>
          <a:p>
            <a:pPr marL="495300" indent="-342900">
              <a:lnSpc>
                <a:spcPct val="114999"/>
              </a:lnSpc>
              <a:buFont typeface="Fira Sans"/>
              <a:buAutoNum type="arabicPeriod"/>
            </a:pPr>
            <a:r>
              <a:rPr lang="en-US" altLang="zh-HK" sz="1400"/>
              <a:t>Label Encoding for categorical variables</a:t>
            </a:r>
          </a:p>
          <a:p>
            <a:pPr marL="495300" indent="-342900">
              <a:lnSpc>
                <a:spcPct val="114999"/>
              </a:lnSpc>
              <a:buFont typeface="Fira Sans"/>
              <a:buAutoNum type="arabicPeriod"/>
            </a:pPr>
            <a:r>
              <a:rPr lang="en-US" altLang="zh-HK" sz="1400">
                <a:cs typeface="Arial"/>
              </a:rPr>
              <a:t>Feature Scaling </a:t>
            </a:r>
            <a:endParaRPr lang="en-US" sz="1400">
              <a:cs typeface="Arial"/>
            </a:endParaRPr>
          </a:p>
          <a:p>
            <a:pPr marL="495300" indent="-342900">
              <a:lnSpc>
                <a:spcPct val="114999"/>
              </a:lnSpc>
              <a:buAutoNum type="arabicPeriod"/>
            </a:pPr>
            <a:r>
              <a:rPr lang="en-US" sz="1400">
                <a:cs typeface="Arial"/>
              </a:rPr>
              <a:t>VIF score analysis</a:t>
            </a:r>
          </a:p>
          <a:p>
            <a:pPr marL="495300" indent="-342900">
              <a:lnSpc>
                <a:spcPct val="114999"/>
              </a:lnSpc>
              <a:buAutoNum type="arabicPeriod"/>
            </a:pPr>
            <a:r>
              <a:rPr lang="en-US" sz="1400">
                <a:cs typeface="Arial"/>
              </a:rPr>
              <a:t>Split the dataset</a:t>
            </a:r>
            <a:endParaRPr lang="en-US" sz="1400"/>
          </a:p>
          <a:p>
            <a:pPr marL="152400" indent="0">
              <a:lnSpc>
                <a:spcPct val="114999"/>
              </a:lnSpc>
              <a:buNone/>
            </a:pPr>
            <a:endParaRPr lang="en-US" sz="1400"/>
          </a:p>
        </p:txBody>
      </p:sp>
    </p:spTree>
    <p:extLst>
      <p:ext uri="{BB962C8B-B14F-4D97-AF65-F5344CB8AC3E}">
        <p14:creationId xmlns:p14="http://schemas.microsoft.com/office/powerpoint/2010/main" val="158205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33584BF-B517-01BD-0BD9-0F044EEFE517}"/>
              </a:ext>
            </a:extLst>
          </p:cNvPr>
          <p:cNvPicPr>
            <a:picLocks noChangeAspect="1"/>
          </p:cNvPicPr>
          <p:nvPr/>
        </p:nvPicPr>
        <p:blipFill>
          <a:blip r:embed="rId3"/>
          <a:stretch>
            <a:fillRect/>
          </a:stretch>
        </p:blipFill>
        <p:spPr>
          <a:xfrm>
            <a:off x="1577340" y="503059"/>
            <a:ext cx="5836920" cy="1638161"/>
          </a:xfrm>
          <a:prstGeom prst="rect">
            <a:avLst/>
          </a:prstGeom>
        </p:spPr>
      </p:pic>
      <p:sp>
        <p:nvSpPr>
          <p:cNvPr id="5" name="TextBox 2">
            <a:extLst>
              <a:ext uri="{FF2B5EF4-FFF2-40B4-BE49-F238E27FC236}">
                <a16:creationId xmlns:a16="http://schemas.microsoft.com/office/drawing/2014/main" id="{F8C3D129-F8B3-52E1-AD33-E4BA5AA0AF71}"/>
              </a:ext>
            </a:extLst>
          </p:cNvPr>
          <p:cNvSpPr txBox="1"/>
          <p:nvPr/>
        </p:nvSpPr>
        <p:spPr>
          <a:xfrm>
            <a:off x="2781300" y="251460"/>
            <a:ext cx="370332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Fira Sans"/>
              </a:rPr>
              <a:t>The Categorical Variables in our dataset</a:t>
            </a:r>
          </a:p>
        </p:txBody>
      </p:sp>
      <p:sp>
        <p:nvSpPr>
          <p:cNvPr id="6" name="Arrow: Down 5">
            <a:extLst>
              <a:ext uri="{FF2B5EF4-FFF2-40B4-BE49-F238E27FC236}">
                <a16:creationId xmlns:a16="http://schemas.microsoft.com/office/drawing/2014/main" id="{C2A0BC4C-7D46-A452-30C0-20A26A434FF5}"/>
              </a:ext>
            </a:extLst>
          </p:cNvPr>
          <p:cNvSpPr/>
          <p:nvPr/>
        </p:nvSpPr>
        <p:spPr>
          <a:xfrm>
            <a:off x="4193598" y="2297172"/>
            <a:ext cx="609600" cy="510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
            <a:extLst>
              <a:ext uri="{FF2B5EF4-FFF2-40B4-BE49-F238E27FC236}">
                <a16:creationId xmlns:a16="http://schemas.microsoft.com/office/drawing/2014/main" id="{1FA36541-49D7-2860-7C64-C99907A0F8E1}"/>
              </a:ext>
            </a:extLst>
          </p:cNvPr>
          <p:cNvSpPr txBox="1"/>
          <p:nvPr/>
        </p:nvSpPr>
        <p:spPr>
          <a:xfrm>
            <a:off x="1905000" y="2819400"/>
            <a:ext cx="51816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Fira Sans"/>
              </a:rPr>
              <a:t>The Categorical Variables in our dataset after label encoding</a:t>
            </a:r>
          </a:p>
        </p:txBody>
      </p:sp>
      <p:pic>
        <p:nvPicPr>
          <p:cNvPr id="8" name="Picture 7" descr="A screenshot of a computer&#10;&#10;Description automatically generated">
            <a:extLst>
              <a:ext uri="{FF2B5EF4-FFF2-40B4-BE49-F238E27FC236}">
                <a16:creationId xmlns:a16="http://schemas.microsoft.com/office/drawing/2014/main" id="{BEDED608-67C3-5896-523A-4AA301EDCB2C}"/>
              </a:ext>
            </a:extLst>
          </p:cNvPr>
          <p:cNvPicPr>
            <a:picLocks noChangeAspect="1"/>
          </p:cNvPicPr>
          <p:nvPr/>
        </p:nvPicPr>
        <p:blipFill rotWithShape="1">
          <a:blip r:embed="rId4"/>
          <a:srcRect l="229" t="-2410" r="13588" b="2410"/>
          <a:stretch/>
        </p:blipFill>
        <p:spPr>
          <a:xfrm>
            <a:off x="25511" y="3332380"/>
            <a:ext cx="9086963" cy="1333918"/>
          </a:xfrm>
          <a:prstGeom prst="rect">
            <a:avLst/>
          </a:prstGeom>
        </p:spPr>
      </p:pic>
      <p:sp>
        <p:nvSpPr>
          <p:cNvPr id="10" name="Rectangle: Rounded Corners 9">
            <a:extLst>
              <a:ext uri="{FF2B5EF4-FFF2-40B4-BE49-F238E27FC236}">
                <a16:creationId xmlns:a16="http://schemas.microsoft.com/office/drawing/2014/main" id="{CEF92010-69E6-443B-8A79-208783736C60}"/>
              </a:ext>
            </a:extLst>
          </p:cNvPr>
          <p:cNvSpPr/>
          <p:nvPr/>
        </p:nvSpPr>
        <p:spPr>
          <a:xfrm>
            <a:off x="1490870" y="3329609"/>
            <a:ext cx="1184412" cy="13003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566D40B-3CED-AC1D-4448-2DDF40E97F53}"/>
              </a:ext>
            </a:extLst>
          </p:cNvPr>
          <p:cNvSpPr/>
          <p:nvPr/>
        </p:nvSpPr>
        <p:spPr>
          <a:xfrm>
            <a:off x="3553239" y="3329609"/>
            <a:ext cx="621196" cy="13003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E38E428-FCAA-9F3E-2A08-57BA15558483}"/>
              </a:ext>
            </a:extLst>
          </p:cNvPr>
          <p:cNvSpPr/>
          <p:nvPr/>
        </p:nvSpPr>
        <p:spPr>
          <a:xfrm>
            <a:off x="4232413" y="3329609"/>
            <a:ext cx="563218" cy="13003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0461F68-71C2-58BD-99C8-88388FC1E67D}"/>
              </a:ext>
            </a:extLst>
          </p:cNvPr>
          <p:cNvSpPr/>
          <p:nvPr/>
        </p:nvSpPr>
        <p:spPr>
          <a:xfrm>
            <a:off x="7735957" y="3329609"/>
            <a:ext cx="1350065" cy="13003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02CA01A-D89F-DEE6-C67E-E295FD07F955}"/>
              </a:ext>
            </a:extLst>
          </p:cNvPr>
          <p:cNvSpPr/>
          <p:nvPr/>
        </p:nvSpPr>
        <p:spPr>
          <a:xfrm>
            <a:off x="107674" y="107673"/>
            <a:ext cx="611842" cy="5260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1</a:t>
            </a:r>
            <a:endParaRPr lang="en-US"/>
          </a:p>
        </p:txBody>
      </p:sp>
      <p:sp>
        <p:nvSpPr>
          <p:cNvPr id="18" name="Google Shape;1994;p29">
            <a:extLst>
              <a:ext uri="{FF2B5EF4-FFF2-40B4-BE49-F238E27FC236}">
                <a16:creationId xmlns:a16="http://schemas.microsoft.com/office/drawing/2014/main" id="{54ED2BC2-C687-3BB7-725E-97BA0B57EE01}"/>
              </a:ext>
            </a:extLst>
          </p:cNvPr>
          <p:cNvSpPr/>
          <p:nvPr/>
        </p:nvSpPr>
        <p:spPr>
          <a:xfrm>
            <a:off x="7022327" y="2663448"/>
            <a:ext cx="1643783" cy="473309"/>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6;p29">
            <a:extLst>
              <a:ext uri="{FF2B5EF4-FFF2-40B4-BE49-F238E27FC236}">
                <a16:creationId xmlns:a16="http://schemas.microsoft.com/office/drawing/2014/main" id="{C7874C03-319E-FAD4-230F-60B8D0628AE3}"/>
              </a:ext>
            </a:extLst>
          </p:cNvPr>
          <p:cNvSpPr txBox="1"/>
          <p:nvPr/>
        </p:nvSpPr>
        <p:spPr>
          <a:xfrm>
            <a:off x="7069056" y="2729925"/>
            <a:ext cx="1540663" cy="355057"/>
          </a:xfrm>
          <a:prstGeom prst="rect">
            <a:avLst/>
          </a:prstGeom>
          <a:noFill/>
          <a:ln>
            <a:noFill/>
          </a:ln>
        </p:spPr>
        <p:txBody>
          <a:bodyPr spcFirstLastPara="1" wrap="square" lIns="91425" tIns="91425" rIns="91425" bIns="91425" anchor="ctr" anchorCtr="0">
            <a:noAutofit/>
          </a:bodyPr>
          <a:lstStyle/>
          <a:p>
            <a:r>
              <a:rPr lang="en" sz="1700">
                <a:solidFill>
                  <a:schemeClr val="accent2"/>
                </a:solidFill>
                <a:latin typeface="Fira Sans Extra Condensed Medium"/>
                <a:ea typeface="Fira Sans Extra Condensed Medium"/>
                <a:cs typeface="Fira Sans Extra Condensed Medium"/>
              </a:rPr>
              <a:t>Variables: 12</a:t>
            </a:r>
          </a:p>
        </p:txBody>
      </p:sp>
      <p:sp>
        <p:nvSpPr>
          <p:cNvPr id="2" name="Oval 4">
            <a:extLst>
              <a:ext uri="{FF2B5EF4-FFF2-40B4-BE49-F238E27FC236}">
                <a16:creationId xmlns:a16="http://schemas.microsoft.com/office/drawing/2014/main" id="{22B47705-D49F-FFA9-5506-3BA10365C9A7}"/>
              </a:ext>
            </a:extLst>
          </p:cNvPr>
          <p:cNvSpPr/>
          <p:nvPr/>
        </p:nvSpPr>
        <p:spPr>
          <a:xfrm>
            <a:off x="842507" y="107673"/>
            <a:ext cx="611842" cy="5260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p>
        </p:txBody>
      </p:sp>
    </p:spTree>
    <p:extLst>
      <p:ext uri="{BB962C8B-B14F-4D97-AF65-F5344CB8AC3E}">
        <p14:creationId xmlns:p14="http://schemas.microsoft.com/office/powerpoint/2010/main" val="14517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E223872-65F7-C887-725A-C2E4BD2689EF}"/>
              </a:ext>
            </a:extLst>
          </p:cNvPr>
          <p:cNvSpPr/>
          <p:nvPr/>
        </p:nvSpPr>
        <p:spPr>
          <a:xfrm>
            <a:off x="107673" y="107673"/>
            <a:ext cx="886239"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p>
        </p:txBody>
      </p:sp>
      <p:sp>
        <p:nvSpPr>
          <p:cNvPr id="7" name="TextBox 6">
            <a:extLst>
              <a:ext uri="{FF2B5EF4-FFF2-40B4-BE49-F238E27FC236}">
                <a16:creationId xmlns:a16="http://schemas.microsoft.com/office/drawing/2014/main" id="{A902BE3B-85F2-06ED-8409-CB0ABEF01A09}"/>
              </a:ext>
            </a:extLst>
          </p:cNvPr>
          <p:cNvSpPr txBox="1"/>
          <p:nvPr/>
        </p:nvSpPr>
        <p:spPr>
          <a:xfrm>
            <a:off x="2761421" y="421585"/>
            <a:ext cx="37453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r>
              <a:rPr lang="en-US" b="1">
                <a:latin typeface="Fira Sans"/>
              </a:rPr>
              <a:t>Feature Scaling – Min Max Normalization </a:t>
            </a:r>
            <a:endParaRPr lang="en-US"/>
          </a:p>
        </p:txBody>
      </p:sp>
      <p:sp>
        <p:nvSpPr>
          <p:cNvPr id="8" name="TextBox 7">
            <a:extLst>
              <a:ext uri="{FF2B5EF4-FFF2-40B4-BE49-F238E27FC236}">
                <a16:creationId xmlns:a16="http://schemas.microsoft.com/office/drawing/2014/main" id="{DFAAA098-3722-C76E-F53B-6C180040F18D}"/>
              </a:ext>
            </a:extLst>
          </p:cNvPr>
          <p:cNvSpPr txBox="1"/>
          <p:nvPr/>
        </p:nvSpPr>
        <p:spPr>
          <a:xfrm>
            <a:off x="549964" y="1034498"/>
            <a:ext cx="4420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a:latin typeface="Fira Sans"/>
              </a:rPr>
              <a:t>Is to transform the numerical variables in a dataset to a similar scale or range. </a:t>
            </a:r>
            <a:endParaRPr lang="en-US">
              <a:latin typeface="Fira Sans" panose="020B0503050000020004" pitchFamily="34" charset="0"/>
            </a:endParaRPr>
          </a:p>
          <a:p>
            <a:pPr marL="342900" indent="-342900">
              <a:buChar char="•"/>
            </a:pPr>
            <a:r>
              <a:rPr lang="en-US">
                <a:latin typeface="Fira Sans"/>
              </a:rPr>
              <a:t>Help improve the performance and stability of model</a:t>
            </a:r>
            <a:endParaRPr lang="en-US">
              <a:latin typeface="Fira Sans" panose="020B0503050000020004" pitchFamily="34" charset="0"/>
            </a:endParaRPr>
          </a:p>
        </p:txBody>
      </p:sp>
      <p:pic>
        <p:nvPicPr>
          <p:cNvPr id="9" name="Picture 8" descr="A screenshot of a screen&#10;&#10;Description automatically generated">
            <a:extLst>
              <a:ext uri="{FF2B5EF4-FFF2-40B4-BE49-F238E27FC236}">
                <a16:creationId xmlns:a16="http://schemas.microsoft.com/office/drawing/2014/main" id="{1FE6593F-8774-A25B-D98D-0A17F4114609}"/>
              </a:ext>
            </a:extLst>
          </p:cNvPr>
          <p:cNvPicPr>
            <a:picLocks noChangeAspect="1"/>
          </p:cNvPicPr>
          <p:nvPr/>
        </p:nvPicPr>
        <p:blipFill>
          <a:blip r:embed="rId3"/>
          <a:stretch>
            <a:fillRect/>
          </a:stretch>
        </p:blipFill>
        <p:spPr>
          <a:xfrm>
            <a:off x="483704" y="1985585"/>
            <a:ext cx="8292547" cy="1379396"/>
          </a:xfrm>
          <a:prstGeom prst="rect">
            <a:avLst/>
          </a:prstGeom>
        </p:spPr>
      </p:pic>
      <p:sp>
        <p:nvSpPr>
          <p:cNvPr id="10" name="Arrow: Down 9">
            <a:extLst>
              <a:ext uri="{FF2B5EF4-FFF2-40B4-BE49-F238E27FC236}">
                <a16:creationId xmlns:a16="http://schemas.microsoft.com/office/drawing/2014/main" id="{2C172CA0-1662-E6EE-6C1D-626FD68EF151}"/>
              </a:ext>
            </a:extLst>
          </p:cNvPr>
          <p:cNvSpPr/>
          <p:nvPr/>
        </p:nvSpPr>
        <p:spPr>
          <a:xfrm>
            <a:off x="4265543" y="3329608"/>
            <a:ext cx="372717" cy="2650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ira Sans" panose="020B0503050000020004" pitchFamily="34" charset="0"/>
            </a:endParaRPr>
          </a:p>
        </p:txBody>
      </p:sp>
      <p:pic>
        <p:nvPicPr>
          <p:cNvPr id="11" name="Picture 10" descr="A screenshot of a table with numbers&#10;&#10;Description automatically generated">
            <a:extLst>
              <a:ext uri="{FF2B5EF4-FFF2-40B4-BE49-F238E27FC236}">
                <a16:creationId xmlns:a16="http://schemas.microsoft.com/office/drawing/2014/main" id="{5E155DD6-5D40-0FE3-1DA9-036D96530F9D}"/>
              </a:ext>
            </a:extLst>
          </p:cNvPr>
          <p:cNvPicPr>
            <a:picLocks noChangeAspect="1"/>
          </p:cNvPicPr>
          <p:nvPr/>
        </p:nvPicPr>
        <p:blipFill rotWithShape="1">
          <a:blip r:embed="rId4"/>
          <a:srcRect r="36482" b="-606"/>
          <a:stretch/>
        </p:blipFill>
        <p:spPr>
          <a:xfrm>
            <a:off x="2339008" y="3646795"/>
            <a:ext cx="4457096" cy="1378322"/>
          </a:xfrm>
          <a:prstGeom prst="rect">
            <a:avLst/>
          </a:prstGeom>
        </p:spPr>
      </p:pic>
      <p:pic>
        <p:nvPicPr>
          <p:cNvPr id="12" name="Picture 11" descr="A mathematical equation with black text&#10;&#10;Description automatically generated">
            <a:extLst>
              <a:ext uri="{FF2B5EF4-FFF2-40B4-BE49-F238E27FC236}">
                <a16:creationId xmlns:a16="http://schemas.microsoft.com/office/drawing/2014/main" id="{B16BD7D7-E156-34D8-2766-78BE0E337C7D}"/>
              </a:ext>
            </a:extLst>
          </p:cNvPr>
          <p:cNvPicPr>
            <a:picLocks noChangeAspect="1"/>
          </p:cNvPicPr>
          <p:nvPr/>
        </p:nvPicPr>
        <p:blipFill>
          <a:blip r:embed="rId5"/>
          <a:stretch>
            <a:fillRect/>
          </a:stretch>
        </p:blipFill>
        <p:spPr>
          <a:xfrm>
            <a:off x="5917096" y="728152"/>
            <a:ext cx="2743200" cy="887674"/>
          </a:xfrm>
          <a:prstGeom prst="rect">
            <a:avLst/>
          </a:prstGeom>
        </p:spPr>
      </p:pic>
      <p:sp>
        <p:nvSpPr>
          <p:cNvPr id="3" name="Rectangle 2">
            <a:extLst>
              <a:ext uri="{FF2B5EF4-FFF2-40B4-BE49-F238E27FC236}">
                <a16:creationId xmlns:a16="http://schemas.microsoft.com/office/drawing/2014/main" id="{ECC33B3F-BCA3-BB43-D9B5-72CF9282D8CC}"/>
              </a:ext>
            </a:extLst>
          </p:cNvPr>
          <p:cNvSpPr/>
          <p:nvPr/>
        </p:nvSpPr>
        <p:spPr>
          <a:xfrm>
            <a:off x="647139" y="2017058"/>
            <a:ext cx="3479426" cy="12270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5D2299-023F-ADBB-B3BF-9E6DE004B60A}"/>
              </a:ext>
            </a:extLst>
          </p:cNvPr>
          <p:cNvSpPr/>
          <p:nvPr/>
        </p:nvSpPr>
        <p:spPr>
          <a:xfrm>
            <a:off x="2504514" y="3697941"/>
            <a:ext cx="2554941" cy="1260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92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1" name="TextBox 6">
            <a:extLst>
              <a:ext uri="{FF2B5EF4-FFF2-40B4-BE49-F238E27FC236}">
                <a16:creationId xmlns:a16="http://schemas.microsoft.com/office/drawing/2014/main" id="{8F9E8F90-A3DE-5115-10A3-E56D95B57F88}"/>
              </a:ext>
            </a:extLst>
          </p:cNvPr>
          <p:cNvSpPr txBox="1"/>
          <p:nvPr/>
        </p:nvSpPr>
        <p:spPr>
          <a:xfrm>
            <a:off x="7087911" y="1509060"/>
            <a:ext cx="17488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Final (8 variables) </a:t>
            </a:r>
          </a:p>
        </p:txBody>
      </p:sp>
      <p:sp>
        <p:nvSpPr>
          <p:cNvPr id="25" name="TextBox 6">
            <a:extLst>
              <a:ext uri="{FF2B5EF4-FFF2-40B4-BE49-F238E27FC236}">
                <a16:creationId xmlns:a16="http://schemas.microsoft.com/office/drawing/2014/main" id="{5B670C5C-C7AA-D1C8-FF84-1BF5B82C04BA}"/>
              </a:ext>
            </a:extLst>
          </p:cNvPr>
          <p:cNvSpPr txBox="1"/>
          <p:nvPr/>
        </p:nvSpPr>
        <p:spPr>
          <a:xfrm>
            <a:off x="939014" y="906319"/>
            <a:ext cx="721273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sz="1600">
                <a:latin typeface="Fira Sans Condensed ExtraBold"/>
              </a:defRPr>
            </a:lvl1pPr>
          </a:lstStyle>
          <a:p>
            <a:r>
              <a:rPr lang="en-US" altLang="zh-HK" sz="1500">
                <a:latin typeface="Fira Sans" panose="020B0503050000020004" pitchFamily="34" charset="0"/>
              </a:rPr>
              <a:t>Largest Variance Inflation Factor (VIF) &gt; 10 </a:t>
            </a:r>
            <a:r>
              <a:rPr lang="zh-HK" altLang="en-US" sz="1500" b="0" i="0">
                <a:solidFill>
                  <a:srgbClr val="1F1F1F"/>
                </a:solidFill>
                <a:effectLst/>
                <a:latin typeface="Google Sans"/>
              </a:rPr>
              <a:t>⇒</a:t>
            </a:r>
            <a:r>
              <a:rPr lang="en-US" altLang="zh-HK" sz="1500">
                <a:latin typeface="Fira Sans" panose="020B0503050000020004" pitchFamily="34" charset="0"/>
              </a:rPr>
              <a:t> multicollinearity (</a:t>
            </a:r>
            <a:r>
              <a:rPr lang="en-US" altLang="zh-HK" sz="1500">
                <a:latin typeface="Fira Sans"/>
              </a:rPr>
              <a:t>highly correlated</a:t>
            </a:r>
            <a:r>
              <a:rPr lang="en-US" altLang="zh-HK" sz="1500">
                <a:latin typeface="Fira Sans" panose="020B0503050000020004" pitchFamily="34" charset="0"/>
              </a:rPr>
              <a:t>)</a:t>
            </a:r>
          </a:p>
        </p:txBody>
      </p:sp>
      <p:sp>
        <p:nvSpPr>
          <p:cNvPr id="2" name="TextBox 6">
            <a:extLst>
              <a:ext uri="{FF2B5EF4-FFF2-40B4-BE49-F238E27FC236}">
                <a16:creationId xmlns:a16="http://schemas.microsoft.com/office/drawing/2014/main" id="{BB3DA4EB-3A80-E6C9-E7AF-F647FF67ADE7}"/>
              </a:ext>
            </a:extLst>
          </p:cNvPr>
          <p:cNvSpPr txBox="1"/>
          <p:nvPr/>
        </p:nvSpPr>
        <p:spPr>
          <a:xfrm>
            <a:off x="395096" y="1509060"/>
            <a:ext cx="20058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Initial (11 variables)</a:t>
            </a:r>
          </a:p>
        </p:txBody>
      </p:sp>
      <p:pic>
        <p:nvPicPr>
          <p:cNvPr id="4" name="圖片 3">
            <a:extLst>
              <a:ext uri="{FF2B5EF4-FFF2-40B4-BE49-F238E27FC236}">
                <a16:creationId xmlns:a16="http://schemas.microsoft.com/office/drawing/2014/main" id="{F4EABBD3-718E-B5F9-6C54-2C804A7F3468}"/>
              </a:ext>
            </a:extLst>
          </p:cNvPr>
          <p:cNvPicPr>
            <a:picLocks noChangeAspect="1"/>
          </p:cNvPicPr>
          <p:nvPr/>
        </p:nvPicPr>
        <p:blipFill>
          <a:blip r:embed="rId3"/>
          <a:stretch>
            <a:fillRect/>
          </a:stretch>
        </p:blipFill>
        <p:spPr>
          <a:xfrm>
            <a:off x="257562" y="1862534"/>
            <a:ext cx="1966056" cy="2333450"/>
          </a:xfrm>
          <a:prstGeom prst="rect">
            <a:avLst/>
          </a:prstGeom>
          <a:ln>
            <a:solidFill>
              <a:schemeClr val="tx1"/>
            </a:solidFill>
          </a:ln>
        </p:spPr>
      </p:pic>
      <p:sp>
        <p:nvSpPr>
          <p:cNvPr id="5" name="矩形 4">
            <a:extLst>
              <a:ext uri="{FF2B5EF4-FFF2-40B4-BE49-F238E27FC236}">
                <a16:creationId xmlns:a16="http://schemas.microsoft.com/office/drawing/2014/main" id="{9C17193D-0B74-349D-9960-F18310A820F4}"/>
              </a:ext>
            </a:extLst>
          </p:cNvPr>
          <p:cNvSpPr/>
          <p:nvPr/>
        </p:nvSpPr>
        <p:spPr>
          <a:xfrm>
            <a:off x="1042586" y="3375588"/>
            <a:ext cx="1162879" cy="2399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6" name="圖片 15">
            <a:extLst>
              <a:ext uri="{FF2B5EF4-FFF2-40B4-BE49-F238E27FC236}">
                <a16:creationId xmlns:a16="http://schemas.microsoft.com/office/drawing/2014/main" id="{A74A243A-2A73-F236-41CE-338146E4582D}"/>
              </a:ext>
            </a:extLst>
          </p:cNvPr>
          <p:cNvPicPr>
            <a:picLocks noChangeAspect="1"/>
          </p:cNvPicPr>
          <p:nvPr/>
        </p:nvPicPr>
        <p:blipFill>
          <a:blip r:embed="rId4"/>
          <a:stretch>
            <a:fillRect/>
          </a:stretch>
        </p:blipFill>
        <p:spPr>
          <a:xfrm>
            <a:off x="2477757" y="1862000"/>
            <a:ext cx="2019512" cy="2179627"/>
          </a:xfrm>
          <a:prstGeom prst="rect">
            <a:avLst/>
          </a:prstGeom>
          <a:ln>
            <a:solidFill>
              <a:schemeClr val="tx1"/>
            </a:solidFill>
          </a:ln>
        </p:spPr>
      </p:pic>
      <p:pic>
        <p:nvPicPr>
          <p:cNvPr id="18" name="圖片 17">
            <a:extLst>
              <a:ext uri="{FF2B5EF4-FFF2-40B4-BE49-F238E27FC236}">
                <a16:creationId xmlns:a16="http://schemas.microsoft.com/office/drawing/2014/main" id="{9658C2AB-C17E-2BDA-7507-E3EF8DF61641}"/>
              </a:ext>
            </a:extLst>
          </p:cNvPr>
          <p:cNvPicPr>
            <a:picLocks noChangeAspect="1"/>
          </p:cNvPicPr>
          <p:nvPr/>
        </p:nvPicPr>
        <p:blipFill>
          <a:blip r:embed="rId5"/>
          <a:stretch>
            <a:fillRect/>
          </a:stretch>
        </p:blipFill>
        <p:spPr>
          <a:xfrm>
            <a:off x="4740658" y="1862000"/>
            <a:ext cx="2005814" cy="2026707"/>
          </a:xfrm>
          <a:prstGeom prst="rect">
            <a:avLst/>
          </a:prstGeom>
          <a:ln>
            <a:solidFill>
              <a:schemeClr val="tx1"/>
            </a:solidFill>
          </a:ln>
        </p:spPr>
      </p:pic>
      <p:pic>
        <p:nvPicPr>
          <p:cNvPr id="20" name="圖片 19">
            <a:extLst>
              <a:ext uri="{FF2B5EF4-FFF2-40B4-BE49-F238E27FC236}">
                <a16:creationId xmlns:a16="http://schemas.microsoft.com/office/drawing/2014/main" id="{6A9358C3-0AC1-C831-EBA9-0260670C75A5}"/>
              </a:ext>
            </a:extLst>
          </p:cNvPr>
          <p:cNvPicPr>
            <a:picLocks noChangeAspect="1"/>
          </p:cNvPicPr>
          <p:nvPr/>
        </p:nvPicPr>
        <p:blipFill>
          <a:blip r:embed="rId6"/>
          <a:stretch>
            <a:fillRect/>
          </a:stretch>
        </p:blipFill>
        <p:spPr>
          <a:xfrm>
            <a:off x="6966508" y="1862000"/>
            <a:ext cx="1991652" cy="1860622"/>
          </a:xfrm>
          <a:prstGeom prst="rect">
            <a:avLst/>
          </a:prstGeom>
          <a:ln>
            <a:solidFill>
              <a:schemeClr val="tx1"/>
            </a:solidFill>
          </a:ln>
        </p:spPr>
      </p:pic>
      <p:sp>
        <p:nvSpPr>
          <p:cNvPr id="21" name="矩形 20">
            <a:extLst>
              <a:ext uri="{FF2B5EF4-FFF2-40B4-BE49-F238E27FC236}">
                <a16:creationId xmlns:a16="http://schemas.microsoft.com/office/drawing/2014/main" id="{904B0DB4-03FA-58EC-6A70-0D9D1E18C120}"/>
              </a:ext>
            </a:extLst>
          </p:cNvPr>
          <p:cNvSpPr/>
          <p:nvPr/>
        </p:nvSpPr>
        <p:spPr>
          <a:xfrm>
            <a:off x="3334390" y="3255603"/>
            <a:ext cx="1162879" cy="2399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a:extLst>
              <a:ext uri="{FF2B5EF4-FFF2-40B4-BE49-F238E27FC236}">
                <a16:creationId xmlns:a16="http://schemas.microsoft.com/office/drawing/2014/main" id="{BCC3794B-A699-5C12-EF26-652762904BF1}"/>
              </a:ext>
            </a:extLst>
          </p:cNvPr>
          <p:cNvSpPr/>
          <p:nvPr/>
        </p:nvSpPr>
        <p:spPr>
          <a:xfrm>
            <a:off x="5583593" y="2051067"/>
            <a:ext cx="1162879" cy="2399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TextBox 6">
            <a:extLst>
              <a:ext uri="{FF2B5EF4-FFF2-40B4-BE49-F238E27FC236}">
                <a16:creationId xmlns:a16="http://schemas.microsoft.com/office/drawing/2014/main" id="{72B84B60-794C-ECB3-DAA2-9E8E1E8EAE81}"/>
              </a:ext>
            </a:extLst>
          </p:cNvPr>
          <p:cNvSpPr txBox="1"/>
          <p:nvPr/>
        </p:nvSpPr>
        <p:spPr>
          <a:xfrm>
            <a:off x="1622346" y="4380181"/>
            <a:ext cx="60873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sz="1600">
                <a:latin typeface="Fira Sans Condensed ExtraBold"/>
              </a:defRPr>
            </a:lvl1pPr>
          </a:lstStyle>
          <a:p>
            <a:r>
              <a:rPr lang="en-US" altLang="zh-HK">
                <a:latin typeface="Fira Sans"/>
              </a:rPr>
              <a:t>3 Variable dropped: loan interest rate, loan amount, person age</a:t>
            </a:r>
          </a:p>
        </p:txBody>
      </p:sp>
      <p:sp>
        <p:nvSpPr>
          <p:cNvPr id="26" name="Google Shape;3058;p81">
            <a:extLst>
              <a:ext uri="{FF2B5EF4-FFF2-40B4-BE49-F238E27FC236}">
                <a16:creationId xmlns:a16="http://schemas.microsoft.com/office/drawing/2014/main" id="{BF527186-8131-387C-A2FB-E8619832C42E}"/>
              </a:ext>
            </a:extLst>
          </p:cNvPr>
          <p:cNvSpPr/>
          <p:nvPr/>
        </p:nvSpPr>
        <p:spPr>
          <a:xfrm>
            <a:off x="2290711" y="2958712"/>
            <a:ext cx="137175" cy="8359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8;p81">
            <a:extLst>
              <a:ext uri="{FF2B5EF4-FFF2-40B4-BE49-F238E27FC236}">
                <a16:creationId xmlns:a16="http://schemas.microsoft.com/office/drawing/2014/main" id="{4EA539CC-61BB-D42B-1433-811635FBDBB7}"/>
              </a:ext>
            </a:extLst>
          </p:cNvPr>
          <p:cNvSpPr/>
          <p:nvPr/>
        </p:nvSpPr>
        <p:spPr>
          <a:xfrm>
            <a:off x="4545380" y="2957288"/>
            <a:ext cx="137175" cy="8359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58;p81">
            <a:extLst>
              <a:ext uri="{FF2B5EF4-FFF2-40B4-BE49-F238E27FC236}">
                <a16:creationId xmlns:a16="http://schemas.microsoft.com/office/drawing/2014/main" id="{60CAC69D-C203-57B9-C981-053AD825BB2C}"/>
              </a:ext>
            </a:extLst>
          </p:cNvPr>
          <p:cNvSpPr/>
          <p:nvPr/>
        </p:nvSpPr>
        <p:spPr>
          <a:xfrm>
            <a:off x="6792925" y="2965830"/>
            <a:ext cx="137175" cy="8359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4">
            <a:extLst>
              <a:ext uri="{FF2B5EF4-FFF2-40B4-BE49-F238E27FC236}">
                <a16:creationId xmlns:a16="http://schemas.microsoft.com/office/drawing/2014/main" id="{19AEF7D9-31B8-1051-EFCA-53FDD87ACADD}"/>
              </a:ext>
            </a:extLst>
          </p:cNvPr>
          <p:cNvSpPr/>
          <p:nvPr/>
        </p:nvSpPr>
        <p:spPr>
          <a:xfrm>
            <a:off x="107673" y="107673"/>
            <a:ext cx="886239"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p>
        </p:txBody>
      </p:sp>
      <p:sp>
        <p:nvSpPr>
          <p:cNvPr id="6" name="TextBox 6">
            <a:extLst>
              <a:ext uri="{FF2B5EF4-FFF2-40B4-BE49-F238E27FC236}">
                <a16:creationId xmlns:a16="http://schemas.microsoft.com/office/drawing/2014/main" id="{31565C97-CC2F-CE0E-83DA-417D25115595}"/>
              </a:ext>
            </a:extLst>
          </p:cNvPr>
          <p:cNvSpPr txBox="1"/>
          <p:nvPr/>
        </p:nvSpPr>
        <p:spPr>
          <a:xfrm>
            <a:off x="3461990" y="392874"/>
            <a:ext cx="22200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r>
              <a:rPr lang="en-US" sz="1800" b="1">
                <a:latin typeface="Fira Sans"/>
              </a:rPr>
              <a:t>VIF Score Analysis</a:t>
            </a:r>
            <a:endParaRPr lang="en-US" sz="1800"/>
          </a:p>
        </p:txBody>
      </p:sp>
    </p:spTree>
    <p:extLst>
      <p:ext uri="{BB962C8B-B14F-4D97-AF65-F5344CB8AC3E}">
        <p14:creationId xmlns:p14="http://schemas.microsoft.com/office/powerpoint/2010/main" val="21010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2938592-A90F-4739-618B-10C192B53B14}"/>
              </a:ext>
            </a:extLst>
          </p:cNvPr>
          <p:cNvSpPr/>
          <p:nvPr/>
        </p:nvSpPr>
        <p:spPr>
          <a:xfrm>
            <a:off x="107673" y="107673"/>
            <a:ext cx="886239"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1</a:t>
            </a:r>
            <a:endParaRPr lang="en-US"/>
          </a:p>
        </p:txBody>
      </p:sp>
      <p:sp>
        <p:nvSpPr>
          <p:cNvPr id="7" name="Oval 6">
            <a:extLst>
              <a:ext uri="{FF2B5EF4-FFF2-40B4-BE49-F238E27FC236}">
                <a16:creationId xmlns:a16="http://schemas.microsoft.com/office/drawing/2014/main" id="{75679A12-037A-6DD0-317C-CA97344CD45C}"/>
              </a:ext>
            </a:extLst>
          </p:cNvPr>
          <p:cNvSpPr/>
          <p:nvPr/>
        </p:nvSpPr>
        <p:spPr>
          <a:xfrm>
            <a:off x="1250673" y="107673"/>
            <a:ext cx="886239"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p>
        </p:txBody>
      </p:sp>
      <p:sp>
        <p:nvSpPr>
          <p:cNvPr id="8" name="Cylinder 7">
            <a:extLst>
              <a:ext uri="{FF2B5EF4-FFF2-40B4-BE49-F238E27FC236}">
                <a16:creationId xmlns:a16="http://schemas.microsoft.com/office/drawing/2014/main" id="{394E425D-9B0F-5EE1-F176-C4EB44B3A141}"/>
              </a:ext>
            </a:extLst>
          </p:cNvPr>
          <p:cNvSpPr/>
          <p:nvPr/>
        </p:nvSpPr>
        <p:spPr>
          <a:xfrm>
            <a:off x="704021" y="1987825"/>
            <a:ext cx="2136913" cy="25510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panose="020B0503050000020004" pitchFamily="34" charset="0"/>
                <a:cs typeface="Arial"/>
              </a:rPr>
              <a:t>Cleaned and Processed Data from Scheme 1/ Scheme2 </a:t>
            </a:r>
            <a:endParaRPr lang="en-US">
              <a:latin typeface="Fira Sans" panose="020B0503050000020004" pitchFamily="34" charset="0"/>
            </a:endParaRPr>
          </a:p>
        </p:txBody>
      </p:sp>
      <p:cxnSp>
        <p:nvCxnSpPr>
          <p:cNvPr id="9" name="Straight Arrow Connector 8">
            <a:extLst>
              <a:ext uri="{FF2B5EF4-FFF2-40B4-BE49-F238E27FC236}">
                <a16:creationId xmlns:a16="http://schemas.microsoft.com/office/drawing/2014/main" id="{C0BF7DFB-B34B-8180-23DF-9E4B4DD8D82F}"/>
              </a:ext>
            </a:extLst>
          </p:cNvPr>
          <p:cNvCxnSpPr/>
          <p:nvPr/>
        </p:nvCxnSpPr>
        <p:spPr>
          <a:xfrm flipV="1">
            <a:off x="2889947" y="1922316"/>
            <a:ext cx="1245704" cy="1114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09B7EB-8F4F-F2C1-264A-C839BFD7B989}"/>
              </a:ext>
            </a:extLst>
          </p:cNvPr>
          <p:cNvCxnSpPr>
            <a:cxnSpLocks/>
          </p:cNvCxnSpPr>
          <p:nvPr/>
        </p:nvCxnSpPr>
        <p:spPr>
          <a:xfrm>
            <a:off x="2865100" y="3053721"/>
            <a:ext cx="1353378" cy="105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18D5ECC7-1400-6D06-8946-922FE9B9BF31}"/>
              </a:ext>
            </a:extLst>
          </p:cNvPr>
          <p:cNvSpPr/>
          <p:nvPr/>
        </p:nvSpPr>
        <p:spPr>
          <a:xfrm>
            <a:off x="4190999" y="1258955"/>
            <a:ext cx="1731065" cy="13749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panose="020B0503050000020004" pitchFamily="34" charset="0"/>
                <a:cs typeface="Arial"/>
              </a:rPr>
              <a:t>Training Data</a:t>
            </a:r>
            <a:endParaRPr lang="en-US">
              <a:latin typeface="Fira Sans" panose="020B0503050000020004" pitchFamily="34" charset="0"/>
            </a:endParaRPr>
          </a:p>
        </p:txBody>
      </p:sp>
      <p:sp>
        <p:nvSpPr>
          <p:cNvPr id="13" name="Cylinder 12">
            <a:extLst>
              <a:ext uri="{FF2B5EF4-FFF2-40B4-BE49-F238E27FC236}">
                <a16:creationId xmlns:a16="http://schemas.microsoft.com/office/drawing/2014/main" id="{8938C474-36F5-67AF-72E0-B28F6076820A}"/>
              </a:ext>
            </a:extLst>
          </p:cNvPr>
          <p:cNvSpPr/>
          <p:nvPr/>
        </p:nvSpPr>
        <p:spPr>
          <a:xfrm>
            <a:off x="4356651" y="3727173"/>
            <a:ext cx="1184413" cy="9442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ira Sans" panose="020B0503050000020004" pitchFamily="34" charset="0"/>
                <a:cs typeface="Arial"/>
              </a:rPr>
              <a:t>Testing </a:t>
            </a:r>
          </a:p>
          <a:p>
            <a:pPr algn="ctr"/>
            <a:r>
              <a:rPr lang="en-US">
                <a:latin typeface="Fira Sans" panose="020B0503050000020004" pitchFamily="34" charset="0"/>
                <a:cs typeface="Arial"/>
              </a:rPr>
              <a:t>Data</a:t>
            </a:r>
          </a:p>
        </p:txBody>
      </p:sp>
      <p:sp>
        <p:nvSpPr>
          <p:cNvPr id="14" name="TextBox 13">
            <a:extLst>
              <a:ext uri="{FF2B5EF4-FFF2-40B4-BE49-F238E27FC236}">
                <a16:creationId xmlns:a16="http://schemas.microsoft.com/office/drawing/2014/main" id="{79AA0153-8728-AE70-3926-7DA4DC16E4EA}"/>
              </a:ext>
            </a:extLst>
          </p:cNvPr>
          <p:cNvSpPr txBox="1"/>
          <p:nvPr/>
        </p:nvSpPr>
        <p:spPr>
          <a:xfrm>
            <a:off x="3089412" y="2161760"/>
            <a:ext cx="5731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Fira Sans" panose="020B0503050000020004" pitchFamily="34" charset="0"/>
              </a:rPr>
              <a:t>80%</a:t>
            </a:r>
          </a:p>
        </p:txBody>
      </p:sp>
      <p:sp>
        <p:nvSpPr>
          <p:cNvPr id="15" name="TextBox 14">
            <a:extLst>
              <a:ext uri="{FF2B5EF4-FFF2-40B4-BE49-F238E27FC236}">
                <a16:creationId xmlns:a16="http://schemas.microsoft.com/office/drawing/2014/main" id="{96D90374-DC3B-79E5-B6DB-9652A94558B4}"/>
              </a:ext>
            </a:extLst>
          </p:cNvPr>
          <p:cNvSpPr txBox="1"/>
          <p:nvPr/>
        </p:nvSpPr>
        <p:spPr>
          <a:xfrm>
            <a:off x="3056282" y="3727173"/>
            <a:ext cx="5731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ira Sans" panose="020B0503050000020004" pitchFamily="34" charset="0"/>
              </a:rPr>
              <a:t>20%</a:t>
            </a:r>
            <a:endParaRPr lang="en-US">
              <a:latin typeface="Fira Sans" panose="020B0503050000020004" pitchFamily="34" charset="0"/>
            </a:endParaRPr>
          </a:p>
        </p:txBody>
      </p:sp>
      <p:sp>
        <p:nvSpPr>
          <p:cNvPr id="18" name="TextBox 17">
            <a:extLst>
              <a:ext uri="{FF2B5EF4-FFF2-40B4-BE49-F238E27FC236}">
                <a16:creationId xmlns:a16="http://schemas.microsoft.com/office/drawing/2014/main" id="{EC3A7DAF-E1CE-943D-3275-3F897EA65E1F}"/>
              </a:ext>
            </a:extLst>
          </p:cNvPr>
          <p:cNvSpPr txBox="1"/>
          <p:nvPr/>
        </p:nvSpPr>
        <p:spPr>
          <a:xfrm>
            <a:off x="2559326" y="306458"/>
            <a:ext cx="3362738"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solidFill>
                  <a:schemeClr val="tx1"/>
                </a:solidFill>
                <a:latin typeface="Fira Sans"/>
              </a:rPr>
              <a:t>Stratified Train-Test Split</a:t>
            </a:r>
          </a:p>
        </p:txBody>
      </p:sp>
      <p:sp>
        <p:nvSpPr>
          <p:cNvPr id="19" name="TextBox 18">
            <a:extLst>
              <a:ext uri="{FF2B5EF4-FFF2-40B4-BE49-F238E27FC236}">
                <a16:creationId xmlns:a16="http://schemas.microsoft.com/office/drawing/2014/main" id="{0D045B8F-8D27-A45D-9DB8-A4182A5CF65A}"/>
              </a:ext>
            </a:extLst>
          </p:cNvPr>
          <p:cNvSpPr txBox="1"/>
          <p:nvPr/>
        </p:nvSpPr>
        <p:spPr>
          <a:xfrm>
            <a:off x="3321326" y="45554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20" name="Straight Arrow Connector 19">
            <a:extLst>
              <a:ext uri="{FF2B5EF4-FFF2-40B4-BE49-F238E27FC236}">
                <a16:creationId xmlns:a16="http://schemas.microsoft.com/office/drawing/2014/main" id="{09C0CEEA-F75F-2C62-1A4E-CB28908A4BF3}"/>
              </a:ext>
            </a:extLst>
          </p:cNvPr>
          <p:cNvCxnSpPr/>
          <p:nvPr/>
        </p:nvCxnSpPr>
        <p:spPr>
          <a:xfrm flipV="1">
            <a:off x="1956835" y="1688095"/>
            <a:ext cx="649356" cy="601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1AA4D9-2480-25C9-3721-0FF5950134F1}"/>
              </a:ext>
            </a:extLst>
          </p:cNvPr>
          <p:cNvCxnSpPr>
            <a:cxnSpLocks/>
          </p:cNvCxnSpPr>
          <p:nvPr/>
        </p:nvCxnSpPr>
        <p:spPr>
          <a:xfrm flipH="1" flipV="1">
            <a:off x="1022654" y="1692843"/>
            <a:ext cx="717273" cy="584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03CA50-6D55-71D4-8620-FED49D7780E9}"/>
              </a:ext>
            </a:extLst>
          </p:cNvPr>
          <p:cNvSpPr txBox="1"/>
          <p:nvPr/>
        </p:nvSpPr>
        <p:spPr>
          <a:xfrm>
            <a:off x="256760" y="1374912"/>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78% non-default</a:t>
            </a:r>
          </a:p>
        </p:txBody>
      </p:sp>
      <p:sp>
        <p:nvSpPr>
          <p:cNvPr id="25" name="TextBox 24">
            <a:extLst>
              <a:ext uri="{FF2B5EF4-FFF2-40B4-BE49-F238E27FC236}">
                <a16:creationId xmlns:a16="http://schemas.microsoft.com/office/drawing/2014/main" id="{3E8D844B-9D38-271D-970F-20220B28A4FE}"/>
              </a:ext>
            </a:extLst>
          </p:cNvPr>
          <p:cNvSpPr txBox="1"/>
          <p:nvPr/>
        </p:nvSpPr>
        <p:spPr>
          <a:xfrm>
            <a:off x="2012673" y="1374912"/>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22% default</a:t>
            </a:r>
          </a:p>
        </p:txBody>
      </p:sp>
      <p:sp>
        <p:nvSpPr>
          <p:cNvPr id="26" name="TextBox 25">
            <a:extLst>
              <a:ext uri="{FF2B5EF4-FFF2-40B4-BE49-F238E27FC236}">
                <a16:creationId xmlns:a16="http://schemas.microsoft.com/office/drawing/2014/main" id="{BDDE2B0C-0F57-EF7E-6A02-6BD149B906AC}"/>
              </a:ext>
            </a:extLst>
          </p:cNvPr>
          <p:cNvSpPr txBox="1"/>
          <p:nvPr/>
        </p:nvSpPr>
        <p:spPr>
          <a:xfrm>
            <a:off x="6534977" y="819977"/>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78% non-default</a:t>
            </a:r>
          </a:p>
        </p:txBody>
      </p:sp>
      <p:sp>
        <p:nvSpPr>
          <p:cNvPr id="27" name="TextBox 26">
            <a:extLst>
              <a:ext uri="{FF2B5EF4-FFF2-40B4-BE49-F238E27FC236}">
                <a16:creationId xmlns:a16="http://schemas.microsoft.com/office/drawing/2014/main" id="{1886476E-9BD2-5539-7AA4-754F0D334E8B}"/>
              </a:ext>
            </a:extLst>
          </p:cNvPr>
          <p:cNvSpPr txBox="1"/>
          <p:nvPr/>
        </p:nvSpPr>
        <p:spPr>
          <a:xfrm>
            <a:off x="6692347" y="2078934"/>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22% default</a:t>
            </a:r>
          </a:p>
        </p:txBody>
      </p:sp>
      <p:sp>
        <p:nvSpPr>
          <p:cNvPr id="28" name="TextBox 27">
            <a:extLst>
              <a:ext uri="{FF2B5EF4-FFF2-40B4-BE49-F238E27FC236}">
                <a16:creationId xmlns:a16="http://schemas.microsoft.com/office/drawing/2014/main" id="{CFB6F1A1-F50D-CEA0-99B2-CC711A970E22}"/>
              </a:ext>
            </a:extLst>
          </p:cNvPr>
          <p:cNvSpPr txBox="1"/>
          <p:nvPr/>
        </p:nvSpPr>
        <p:spPr>
          <a:xfrm>
            <a:off x="6766890" y="4439477"/>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22% default</a:t>
            </a:r>
          </a:p>
        </p:txBody>
      </p:sp>
      <p:sp>
        <p:nvSpPr>
          <p:cNvPr id="29" name="TextBox 28">
            <a:extLst>
              <a:ext uri="{FF2B5EF4-FFF2-40B4-BE49-F238E27FC236}">
                <a16:creationId xmlns:a16="http://schemas.microsoft.com/office/drawing/2014/main" id="{467BFBE3-CC7E-12F3-7DF4-39AEFACEF432}"/>
              </a:ext>
            </a:extLst>
          </p:cNvPr>
          <p:cNvSpPr txBox="1"/>
          <p:nvPr/>
        </p:nvSpPr>
        <p:spPr>
          <a:xfrm>
            <a:off x="6692347" y="3727173"/>
            <a:ext cx="1706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panose="020B0503050000020004" pitchFamily="34" charset="0"/>
              </a:rPr>
              <a:t>78% non-default</a:t>
            </a:r>
          </a:p>
        </p:txBody>
      </p:sp>
      <p:cxnSp>
        <p:nvCxnSpPr>
          <p:cNvPr id="30" name="Straight Arrow Connector 29">
            <a:extLst>
              <a:ext uri="{FF2B5EF4-FFF2-40B4-BE49-F238E27FC236}">
                <a16:creationId xmlns:a16="http://schemas.microsoft.com/office/drawing/2014/main" id="{2AA37D33-234A-FFF5-A8F7-1E983E76022F}"/>
              </a:ext>
            </a:extLst>
          </p:cNvPr>
          <p:cNvCxnSpPr>
            <a:cxnSpLocks/>
          </p:cNvCxnSpPr>
          <p:nvPr/>
        </p:nvCxnSpPr>
        <p:spPr>
          <a:xfrm flipV="1">
            <a:off x="5949052" y="1100030"/>
            <a:ext cx="649356" cy="601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FE6F20-9B47-E944-A0F6-6393B7E8725B}"/>
              </a:ext>
            </a:extLst>
          </p:cNvPr>
          <p:cNvCxnSpPr>
            <a:cxnSpLocks/>
          </p:cNvCxnSpPr>
          <p:nvPr/>
        </p:nvCxnSpPr>
        <p:spPr>
          <a:xfrm flipV="1">
            <a:off x="5592900" y="3874703"/>
            <a:ext cx="922682" cy="394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4D6664-AC94-E1FF-8E8F-D1D8DBB52237}"/>
              </a:ext>
            </a:extLst>
          </p:cNvPr>
          <p:cNvCxnSpPr>
            <a:cxnSpLocks/>
          </p:cNvCxnSpPr>
          <p:nvPr/>
        </p:nvCxnSpPr>
        <p:spPr>
          <a:xfrm>
            <a:off x="5896535" y="1836177"/>
            <a:ext cx="715618" cy="41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58DF02-549E-E879-CC6A-179D221185A0}"/>
              </a:ext>
            </a:extLst>
          </p:cNvPr>
          <p:cNvCxnSpPr>
            <a:cxnSpLocks/>
          </p:cNvCxnSpPr>
          <p:nvPr/>
        </p:nvCxnSpPr>
        <p:spPr>
          <a:xfrm>
            <a:off x="5590079" y="4296112"/>
            <a:ext cx="1030356" cy="34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71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8" grpId="0"/>
      <p:bldP spid="22" grpId="0"/>
      <p:bldP spid="25" grpId="0"/>
      <p:bldP spid="26"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grpSp>
        <p:nvGrpSpPr>
          <p:cNvPr id="1446" name="Google Shape;1446;p17"/>
          <p:cNvGrpSpPr/>
          <p:nvPr/>
        </p:nvGrpSpPr>
        <p:grpSpPr>
          <a:xfrm>
            <a:off x="180000" y="3225457"/>
            <a:ext cx="2533206" cy="2075311"/>
            <a:chOff x="1312650" y="1949612"/>
            <a:chExt cx="2533206" cy="2075311"/>
          </a:xfrm>
        </p:grpSpPr>
        <p:sp>
          <p:nvSpPr>
            <p:cNvPr id="1447" name="Google Shape;1447;p17"/>
            <p:cNvSpPr/>
            <p:nvPr/>
          </p:nvSpPr>
          <p:spPr>
            <a:xfrm>
              <a:off x="2404565" y="3692446"/>
              <a:ext cx="786293" cy="183519"/>
            </a:xfrm>
            <a:custGeom>
              <a:avLst/>
              <a:gdLst/>
              <a:ahLst/>
              <a:cxnLst/>
              <a:rect l="l" t="t" r="r" b="b"/>
              <a:pathLst>
                <a:path w="5210" h="1216" extrusionOk="0">
                  <a:moveTo>
                    <a:pt x="2605" y="1"/>
                  </a:moveTo>
                  <a:cubicBezTo>
                    <a:pt x="1154" y="1"/>
                    <a:pt x="1" y="258"/>
                    <a:pt x="1" y="605"/>
                  </a:cubicBezTo>
                  <a:cubicBezTo>
                    <a:pt x="1" y="952"/>
                    <a:pt x="1154" y="1216"/>
                    <a:pt x="2605" y="1216"/>
                  </a:cubicBezTo>
                  <a:cubicBezTo>
                    <a:pt x="4049" y="1216"/>
                    <a:pt x="5209" y="952"/>
                    <a:pt x="5209" y="605"/>
                  </a:cubicBezTo>
                  <a:cubicBezTo>
                    <a:pt x="5209" y="258"/>
                    <a:pt x="4049" y="1"/>
                    <a:pt x="260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3059714" y="3692446"/>
              <a:ext cx="786142" cy="183519"/>
            </a:xfrm>
            <a:custGeom>
              <a:avLst/>
              <a:gdLst/>
              <a:ahLst/>
              <a:cxnLst/>
              <a:rect l="l" t="t" r="r" b="b"/>
              <a:pathLst>
                <a:path w="5209" h="1216" extrusionOk="0">
                  <a:moveTo>
                    <a:pt x="2604" y="1"/>
                  </a:moveTo>
                  <a:cubicBezTo>
                    <a:pt x="1153" y="1"/>
                    <a:pt x="0" y="258"/>
                    <a:pt x="0" y="605"/>
                  </a:cubicBezTo>
                  <a:cubicBezTo>
                    <a:pt x="0" y="952"/>
                    <a:pt x="1153" y="1216"/>
                    <a:pt x="2604" y="1216"/>
                  </a:cubicBezTo>
                  <a:cubicBezTo>
                    <a:pt x="4048" y="1216"/>
                    <a:pt x="5208" y="952"/>
                    <a:pt x="5208" y="605"/>
                  </a:cubicBezTo>
                  <a:cubicBezTo>
                    <a:pt x="5208" y="258"/>
                    <a:pt x="4048" y="1"/>
                    <a:pt x="2604"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1312650" y="3692446"/>
              <a:ext cx="1392841" cy="332477"/>
            </a:xfrm>
            <a:custGeom>
              <a:avLst/>
              <a:gdLst/>
              <a:ahLst/>
              <a:cxnLst/>
              <a:rect l="l" t="t" r="r" b="b"/>
              <a:pathLst>
                <a:path w="9229" h="2203" extrusionOk="0">
                  <a:moveTo>
                    <a:pt x="4597" y="1"/>
                  </a:moveTo>
                  <a:cubicBezTo>
                    <a:pt x="2056" y="1"/>
                    <a:pt x="0" y="494"/>
                    <a:pt x="0" y="1098"/>
                  </a:cubicBezTo>
                  <a:cubicBezTo>
                    <a:pt x="0" y="1709"/>
                    <a:pt x="2056" y="2202"/>
                    <a:pt x="4597" y="2202"/>
                  </a:cubicBezTo>
                  <a:cubicBezTo>
                    <a:pt x="7146" y="2202"/>
                    <a:pt x="9229" y="1709"/>
                    <a:pt x="9229" y="1098"/>
                  </a:cubicBezTo>
                  <a:cubicBezTo>
                    <a:pt x="9229" y="494"/>
                    <a:pt x="7146" y="1"/>
                    <a:pt x="4597"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1312650" y="2600534"/>
              <a:ext cx="554480" cy="485359"/>
            </a:xfrm>
            <a:custGeom>
              <a:avLst/>
              <a:gdLst/>
              <a:ahLst/>
              <a:cxnLst/>
              <a:rect l="l" t="t" r="r" b="b"/>
              <a:pathLst>
                <a:path w="3674" h="3216" extrusionOk="0">
                  <a:moveTo>
                    <a:pt x="896" y="0"/>
                  </a:moveTo>
                  <a:lnTo>
                    <a:pt x="0" y="1451"/>
                  </a:lnTo>
                  <a:lnTo>
                    <a:pt x="2778" y="3215"/>
                  </a:lnTo>
                  <a:lnTo>
                    <a:pt x="3674" y="1736"/>
                  </a:lnTo>
                  <a:lnTo>
                    <a:pt x="896" y="0"/>
                  </a:lnTo>
                  <a:close/>
                </a:path>
              </a:pathLst>
            </a:custGeom>
            <a:solidFill>
              <a:srgbClr val="328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1622793" y="2963046"/>
              <a:ext cx="87232" cy="66254"/>
            </a:xfrm>
            <a:custGeom>
              <a:avLst/>
              <a:gdLst/>
              <a:ahLst/>
              <a:cxnLst/>
              <a:rect l="l" t="t" r="r" b="b"/>
              <a:pathLst>
                <a:path w="578" h="439" extrusionOk="0">
                  <a:moveTo>
                    <a:pt x="56" y="1"/>
                  </a:moveTo>
                  <a:lnTo>
                    <a:pt x="1" y="119"/>
                  </a:lnTo>
                  <a:lnTo>
                    <a:pt x="521" y="438"/>
                  </a:lnTo>
                  <a:lnTo>
                    <a:pt x="577" y="320"/>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1675163" y="2967272"/>
              <a:ext cx="43163" cy="35768"/>
            </a:xfrm>
            <a:custGeom>
              <a:avLst/>
              <a:gdLst/>
              <a:ahLst/>
              <a:cxnLst/>
              <a:rect l="l" t="t" r="r" b="b"/>
              <a:pathLst>
                <a:path w="286" h="237" extrusionOk="0">
                  <a:moveTo>
                    <a:pt x="29" y="0"/>
                  </a:moveTo>
                  <a:lnTo>
                    <a:pt x="1" y="63"/>
                  </a:lnTo>
                  <a:lnTo>
                    <a:pt x="258" y="237"/>
                  </a:lnTo>
                  <a:lnTo>
                    <a:pt x="286" y="174"/>
                  </a:lnTo>
                  <a:lnTo>
                    <a:pt x="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1697197" y="2967272"/>
              <a:ext cx="30637" cy="22185"/>
            </a:xfrm>
            <a:custGeom>
              <a:avLst/>
              <a:gdLst/>
              <a:ahLst/>
              <a:cxnLst/>
              <a:rect l="l" t="t" r="r" b="b"/>
              <a:pathLst>
                <a:path w="203" h="147" extrusionOk="0">
                  <a:moveTo>
                    <a:pt x="1" y="0"/>
                  </a:moveTo>
                  <a:lnTo>
                    <a:pt x="1" y="63"/>
                  </a:lnTo>
                  <a:lnTo>
                    <a:pt x="174" y="146"/>
                  </a:lnTo>
                  <a:lnTo>
                    <a:pt x="202" y="11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1683614" y="2894528"/>
              <a:ext cx="74554" cy="57802"/>
            </a:xfrm>
            <a:custGeom>
              <a:avLst/>
              <a:gdLst/>
              <a:ahLst/>
              <a:cxnLst/>
              <a:rect l="l" t="t" r="r" b="b"/>
              <a:pathLst>
                <a:path w="494" h="383" extrusionOk="0">
                  <a:moveTo>
                    <a:pt x="85" y="1"/>
                  </a:moveTo>
                  <a:cubicBezTo>
                    <a:pt x="62" y="1"/>
                    <a:pt x="44" y="16"/>
                    <a:pt x="28" y="52"/>
                  </a:cubicBezTo>
                  <a:lnTo>
                    <a:pt x="0" y="80"/>
                  </a:lnTo>
                  <a:cubicBezTo>
                    <a:pt x="0" y="107"/>
                    <a:pt x="0" y="163"/>
                    <a:pt x="28" y="163"/>
                  </a:cubicBezTo>
                  <a:lnTo>
                    <a:pt x="348" y="371"/>
                  </a:lnTo>
                  <a:cubicBezTo>
                    <a:pt x="356" y="379"/>
                    <a:pt x="364" y="383"/>
                    <a:pt x="372" y="383"/>
                  </a:cubicBezTo>
                  <a:cubicBezTo>
                    <a:pt x="392" y="383"/>
                    <a:pt x="413" y="361"/>
                    <a:pt x="438" y="337"/>
                  </a:cubicBezTo>
                  <a:lnTo>
                    <a:pt x="466" y="309"/>
                  </a:lnTo>
                  <a:cubicBezTo>
                    <a:pt x="493" y="281"/>
                    <a:pt x="466" y="226"/>
                    <a:pt x="438" y="198"/>
                  </a:cubicBezTo>
                  <a:lnTo>
                    <a:pt x="146" y="24"/>
                  </a:lnTo>
                  <a:cubicBezTo>
                    <a:pt x="123" y="9"/>
                    <a:pt x="103"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1473985" y="2666486"/>
              <a:ext cx="44220" cy="30486"/>
            </a:xfrm>
            <a:custGeom>
              <a:avLst/>
              <a:gdLst/>
              <a:ahLst/>
              <a:cxnLst/>
              <a:rect l="l" t="t" r="r" b="b"/>
              <a:pathLst>
                <a:path w="293" h="202" extrusionOk="0">
                  <a:moveTo>
                    <a:pt x="28" y="1"/>
                  </a:moveTo>
                  <a:lnTo>
                    <a:pt x="1" y="28"/>
                  </a:lnTo>
                  <a:lnTo>
                    <a:pt x="264" y="202"/>
                  </a:lnTo>
                  <a:lnTo>
                    <a:pt x="292" y="174"/>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1465684" y="2674938"/>
              <a:ext cx="30486" cy="22034"/>
            </a:xfrm>
            <a:custGeom>
              <a:avLst/>
              <a:gdLst/>
              <a:ahLst/>
              <a:cxnLst/>
              <a:rect l="l" t="t" r="r" b="b"/>
              <a:pathLst>
                <a:path w="202" h="146" extrusionOk="0">
                  <a:moveTo>
                    <a:pt x="28" y="0"/>
                  </a:moveTo>
                  <a:lnTo>
                    <a:pt x="0" y="28"/>
                  </a:lnTo>
                  <a:lnTo>
                    <a:pt x="174" y="146"/>
                  </a:lnTo>
                  <a:lnTo>
                    <a:pt x="201" y="118"/>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1342985" y="2630869"/>
              <a:ext cx="493810" cy="419407"/>
            </a:xfrm>
            <a:custGeom>
              <a:avLst/>
              <a:gdLst/>
              <a:ahLst/>
              <a:cxnLst/>
              <a:rect l="l" t="t" r="r" b="b"/>
              <a:pathLst>
                <a:path w="3272" h="2779" extrusionOk="0">
                  <a:moveTo>
                    <a:pt x="841" y="63"/>
                  </a:moveTo>
                  <a:lnTo>
                    <a:pt x="3181" y="1507"/>
                  </a:lnTo>
                  <a:cubicBezTo>
                    <a:pt x="3125" y="1563"/>
                    <a:pt x="3153" y="1681"/>
                    <a:pt x="3216" y="1736"/>
                  </a:cubicBezTo>
                  <a:lnTo>
                    <a:pt x="2632" y="2695"/>
                  </a:lnTo>
                  <a:cubicBezTo>
                    <a:pt x="2603" y="2675"/>
                    <a:pt x="2573" y="2666"/>
                    <a:pt x="2543" y="2666"/>
                  </a:cubicBezTo>
                  <a:cubicBezTo>
                    <a:pt x="2489" y="2666"/>
                    <a:pt x="2439" y="2696"/>
                    <a:pt x="2403" y="2750"/>
                  </a:cubicBezTo>
                  <a:lnTo>
                    <a:pt x="91" y="1278"/>
                  </a:lnTo>
                  <a:cubicBezTo>
                    <a:pt x="119" y="1216"/>
                    <a:pt x="91" y="1132"/>
                    <a:pt x="56" y="1105"/>
                  </a:cubicBezTo>
                  <a:lnTo>
                    <a:pt x="667" y="118"/>
                  </a:lnTo>
                  <a:cubicBezTo>
                    <a:pt x="723" y="118"/>
                    <a:pt x="813" y="118"/>
                    <a:pt x="841" y="63"/>
                  </a:cubicBezTo>
                  <a:close/>
                  <a:moveTo>
                    <a:pt x="841" y="0"/>
                  </a:moveTo>
                  <a:cubicBezTo>
                    <a:pt x="800" y="46"/>
                    <a:pt x="755" y="74"/>
                    <a:pt x="712" y="74"/>
                  </a:cubicBezTo>
                  <a:cubicBezTo>
                    <a:pt x="697" y="74"/>
                    <a:pt x="682" y="70"/>
                    <a:pt x="667" y="63"/>
                  </a:cubicBezTo>
                  <a:lnTo>
                    <a:pt x="639" y="63"/>
                  </a:lnTo>
                  <a:lnTo>
                    <a:pt x="1" y="1105"/>
                  </a:lnTo>
                  <a:lnTo>
                    <a:pt x="28" y="1105"/>
                  </a:lnTo>
                  <a:cubicBezTo>
                    <a:pt x="56" y="1160"/>
                    <a:pt x="56" y="1216"/>
                    <a:pt x="28" y="1278"/>
                  </a:cubicBezTo>
                  <a:lnTo>
                    <a:pt x="28" y="1306"/>
                  </a:lnTo>
                  <a:lnTo>
                    <a:pt x="2403" y="2778"/>
                  </a:lnTo>
                  <a:cubicBezTo>
                    <a:pt x="2438" y="2725"/>
                    <a:pt x="2488" y="2706"/>
                    <a:pt x="2533" y="2706"/>
                  </a:cubicBezTo>
                  <a:cubicBezTo>
                    <a:pt x="2559" y="2706"/>
                    <a:pt x="2584" y="2712"/>
                    <a:pt x="2605" y="2722"/>
                  </a:cubicBezTo>
                  <a:lnTo>
                    <a:pt x="2632" y="2722"/>
                  </a:lnTo>
                  <a:lnTo>
                    <a:pt x="3271" y="1709"/>
                  </a:lnTo>
                  <a:lnTo>
                    <a:pt x="3244" y="1709"/>
                  </a:lnTo>
                  <a:cubicBezTo>
                    <a:pt x="3181" y="1653"/>
                    <a:pt x="3153" y="1563"/>
                    <a:pt x="3216" y="1507"/>
                  </a:cubicBezTo>
                  <a:lnTo>
                    <a:pt x="3216" y="1479"/>
                  </a:lnTo>
                  <a:lnTo>
                    <a:pt x="8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1526354" y="2785714"/>
              <a:ext cx="127075" cy="112586"/>
            </a:xfrm>
            <a:custGeom>
              <a:avLst/>
              <a:gdLst/>
              <a:ahLst/>
              <a:cxnLst/>
              <a:rect l="l" t="t" r="r" b="b"/>
              <a:pathLst>
                <a:path w="842" h="746" extrusionOk="0">
                  <a:moveTo>
                    <a:pt x="413" y="0"/>
                  </a:moveTo>
                  <a:cubicBezTo>
                    <a:pt x="286" y="0"/>
                    <a:pt x="172" y="52"/>
                    <a:pt x="119" y="162"/>
                  </a:cubicBezTo>
                  <a:cubicBezTo>
                    <a:pt x="1" y="363"/>
                    <a:pt x="56" y="599"/>
                    <a:pt x="230" y="683"/>
                  </a:cubicBezTo>
                  <a:cubicBezTo>
                    <a:pt x="293" y="725"/>
                    <a:pt x="363" y="745"/>
                    <a:pt x="434" y="745"/>
                  </a:cubicBezTo>
                  <a:cubicBezTo>
                    <a:pt x="558" y="745"/>
                    <a:pt x="680" y="683"/>
                    <a:pt x="751" y="572"/>
                  </a:cubicBezTo>
                  <a:cubicBezTo>
                    <a:pt x="841" y="398"/>
                    <a:pt x="813" y="162"/>
                    <a:pt x="640" y="51"/>
                  </a:cubicBezTo>
                  <a:cubicBezTo>
                    <a:pt x="566" y="18"/>
                    <a:pt x="487" y="0"/>
                    <a:pt x="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1560915" y="2814238"/>
              <a:ext cx="57802" cy="62028"/>
            </a:xfrm>
            <a:custGeom>
              <a:avLst/>
              <a:gdLst/>
              <a:ahLst/>
              <a:cxnLst/>
              <a:rect l="l" t="t" r="r" b="b"/>
              <a:pathLst>
                <a:path w="383" h="411" extrusionOk="0">
                  <a:moveTo>
                    <a:pt x="237" y="91"/>
                  </a:moveTo>
                  <a:lnTo>
                    <a:pt x="209" y="146"/>
                  </a:lnTo>
                  <a:cubicBezTo>
                    <a:pt x="209" y="119"/>
                    <a:pt x="175" y="119"/>
                    <a:pt x="209" y="91"/>
                  </a:cubicBezTo>
                  <a:close/>
                  <a:moveTo>
                    <a:pt x="175" y="237"/>
                  </a:moveTo>
                  <a:cubicBezTo>
                    <a:pt x="209" y="264"/>
                    <a:pt x="209" y="292"/>
                    <a:pt x="209" y="292"/>
                  </a:cubicBezTo>
                  <a:cubicBezTo>
                    <a:pt x="175" y="320"/>
                    <a:pt x="175" y="320"/>
                    <a:pt x="147" y="320"/>
                  </a:cubicBezTo>
                  <a:lnTo>
                    <a:pt x="175" y="237"/>
                  </a:lnTo>
                  <a:close/>
                  <a:moveTo>
                    <a:pt x="293" y="1"/>
                  </a:moveTo>
                  <a:lnTo>
                    <a:pt x="293" y="35"/>
                  </a:lnTo>
                  <a:cubicBezTo>
                    <a:pt x="257" y="21"/>
                    <a:pt x="225" y="12"/>
                    <a:pt x="198" y="12"/>
                  </a:cubicBezTo>
                  <a:cubicBezTo>
                    <a:pt x="162" y="12"/>
                    <a:pt x="135" y="27"/>
                    <a:pt x="119" y="63"/>
                  </a:cubicBezTo>
                  <a:cubicBezTo>
                    <a:pt x="63" y="119"/>
                    <a:pt x="119" y="174"/>
                    <a:pt x="147" y="209"/>
                  </a:cubicBezTo>
                  <a:lnTo>
                    <a:pt x="119" y="292"/>
                  </a:lnTo>
                  <a:cubicBezTo>
                    <a:pt x="119" y="264"/>
                    <a:pt x="91" y="264"/>
                    <a:pt x="119" y="237"/>
                  </a:cubicBezTo>
                  <a:lnTo>
                    <a:pt x="36" y="174"/>
                  </a:lnTo>
                  <a:lnTo>
                    <a:pt x="36" y="174"/>
                  </a:lnTo>
                  <a:cubicBezTo>
                    <a:pt x="1" y="237"/>
                    <a:pt x="36" y="292"/>
                    <a:pt x="91" y="348"/>
                  </a:cubicBezTo>
                  <a:lnTo>
                    <a:pt x="63" y="383"/>
                  </a:lnTo>
                  <a:lnTo>
                    <a:pt x="91" y="410"/>
                  </a:lnTo>
                  <a:lnTo>
                    <a:pt x="119" y="383"/>
                  </a:lnTo>
                  <a:cubicBezTo>
                    <a:pt x="135" y="390"/>
                    <a:pt x="151" y="394"/>
                    <a:pt x="167" y="394"/>
                  </a:cubicBezTo>
                  <a:cubicBezTo>
                    <a:pt x="207" y="394"/>
                    <a:pt x="245" y="373"/>
                    <a:pt x="265" y="348"/>
                  </a:cubicBezTo>
                  <a:cubicBezTo>
                    <a:pt x="320" y="264"/>
                    <a:pt x="265" y="237"/>
                    <a:pt x="237" y="174"/>
                  </a:cubicBezTo>
                  <a:lnTo>
                    <a:pt x="265" y="119"/>
                  </a:lnTo>
                  <a:cubicBezTo>
                    <a:pt x="293" y="119"/>
                    <a:pt x="293" y="146"/>
                    <a:pt x="265" y="146"/>
                  </a:cubicBezTo>
                  <a:lnTo>
                    <a:pt x="348" y="209"/>
                  </a:lnTo>
                  <a:cubicBezTo>
                    <a:pt x="383" y="146"/>
                    <a:pt x="383" y="91"/>
                    <a:pt x="320" y="35"/>
                  </a:cubicBezTo>
                  <a:lnTo>
                    <a:pt x="320" y="1"/>
                  </a:lnTo>
                  <a:close/>
                </a:path>
              </a:pathLst>
            </a:custGeom>
            <a:solidFill>
              <a:srgbClr val="328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1461458" y="2394980"/>
              <a:ext cx="532446" cy="533653"/>
            </a:xfrm>
            <a:custGeom>
              <a:avLst/>
              <a:gdLst/>
              <a:ahLst/>
              <a:cxnLst/>
              <a:rect l="l" t="t" r="r" b="b"/>
              <a:pathLst>
                <a:path w="3528" h="3536" extrusionOk="0">
                  <a:moveTo>
                    <a:pt x="1216" y="1"/>
                  </a:moveTo>
                  <a:lnTo>
                    <a:pt x="0" y="1216"/>
                  </a:lnTo>
                  <a:lnTo>
                    <a:pt x="2313" y="3536"/>
                  </a:lnTo>
                  <a:lnTo>
                    <a:pt x="3528" y="2320"/>
                  </a:lnTo>
                  <a:lnTo>
                    <a:pt x="1216" y="1"/>
                  </a:lnTo>
                  <a:close/>
                </a:path>
              </a:pathLst>
            </a:custGeom>
            <a:solidFill>
              <a:srgbClr val="54A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1731758" y="2793260"/>
              <a:ext cx="74554" cy="73498"/>
            </a:xfrm>
            <a:custGeom>
              <a:avLst/>
              <a:gdLst/>
              <a:ahLst/>
              <a:cxnLst/>
              <a:rect l="l" t="t" r="r" b="b"/>
              <a:pathLst>
                <a:path w="494" h="487" extrusionOk="0">
                  <a:moveTo>
                    <a:pt x="56" y="1"/>
                  </a:moveTo>
                  <a:lnTo>
                    <a:pt x="1" y="56"/>
                  </a:lnTo>
                  <a:lnTo>
                    <a:pt x="404" y="487"/>
                  </a:lnTo>
                  <a:lnTo>
                    <a:pt x="494" y="403"/>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1780053" y="2805937"/>
              <a:ext cx="38937" cy="39843"/>
            </a:xfrm>
            <a:custGeom>
              <a:avLst/>
              <a:gdLst/>
              <a:ahLst/>
              <a:cxnLst/>
              <a:rect l="l" t="t" r="r" b="b"/>
              <a:pathLst>
                <a:path w="258" h="264"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1802088" y="2810012"/>
              <a:ext cx="26260" cy="26411"/>
            </a:xfrm>
            <a:custGeom>
              <a:avLst/>
              <a:gdLst/>
              <a:ahLst/>
              <a:cxnLst/>
              <a:rect l="l" t="t" r="r" b="b"/>
              <a:pathLst>
                <a:path w="174" h="175" extrusionOk="0">
                  <a:moveTo>
                    <a:pt x="28" y="1"/>
                  </a:moveTo>
                  <a:lnTo>
                    <a:pt x="0" y="29"/>
                  </a:lnTo>
                  <a:lnTo>
                    <a:pt x="139" y="174"/>
                  </a:lnTo>
                  <a:lnTo>
                    <a:pt x="174" y="147"/>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1802088" y="2736966"/>
              <a:ext cx="69272" cy="64896"/>
            </a:xfrm>
            <a:custGeom>
              <a:avLst/>
              <a:gdLst/>
              <a:ahLst/>
              <a:cxnLst/>
              <a:rect l="l" t="t" r="r" b="b"/>
              <a:pathLst>
                <a:path w="459" h="430" extrusionOk="0">
                  <a:moveTo>
                    <a:pt x="112" y="0"/>
                  </a:moveTo>
                  <a:cubicBezTo>
                    <a:pt x="90" y="0"/>
                    <a:pt x="70" y="9"/>
                    <a:pt x="56" y="27"/>
                  </a:cubicBezTo>
                  <a:lnTo>
                    <a:pt x="28" y="54"/>
                  </a:lnTo>
                  <a:cubicBezTo>
                    <a:pt x="0" y="82"/>
                    <a:pt x="0" y="138"/>
                    <a:pt x="28" y="165"/>
                  </a:cubicBezTo>
                  <a:lnTo>
                    <a:pt x="285" y="429"/>
                  </a:lnTo>
                  <a:lnTo>
                    <a:pt x="403" y="429"/>
                  </a:lnTo>
                  <a:lnTo>
                    <a:pt x="431" y="374"/>
                  </a:lnTo>
                  <a:cubicBezTo>
                    <a:pt x="458" y="339"/>
                    <a:pt x="458" y="311"/>
                    <a:pt x="431" y="283"/>
                  </a:cubicBezTo>
                  <a:lnTo>
                    <a:pt x="174" y="27"/>
                  </a:lnTo>
                  <a:cubicBezTo>
                    <a:pt x="156" y="9"/>
                    <a:pt x="134" y="0"/>
                    <a:pt x="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1653279" y="2465309"/>
              <a:ext cx="38786" cy="39994"/>
            </a:xfrm>
            <a:custGeom>
              <a:avLst/>
              <a:gdLst/>
              <a:ahLst/>
              <a:cxnLst/>
              <a:rect l="l" t="t" r="r" b="b"/>
              <a:pathLst>
                <a:path w="257" h="265"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1644828" y="2469535"/>
              <a:ext cx="26411" cy="30486"/>
            </a:xfrm>
            <a:custGeom>
              <a:avLst/>
              <a:gdLst/>
              <a:ahLst/>
              <a:cxnLst/>
              <a:rect l="l" t="t" r="r" b="b"/>
              <a:pathLst>
                <a:path w="175" h="202" extrusionOk="0">
                  <a:moveTo>
                    <a:pt x="28" y="0"/>
                  </a:moveTo>
                  <a:lnTo>
                    <a:pt x="1" y="63"/>
                  </a:lnTo>
                  <a:lnTo>
                    <a:pt x="139" y="201"/>
                  </a:lnTo>
                  <a:lnTo>
                    <a:pt x="174" y="174"/>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1496019" y="2430748"/>
              <a:ext cx="463324" cy="462268"/>
            </a:xfrm>
            <a:custGeom>
              <a:avLst/>
              <a:gdLst/>
              <a:ahLst/>
              <a:cxnLst/>
              <a:rect l="l" t="t" r="r" b="b"/>
              <a:pathLst>
                <a:path w="3070" h="3063" extrusionOk="0">
                  <a:moveTo>
                    <a:pt x="1070" y="28"/>
                  </a:moveTo>
                  <a:lnTo>
                    <a:pt x="3007" y="1965"/>
                  </a:lnTo>
                  <a:cubicBezTo>
                    <a:pt x="2952" y="2056"/>
                    <a:pt x="2952" y="2139"/>
                    <a:pt x="3007" y="2194"/>
                  </a:cubicBezTo>
                  <a:lnTo>
                    <a:pt x="2202" y="3007"/>
                  </a:lnTo>
                  <a:cubicBezTo>
                    <a:pt x="2170" y="2979"/>
                    <a:pt x="2134" y="2965"/>
                    <a:pt x="2094" y="2965"/>
                  </a:cubicBezTo>
                  <a:cubicBezTo>
                    <a:pt x="2054" y="2965"/>
                    <a:pt x="2011" y="2979"/>
                    <a:pt x="1966" y="3007"/>
                  </a:cubicBezTo>
                  <a:lnTo>
                    <a:pt x="28" y="1069"/>
                  </a:lnTo>
                  <a:cubicBezTo>
                    <a:pt x="84" y="1014"/>
                    <a:pt x="84" y="924"/>
                    <a:pt x="56" y="868"/>
                  </a:cubicBezTo>
                  <a:lnTo>
                    <a:pt x="868" y="56"/>
                  </a:lnTo>
                  <a:cubicBezTo>
                    <a:pt x="903" y="67"/>
                    <a:pt x="934" y="74"/>
                    <a:pt x="962" y="74"/>
                  </a:cubicBezTo>
                  <a:cubicBezTo>
                    <a:pt x="1002" y="74"/>
                    <a:pt x="1037" y="60"/>
                    <a:pt x="1070" y="28"/>
                  </a:cubicBezTo>
                  <a:close/>
                  <a:moveTo>
                    <a:pt x="868" y="0"/>
                  </a:moveTo>
                  <a:lnTo>
                    <a:pt x="28" y="868"/>
                  </a:lnTo>
                  <a:cubicBezTo>
                    <a:pt x="56" y="924"/>
                    <a:pt x="56" y="1014"/>
                    <a:pt x="0" y="1042"/>
                  </a:cubicBezTo>
                  <a:lnTo>
                    <a:pt x="0" y="1069"/>
                  </a:lnTo>
                  <a:lnTo>
                    <a:pt x="1966" y="3062"/>
                  </a:lnTo>
                  <a:lnTo>
                    <a:pt x="1993" y="3035"/>
                  </a:lnTo>
                  <a:cubicBezTo>
                    <a:pt x="2025" y="3007"/>
                    <a:pt x="2061" y="2993"/>
                    <a:pt x="2098" y="2993"/>
                  </a:cubicBezTo>
                  <a:cubicBezTo>
                    <a:pt x="2134" y="2993"/>
                    <a:pt x="2170" y="3007"/>
                    <a:pt x="2202" y="3035"/>
                  </a:cubicBezTo>
                  <a:lnTo>
                    <a:pt x="2202" y="3062"/>
                  </a:lnTo>
                  <a:lnTo>
                    <a:pt x="3070" y="2194"/>
                  </a:lnTo>
                  <a:lnTo>
                    <a:pt x="3035" y="2194"/>
                  </a:lnTo>
                  <a:cubicBezTo>
                    <a:pt x="2979" y="2139"/>
                    <a:pt x="2979" y="2056"/>
                    <a:pt x="3035" y="1993"/>
                  </a:cubicBezTo>
                  <a:lnTo>
                    <a:pt x="3070" y="1965"/>
                  </a:lnTo>
                  <a:lnTo>
                    <a:pt x="1070" y="0"/>
                  </a:lnTo>
                  <a:cubicBezTo>
                    <a:pt x="1037" y="33"/>
                    <a:pt x="993" y="46"/>
                    <a:pt x="956" y="46"/>
                  </a:cubicBezTo>
                  <a:cubicBezTo>
                    <a:pt x="930" y="46"/>
                    <a:pt x="908" y="39"/>
                    <a:pt x="896" y="28"/>
                  </a:cubicBez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1665806" y="2605967"/>
              <a:ext cx="126924" cy="111832"/>
            </a:xfrm>
            <a:custGeom>
              <a:avLst/>
              <a:gdLst/>
              <a:ahLst/>
              <a:cxnLst/>
              <a:rect l="l" t="t" r="r" b="b"/>
              <a:pathLst>
                <a:path w="841" h="741" extrusionOk="0">
                  <a:moveTo>
                    <a:pt x="407" y="0"/>
                  </a:moveTo>
                  <a:cubicBezTo>
                    <a:pt x="313" y="0"/>
                    <a:pt x="219" y="37"/>
                    <a:pt x="146" y="110"/>
                  </a:cubicBezTo>
                  <a:cubicBezTo>
                    <a:pt x="0" y="256"/>
                    <a:pt x="0" y="485"/>
                    <a:pt x="146" y="631"/>
                  </a:cubicBezTo>
                  <a:cubicBezTo>
                    <a:pt x="219" y="704"/>
                    <a:pt x="313" y="740"/>
                    <a:pt x="407" y="740"/>
                  </a:cubicBezTo>
                  <a:cubicBezTo>
                    <a:pt x="500" y="740"/>
                    <a:pt x="594" y="704"/>
                    <a:pt x="667" y="631"/>
                  </a:cubicBezTo>
                  <a:cubicBezTo>
                    <a:pt x="841" y="485"/>
                    <a:pt x="841" y="256"/>
                    <a:pt x="667" y="110"/>
                  </a:cubicBezTo>
                  <a:cubicBezTo>
                    <a:pt x="594" y="37"/>
                    <a:pt x="500" y="0"/>
                    <a:pt x="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1697197" y="2634944"/>
              <a:ext cx="60972" cy="56444"/>
            </a:xfrm>
            <a:custGeom>
              <a:avLst/>
              <a:gdLst/>
              <a:ahLst/>
              <a:cxnLst/>
              <a:rect l="l" t="t" r="r" b="b"/>
              <a:pathLst>
                <a:path w="404" h="374" extrusionOk="0">
                  <a:moveTo>
                    <a:pt x="285" y="91"/>
                  </a:moveTo>
                  <a:lnTo>
                    <a:pt x="230" y="147"/>
                  </a:lnTo>
                  <a:lnTo>
                    <a:pt x="230" y="91"/>
                  </a:lnTo>
                  <a:close/>
                  <a:moveTo>
                    <a:pt x="202" y="237"/>
                  </a:moveTo>
                  <a:cubicBezTo>
                    <a:pt x="202" y="265"/>
                    <a:pt x="202" y="265"/>
                    <a:pt x="174" y="293"/>
                  </a:cubicBezTo>
                  <a:lnTo>
                    <a:pt x="140" y="293"/>
                  </a:lnTo>
                  <a:lnTo>
                    <a:pt x="202" y="237"/>
                  </a:lnTo>
                  <a:close/>
                  <a:moveTo>
                    <a:pt x="229" y="1"/>
                  </a:moveTo>
                  <a:cubicBezTo>
                    <a:pt x="207" y="1"/>
                    <a:pt x="186" y="10"/>
                    <a:pt x="174" y="36"/>
                  </a:cubicBezTo>
                  <a:cubicBezTo>
                    <a:pt x="112" y="91"/>
                    <a:pt x="140" y="147"/>
                    <a:pt x="174" y="210"/>
                  </a:cubicBezTo>
                  <a:lnTo>
                    <a:pt x="112" y="265"/>
                  </a:lnTo>
                  <a:lnTo>
                    <a:pt x="112" y="210"/>
                  </a:lnTo>
                  <a:lnTo>
                    <a:pt x="56" y="147"/>
                  </a:lnTo>
                  <a:cubicBezTo>
                    <a:pt x="1" y="182"/>
                    <a:pt x="1" y="265"/>
                    <a:pt x="56" y="321"/>
                  </a:cubicBezTo>
                  <a:lnTo>
                    <a:pt x="28" y="355"/>
                  </a:lnTo>
                  <a:lnTo>
                    <a:pt x="56" y="355"/>
                  </a:lnTo>
                  <a:lnTo>
                    <a:pt x="84" y="321"/>
                  </a:lnTo>
                  <a:cubicBezTo>
                    <a:pt x="117" y="358"/>
                    <a:pt x="153" y="373"/>
                    <a:pt x="189" y="373"/>
                  </a:cubicBezTo>
                  <a:cubicBezTo>
                    <a:pt x="212" y="373"/>
                    <a:pt x="235" y="366"/>
                    <a:pt x="258" y="355"/>
                  </a:cubicBezTo>
                  <a:cubicBezTo>
                    <a:pt x="313" y="293"/>
                    <a:pt x="258" y="237"/>
                    <a:pt x="230" y="182"/>
                  </a:cubicBezTo>
                  <a:lnTo>
                    <a:pt x="285" y="119"/>
                  </a:lnTo>
                  <a:cubicBezTo>
                    <a:pt x="313" y="119"/>
                    <a:pt x="313" y="147"/>
                    <a:pt x="285" y="147"/>
                  </a:cubicBezTo>
                  <a:lnTo>
                    <a:pt x="376" y="237"/>
                  </a:lnTo>
                  <a:cubicBezTo>
                    <a:pt x="403" y="182"/>
                    <a:pt x="403" y="119"/>
                    <a:pt x="348" y="64"/>
                  </a:cubicBezTo>
                  <a:lnTo>
                    <a:pt x="376" y="36"/>
                  </a:lnTo>
                  <a:lnTo>
                    <a:pt x="348" y="8"/>
                  </a:lnTo>
                  <a:lnTo>
                    <a:pt x="313" y="36"/>
                  </a:lnTo>
                  <a:cubicBezTo>
                    <a:pt x="297" y="20"/>
                    <a:pt x="261" y="1"/>
                    <a:pt x="229" y="1"/>
                  </a:cubicBezTo>
                  <a:close/>
                </a:path>
              </a:pathLst>
            </a:custGeom>
            <a:solidFill>
              <a:srgbClr val="33B3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1836649" y="2033524"/>
              <a:ext cx="340777" cy="340777"/>
            </a:xfrm>
            <a:custGeom>
              <a:avLst/>
              <a:gdLst/>
              <a:ahLst/>
              <a:cxnLst/>
              <a:rect l="l" t="t" r="r" b="b"/>
              <a:pathLst>
                <a:path w="2258" h="2258" extrusionOk="0">
                  <a:moveTo>
                    <a:pt x="1125" y="0"/>
                  </a:moveTo>
                  <a:cubicBezTo>
                    <a:pt x="521" y="0"/>
                    <a:pt x="0" y="521"/>
                    <a:pt x="0" y="1125"/>
                  </a:cubicBezTo>
                  <a:cubicBezTo>
                    <a:pt x="0" y="1764"/>
                    <a:pt x="521" y="2257"/>
                    <a:pt x="1125" y="2257"/>
                  </a:cubicBezTo>
                  <a:cubicBezTo>
                    <a:pt x="1764" y="2257"/>
                    <a:pt x="2257" y="1764"/>
                    <a:pt x="2257" y="1125"/>
                  </a:cubicBezTo>
                  <a:cubicBezTo>
                    <a:pt x="2257" y="521"/>
                    <a:pt x="1764" y="0"/>
                    <a:pt x="1125"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1828197" y="2024016"/>
              <a:ext cx="357529" cy="358586"/>
            </a:xfrm>
            <a:custGeom>
              <a:avLst/>
              <a:gdLst/>
              <a:ahLst/>
              <a:cxnLst/>
              <a:rect l="l" t="t" r="r" b="b"/>
              <a:pathLst>
                <a:path w="2369" h="2376" extrusionOk="0">
                  <a:moveTo>
                    <a:pt x="1181" y="119"/>
                  </a:moveTo>
                  <a:cubicBezTo>
                    <a:pt x="1473" y="119"/>
                    <a:pt x="1765" y="237"/>
                    <a:pt x="1966" y="438"/>
                  </a:cubicBezTo>
                  <a:cubicBezTo>
                    <a:pt x="2140" y="640"/>
                    <a:pt x="2258" y="897"/>
                    <a:pt x="2258" y="1188"/>
                  </a:cubicBezTo>
                  <a:cubicBezTo>
                    <a:pt x="2258" y="1508"/>
                    <a:pt x="2140" y="1765"/>
                    <a:pt x="1966" y="1973"/>
                  </a:cubicBezTo>
                  <a:cubicBezTo>
                    <a:pt x="1765" y="2147"/>
                    <a:pt x="1473" y="2258"/>
                    <a:pt x="1181" y="2258"/>
                  </a:cubicBezTo>
                  <a:cubicBezTo>
                    <a:pt x="897" y="2258"/>
                    <a:pt x="633" y="2147"/>
                    <a:pt x="431" y="1973"/>
                  </a:cubicBezTo>
                  <a:cubicBezTo>
                    <a:pt x="230" y="1765"/>
                    <a:pt x="112" y="1508"/>
                    <a:pt x="112" y="1188"/>
                  </a:cubicBezTo>
                  <a:cubicBezTo>
                    <a:pt x="112" y="897"/>
                    <a:pt x="230" y="640"/>
                    <a:pt x="431" y="438"/>
                  </a:cubicBezTo>
                  <a:cubicBezTo>
                    <a:pt x="633" y="237"/>
                    <a:pt x="897" y="119"/>
                    <a:pt x="1181" y="119"/>
                  </a:cubicBezTo>
                  <a:close/>
                  <a:moveTo>
                    <a:pt x="1181" y="1"/>
                  </a:moveTo>
                  <a:cubicBezTo>
                    <a:pt x="522" y="1"/>
                    <a:pt x="1" y="522"/>
                    <a:pt x="1" y="1188"/>
                  </a:cubicBezTo>
                  <a:cubicBezTo>
                    <a:pt x="1" y="1855"/>
                    <a:pt x="522" y="2376"/>
                    <a:pt x="1181" y="2376"/>
                  </a:cubicBezTo>
                  <a:cubicBezTo>
                    <a:pt x="1848" y="2376"/>
                    <a:pt x="2369" y="1855"/>
                    <a:pt x="2369" y="1188"/>
                  </a:cubicBezTo>
                  <a:cubicBezTo>
                    <a:pt x="2369" y="522"/>
                    <a:pt x="1848" y="1"/>
                    <a:pt x="1181"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1871210" y="2072311"/>
              <a:ext cx="271505" cy="266374"/>
            </a:xfrm>
            <a:custGeom>
              <a:avLst/>
              <a:gdLst/>
              <a:ahLst/>
              <a:cxnLst/>
              <a:rect l="l" t="t" r="r" b="b"/>
              <a:pathLst>
                <a:path w="1799" h="1765" extrusionOk="0">
                  <a:moveTo>
                    <a:pt x="896" y="0"/>
                  </a:moveTo>
                  <a:cubicBezTo>
                    <a:pt x="410" y="0"/>
                    <a:pt x="0" y="375"/>
                    <a:pt x="0" y="868"/>
                  </a:cubicBezTo>
                  <a:cubicBezTo>
                    <a:pt x="0" y="1361"/>
                    <a:pt x="410" y="1764"/>
                    <a:pt x="896" y="1764"/>
                  </a:cubicBezTo>
                  <a:cubicBezTo>
                    <a:pt x="1389" y="1764"/>
                    <a:pt x="1799" y="1361"/>
                    <a:pt x="1799" y="868"/>
                  </a:cubicBezTo>
                  <a:cubicBezTo>
                    <a:pt x="1799" y="375"/>
                    <a:pt x="1389" y="0"/>
                    <a:pt x="896" y="0"/>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1884792" y="2080612"/>
              <a:ext cx="248565" cy="249622"/>
            </a:xfrm>
            <a:custGeom>
              <a:avLst/>
              <a:gdLst/>
              <a:ahLst/>
              <a:cxnLst/>
              <a:rect l="l" t="t" r="r" b="b"/>
              <a:pathLst>
                <a:path w="1647" h="1654" extrusionOk="0">
                  <a:moveTo>
                    <a:pt x="806" y="1"/>
                  </a:moveTo>
                  <a:cubicBezTo>
                    <a:pt x="348" y="1"/>
                    <a:pt x="1" y="348"/>
                    <a:pt x="1" y="813"/>
                  </a:cubicBezTo>
                  <a:cubicBezTo>
                    <a:pt x="1" y="1278"/>
                    <a:pt x="348" y="1653"/>
                    <a:pt x="806" y="1653"/>
                  </a:cubicBezTo>
                  <a:cubicBezTo>
                    <a:pt x="1271" y="1653"/>
                    <a:pt x="1646" y="1278"/>
                    <a:pt x="1646" y="813"/>
                  </a:cubicBezTo>
                  <a:cubicBezTo>
                    <a:pt x="1646" y="348"/>
                    <a:pt x="1271" y="1"/>
                    <a:pt x="806"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1968705" y="2118342"/>
              <a:ext cx="92363" cy="154240"/>
            </a:xfrm>
            <a:custGeom>
              <a:avLst/>
              <a:gdLst/>
              <a:ahLst/>
              <a:cxnLst/>
              <a:rect l="l" t="t" r="r" b="b"/>
              <a:pathLst>
                <a:path w="612" h="1022" extrusionOk="0">
                  <a:moveTo>
                    <a:pt x="278" y="258"/>
                  </a:moveTo>
                  <a:lnTo>
                    <a:pt x="278" y="417"/>
                  </a:lnTo>
                  <a:cubicBezTo>
                    <a:pt x="229" y="397"/>
                    <a:pt x="209" y="369"/>
                    <a:pt x="209" y="327"/>
                  </a:cubicBezTo>
                  <a:cubicBezTo>
                    <a:pt x="209" y="285"/>
                    <a:pt x="229" y="265"/>
                    <a:pt x="278" y="258"/>
                  </a:cubicBezTo>
                  <a:close/>
                  <a:moveTo>
                    <a:pt x="347" y="612"/>
                  </a:moveTo>
                  <a:cubicBezTo>
                    <a:pt x="382" y="626"/>
                    <a:pt x="403" y="654"/>
                    <a:pt x="403" y="695"/>
                  </a:cubicBezTo>
                  <a:cubicBezTo>
                    <a:pt x="403" y="730"/>
                    <a:pt x="382" y="758"/>
                    <a:pt x="347" y="765"/>
                  </a:cubicBezTo>
                  <a:lnTo>
                    <a:pt x="347" y="612"/>
                  </a:lnTo>
                  <a:close/>
                  <a:moveTo>
                    <a:pt x="278" y="1"/>
                  </a:moveTo>
                  <a:lnTo>
                    <a:pt x="278" y="98"/>
                  </a:lnTo>
                  <a:cubicBezTo>
                    <a:pt x="195" y="105"/>
                    <a:pt x="132" y="133"/>
                    <a:pt x="77" y="174"/>
                  </a:cubicBezTo>
                  <a:cubicBezTo>
                    <a:pt x="28" y="216"/>
                    <a:pt x="0" y="272"/>
                    <a:pt x="0" y="348"/>
                  </a:cubicBezTo>
                  <a:cubicBezTo>
                    <a:pt x="0" y="390"/>
                    <a:pt x="7" y="417"/>
                    <a:pt x="21" y="445"/>
                  </a:cubicBezTo>
                  <a:cubicBezTo>
                    <a:pt x="28" y="459"/>
                    <a:pt x="35" y="466"/>
                    <a:pt x="42" y="480"/>
                  </a:cubicBezTo>
                  <a:cubicBezTo>
                    <a:pt x="56" y="487"/>
                    <a:pt x="63" y="501"/>
                    <a:pt x="77" y="508"/>
                  </a:cubicBezTo>
                  <a:cubicBezTo>
                    <a:pt x="91" y="515"/>
                    <a:pt x="104" y="522"/>
                    <a:pt x="111" y="529"/>
                  </a:cubicBezTo>
                  <a:cubicBezTo>
                    <a:pt x="118" y="535"/>
                    <a:pt x="139" y="542"/>
                    <a:pt x="174" y="556"/>
                  </a:cubicBezTo>
                  <a:cubicBezTo>
                    <a:pt x="209" y="563"/>
                    <a:pt x="243" y="577"/>
                    <a:pt x="278" y="584"/>
                  </a:cubicBezTo>
                  <a:lnTo>
                    <a:pt x="278" y="765"/>
                  </a:lnTo>
                  <a:cubicBezTo>
                    <a:pt x="236" y="758"/>
                    <a:pt x="216" y="723"/>
                    <a:pt x="209" y="674"/>
                  </a:cubicBezTo>
                  <a:lnTo>
                    <a:pt x="0" y="674"/>
                  </a:lnTo>
                  <a:cubicBezTo>
                    <a:pt x="0" y="751"/>
                    <a:pt x="28" y="806"/>
                    <a:pt x="77" y="855"/>
                  </a:cubicBezTo>
                  <a:cubicBezTo>
                    <a:pt x="125" y="897"/>
                    <a:pt x="195" y="917"/>
                    <a:pt x="278" y="924"/>
                  </a:cubicBezTo>
                  <a:lnTo>
                    <a:pt x="278" y="1022"/>
                  </a:lnTo>
                  <a:lnTo>
                    <a:pt x="347" y="1022"/>
                  </a:lnTo>
                  <a:lnTo>
                    <a:pt x="347" y="924"/>
                  </a:lnTo>
                  <a:cubicBezTo>
                    <a:pt x="424" y="917"/>
                    <a:pt x="486" y="890"/>
                    <a:pt x="535" y="841"/>
                  </a:cubicBezTo>
                  <a:cubicBezTo>
                    <a:pt x="584" y="799"/>
                    <a:pt x="611" y="744"/>
                    <a:pt x="611" y="674"/>
                  </a:cubicBezTo>
                  <a:cubicBezTo>
                    <a:pt x="611" y="591"/>
                    <a:pt x="570" y="529"/>
                    <a:pt x="493" y="487"/>
                  </a:cubicBezTo>
                  <a:cubicBezTo>
                    <a:pt x="472" y="480"/>
                    <a:pt x="424" y="459"/>
                    <a:pt x="347" y="438"/>
                  </a:cubicBezTo>
                  <a:lnTo>
                    <a:pt x="347" y="258"/>
                  </a:lnTo>
                  <a:cubicBezTo>
                    <a:pt x="382" y="272"/>
                    <a:pt x="403" y="299"/>
                    <a:pt x="410" y="341"/>
                  </a:cubicBezTo>
                  <a:lnTo>
                    <a:pt x="611" y="341"/>
                  </a:lnTo>
                  <a:cubicBezTo>
                    <a:pt x="604" y="265"/>
                    <a:pt x="584" y="202"/>
                    <a:pt x="535" y="160"/>
                  </a:cubicBezTo>
                  <a:cubicBezTo>
                    <a:pt x="486" y="126"/>
                    <a:pt x="424" y="98"/>
                    <a:pt x="347" y="98"/>
                  </a:cubicBezTo>
                  <a:lnTo>
                    <a:pt x="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2259983" y="2330084"/>
              <a:ext cx="288408" cy="288408"/>
            </a:xfrm>
            <a:custGeom>
              <a:avLst/>
              <a:gdLst/>
              <a:ahLst/>
              <a:cxnLst/>
              <a:rect l="l" t="t" r="r" b="b"/>
              <a:pathLst>
                <a:path w="1911" h="1911" extrusionOk="0">
                  <a:moveTo>
                    <a:pt x="959" y="0"/>
                  </a:moveTo>
                  <a:cubicBezTo>
                    <a:pt x="438" y="0"/>
                    <a:pt x="1" y="431"/>
                    <a:pt x="1" y="952"/>
                  </a:cubicBezTo>
                  <a:cubicBezTo>
                    <a:pt x="1" y="1507"/>
                    <a:pt x="438" y="1910"/>
                    <a:pt x="959" y="1910"/>
                  </a:cubicBezTo>
                  <a:cubicBezTo>
                    <a:pt x="1480" y="1910"/>
                    <a:pt x="1910" y="1507"/>
                    <a:pt x="1910" y="952"/>
                  </a:cubicBezTo>
                  <a:cubicBezTo>
                    <a:pt x="1910" y="431"/>
                    <a:pt x="1480" y="0"/>
                    <a:pt x="959"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2251682" y="2321632"/>
              <a:ext cx="305009" cy="305160"/>
            </a:xfrm>
            <a:custGeom>
              <a:avLst/>
              <a:gdLst/>
              <a:ahLst/>
              <a:cxnLst/>
              <a:rect l="l" t="t" r="r" b="b"/>
              <a:pathLst>
                <a:path w="2021" h="2022" extrusionOk="0">
                  <a:moveTo>
                    <a:pt x="1014" y="112"/>
                  </a:moveTo>
                  <a:cubicBezTo>
                    <a:pt x="1271" y="112"/>
                    <a:pt x="1472" y="202"/>
                    <a:pt x="1646" y="376"/>
                  </a:cubicBezTo>
                  <a:cubicBezTo>
                    <a:pt x="1820" y="549"/>
                    <a:pt x="1910" y="751"/>
                    <a:pt x="1910" y="1008"/>
                  </a:cubicBezTo>
                  <a:cubicBezTo>
                    <a:pt x="1910" y="1272"/>
                    <a:pt x="1820" y="1501"/>
                    <a:pt x="1646" y="1647"/>
                  </a:cubicBezTo>
                  <a:cubicBezTo>
                    <a:pt x="1472" y="1820"/>
                    <a:pt x="1271" y="1911"/>
                    <a:pt x="1014" y="1911"/>
                  </a:cubicBezTo>
                  <a:cubicBezTo>
                    <a:pt x="750" y="1911"/>
                    <a:pt x="549" y="1820"/>
                    <a:pt x="375" y="1647"/>
                  </a:cubicBezTo>
                  <a:cubicBezTo>
                    <a:pt x="202" y="1501"/>
                    <a:pt x="111" y="1272"/>
                    <a:pt x="111" y="1008"/>
                  </a:cubicBezTo>
                  <a:cubicBezTo>
                    <a:pt x="111" y="751"/>
                    <a:pt x="202" y="549"/>
                    <a:pt x="375" y="376"/>
                  </a:cubicBezTo>
                  <a:cubicBezTo>
                    <a:pt x="549" y="202"/>
                    <a:pt x="750" y="112"/>
                    <a:pt x="1014" y="112"/>
                  </a:cubicBezTo>
                  <a:close/>
                  <a:moveTo>
                    <a:pt x="1014" y="1"/>
                  </a:moveTo>
                  <a:cubicBezTo>
                    <a:pt x="431" y="1"/>
                    <a:pt x="0" y="459"/>
                    <a:pt x="0" y="1008"/>
                  </a:cubicBezTo>
                  <a:cubicBezTo>
                    <a:pt x="0" y="1591"/>
                    <a:pt x="431" y="2022"/>
                    <a:pt x="1014" y="2022"/>
                  </a:cubicBezTo>
                  <a:cubicBezTo>
                    <a:pt x="1590" y="2022"/>
                    <a:pt x="2021" y="1591"/>
                    <a:pt x="2021" y="1008"/>
                  </a:cubicBezTo>
                  <a:cubicBezTo>
                    <a:pt x="2021" y="459"/>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2290469" y="2360419"/>
              <a:ext cx="227436" cy="227587"/>
            </a:xfrm>
            <a:custGeom>
              <a:avLst/>
              <a:gdLst/>
              <a:ahLst/>
              <a:cxnLst/>
              <a:rect l="l" t="t" r="r" b="b"/>
              <a:pathLst>
                <a:path w="1507" h="1508" extrusionOk="0">
                  <a:moveTo>
                    <a:pt x="757" y="1"/>
                  </a:moveTo>
                  <a:cubicBezTo>
                    <a:pt x="347" y="1"/>
                    <a:pt x="0" y="348"/>
                    <a:pt x="0" y="751"/>
                  </a:cubicBezTo>
                  <a:cubicBezTo>
                    <a:pt x="0" y="1188"/>
                    <a:pt x="347" y="1508"/>
                    <a:pt x="757" y="1508"/>
                  </a:cubicBezTo>
                  <a:cubicBezTo>
                    <a:pt x="1160" y="1508"/>
                    <a:pt x="1507" y="1188"/>
                    <a:pt x="1507" y="751"/>
                  </a:cubicBezTo>
                  <a:cubicBezTo>
                    <a:pt x="1507" y="348"/>
                    <a:pt x="1160" y="1"/>
                    <a:pt x="757"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2299826" y="2368870"/>
              <a:ext cx="209779" cy="209779"/>
            </a:xfrm>
            <a:custGeom>
              <a:avLst/>
              <a:gdLst/>
              <a:ahLst/>
              <a:cxnLst/>
              <a:rect l="l" t="t" r="r" b="b"/>
              <a:pathLst>
                <a:path w="1390" h="1390" extrusionOk="0">
                  <a:moveTo>
                    <a:pt x="695" y="0"/>
                  </a:moveTo>
                  <a:cubicBezTo>
                    <a:pt x="313" y="0"/>
                    <a:pt x="1" y="320"/>
                    <a:pt x="1" y="695"/>
                  </a:cubicBezTo>
                  <a:cubicBezTo>
                    <a:pt x="1" y="1105"/>
                    <a:pt x="313" y="1389"/>
                    <a:pt x="695" y="1389"/>
                  </a:cubicBezTo>
                  <a:cubicBezTo>
                    <a:pt x="1070" y="1389"/>
                    <a:pt x="1389" y="1105"/>
                    <a:pt x="1389" y="695"/>
                  </a:cubicBezTo>
                  <a:cubicBezTo>
                    <a:pt x="1389" y="320"/>
                    <a:pt x="1070" y="0"/>
                    <a:pt x="69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2371061" y="2408714"/>
              <a:ext cx="73498" cy="122698"/>
            </a:xfrm>
            <a:custGeom>
              <a:avLst/>
              <a:gdLst/>
              <a:ahLst/>
              <a:cxnLst/>
              <a:rect l="l" t="t" r="r" b="b"/>
              <a:pathLst>
                <a:path w="487" h="813" extrusionOk="0">
                  <a:moveTo>
                    <a:pt x="216" y="202"/>
                  </a:moveTo>
                  <a:lnTo>
                    <a:pt x="216" y="327"/>
                  </a:lnTo>
                  <a:cubicBezTo>
                    <a:pt x="181" y="313"/>
                    <a:pt x="167" y="292"/>
                    <a:pt x="167" y="257"/>
                  </a:cubicBezTo>
                  <a:cubicBezTo>
                    <a:pt x="167" y="229"/>
                    <a:pt x="181" y="209"/>
                    <a:pt x="216" y="202"/>
                  </a:cubicBezTo>
                  <a:close/>
                  <a:moveTo>
                    <a:pt x="272" y="486"/>
                  </a:moveTo>
                  <a:cubicBezTo>
                    <a:pt x="306" y="500"/>
                    <a:pt x="320" y="521"/>
                    <a:pt x="320" y="549"/>
                  </a:cubicBezTo>
                  <a:cubicBezTo>
                    <a:pt x="320" y="584"/>
                    <a:pt x="306" y="604"/>
                    <a:pt x="272" y="611"/>
                  </a:cubicBezTo>
                  <a:lnTo>
                    <a:pt x="272" y="486"/>
                  </a:lnTo>
                  <a:close/>
                  <a:moveTo>
                    <a:pt x="216" y="0"/>
                  </a:moveTo>
                  <a:lnTo>
                    <a:pt x="216" y="70"/>
                  </a:lnTo>
                  <a:cubicBezTo>
                    <a:pt x="154" y="77"/>
                    <a:pt x="105" y="97"/>
                    <a:pt x="63" y="132"/>
                  </a:cubicBezTo>
                  <a:cubicBezTo>
                    <a:pt x="22" y="167"/>
                    <a:pt x="1" y="216"/>
                    <a:pt x="1" y="271"/>
                  </a:cubicBezTo>
                  <a:cubicBezTo>
                    <a:pt x="1" y="306"/>
                    <a:pt x="1" y="334"/>
                    <a:pt x="15" y="347"/>
                  </a:cubicBezTo>
                  <a:cubicBezTo>
                    <a:pt x="22" y="361"/>
                    <a:pt x="29" y="368"/>
                    <a:pt x="35" y="382"/>
                  </a:cubicBezTo>
                  <a:cubicBezTo>
                    <a:pt x="42" y="389"/>
                    <a:pt x="49" y="396"/>
                    <a:pt x="56" y="403"/>
                  </a:cubicBezTo>
                  <a:cubicBezTo>
                    <a:pt x="70" y="410"/>
                    <a:pt x="77" y="417"/>
                    <a:pt x="84" y="417"/>
                  </a:cubicBezTo>
                  <a:cubicBezTo>
                    <a:pt x="91" y="424"/>
                    <a:pt x="112" y="431"/>
                    <a:pt x="133" y="438"/>
                  </a:cubicBezTo>
                  <a:cubicBezTo>
                    <a:pt x="160" y="452"/>
                    <a:pt x="188" y="459"/>
                    <a:pt x="216" y="466"/>
                  </a:cubicBezTo>
                  <a:lnTo>
                    <a:pt x="216" y="611"/>
                  </a:lnTo>
                  <a:cubicBezTo>
                    <a:pt x="188" y="604"/>
                    <a:pt x="167" y="577"/>
                    <a:pt x="167" y="535"/>
                  </a:cubicBezTo>
                  <a:lnTo>
                    <a:pt x="1" y="535"/>
                  </a:lnTo>
                  <a:cubicBezTo>
                    <a:pt x="1" y="597"/>
                    <a:pt x="15" y="646"/>
                    <a:pt x="56" y="681"/>
                  </a:cubicBezTo>
                  <a:cubicBezTo>
                    <a:pt x="98" y="716"/>
                    <a:pt x="154" y="736"/>
                    <a:pt x="216" y="736"/>
                  </a:cubicBezTo>
                  <a:lnTo>
                    <a:pt x="216" y="813"/>
                  </a:lnTo>
                  <a:lnTo>
                    <a:pt x="272" y="813"/>
                  </a:lnTo>
                  <a:lnTo>
                    <a:pt x="272" y="736"/>
                  </a:lnTo>
                  <a:cubicBezTo>
                    <a:pt x="334" y="729"/>
                    <a:pt x="390" y="709"/>
                    <a:pt x="424" y="674"/>
                  </a:cubicBezTo>
                  <a:cubicBezTo>
                    <a:pt x="466" y="632"/>
                    <a:pt x="487" y="591"/>
                    <a:pt x="487" y="535"/>
                  </a:cubicBezTo>
                  <a:cubicBezTo>
                    <a:pt x="487" y="472"/>
                    <a:pt x="459" y="417"/>
                    <a:pt x="397" y="389"/>
                  </a:cubicBezTo>
                  <a:cubicBezTo>
                    <a:pt x="376" y="382"/>
                    <a:pt x="334" y="368"/>
                    <a:pt x="272" y="347"/>
                  </a:cubicBezTo>
                  <a:lnTo>
                    <a:pt x="272" y="202"/>
                  </a:lnTo>
                  <a:cubicBezTo>
                    <a:pt x="306" y="216"/>
                    <a:pt x="320" y="236"/>
                    <a:pt x="320" y="271"/>
                  </a:cubicBezTo>
                  <a:lnTo>
                    <a:pt x="487" y="271"/>
                  </a:lnTo>
                  <a:cubicBezTo>
                    <a:pt x="487" y="209"/>
                    <a:pt x="466" y="160"/>
                    <a:pt x="424" y="125"/>
                  </a:cubicBezTo>
                  <a:cubicBezTo>
                    <a:pt x="390" y="97"/>
                    <a:pt x="341" y="77"/>
                    <a:pt x="272" y="70"/>
                  </a:cubicBezTo>
                  <a:lnTo>
                    <a:pt x="2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2259983" y="1959120"/>
              <a:ext cx="218230" cy="222305"/>
            </a:xfrm>
            <a:custGeom>
              <a:avLst/>
              <a:gdLst/>
              <a:ahLst/>
              <a:cxnLst/>
              <a:rect l="l" t="t" r="r" b="b"/>
              <a:pathLst>
                <a:path w="1446" h="1473" extrusionOk="0">
                  <a:moveTo>
                    <a:pt x="723" y="0"/>
                  </a:moveTo>
                  <a:cubicBezTo>
                    <a:pt x="320" y="0"/>
                    <a:pt x="1" y="320"/>
                    <a:pt x="1" y="750"/>
                  </a:cubicBezTo>
                  <a:cubicBezTo>
                    <a:pt x="1" y="1153"/>
                    <a:pt x="320" y="1472"/>
                    <a:pt x="723" y="1472"/>
                  </a:cubicBezTo>
                  <a:cubicBezTo>
                    <a:pt x="1133" y="1472"/>
                    <a:pt x="1445" y="1153"/>
                    <a:pt x="1445" y="750"/>
                  </a:cubicBezTo>
                  <a:cubicBezTo>
                    <a:pt x="1445" y="320"/>
                    <a:pt x="1133" y="0"/>
                    <a:pt x="723"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2251682" y="1949612"/>
              <a:ext cx="235888" cy="241170"/>
            </a:xfrm>
            <a:custGeom>
              <a:avLst/>
              <a:gdLst/>
              <a:ahLst/>
              <a:cxnLst/>
              <a:rect l="l" t="t" r="r" b="b"/>
              <a:pathLst>
                <a:path w="1563" h="1598" extrusionOk="0">
                  <a:moveTo>
                    <a:pt x="778" y="119"/>
                  </a:moveTo>
                  <a:cubicBezTo>
                    <a:pt x="979" y="119"/>
                    <a:pt x="1125" y="209"/>
                    <a:pt x="1271" y="320"/>
                  </a:cubicBezTo>
                  <a:cubicBezTo>
                    <a:pt x="1389" y="438"/>
                    <a:pt x="1445" y="612"/>
                    <a:pt x="1445" y="813"/>
                  </a:cubicBezTo>
                  <a:cubicBezTo>
                    <a:pt x="1445" y="987"/>
                    <a:pt x="1389" y="1160"/>
                    <a:pt x="1271" y="1278"/>
                  </a:cubicBezTo>
                  <a:cubicBezTo>
                    <a:pt x="1125" y="1390"/>
                    <a:pt x="979" y="1480"/>
                    <a:pt x="778" y="1480"/>
                  </a:cubicBezTo>
                  <a:cubicBezTo>
                    <a:pt x="604" y="1480"/>
                    <a:pt x="431" y="1390"/>
                    <a:pt x="320" y="1278"/>
                  </a:cubicBezTo>
                  <a:cubicBezTo>
                    <a:pt x="174" y="1160"/>
                    <a:pt x="111" y="987"/>
                    <a:pt x="111" y="813"/>
                  </a:cubicBezTo>
                  <a:cubicBezTo>
                    <a:pt x="111" y="612"/>
                    <a:pt x="174" y="438"/>
                    <a:pt x="320" y="320"/>
                  </a:cubicBezTo>
                  <a:cubicBezTo>
                    <a:pt x="431" y="209"/>
                    <a:pt x="604" y="119"/>
                    <a:pt x="778" y="119"/>
                  </a:cubicBezTo>
                  <a:close/>
                  <a:moveTo>
                    <a:pt x="778" y="1"/>
                  </a:moveTo>
                  <a:cubicBezTo>
                    <a:pt x="347" y="1"/>
                    <a:pt x="0" y="348"/>
                    <a:pt x="0" y="813"/>
                  </a:cubicBezTo>
                  <a:cubicBezTo>
                    <a:pt x="0" y="1251"/>
                    <a:pt x="347" y="1598"/>
                    <a:pt x="778" y="1598"/>
                  </a:cubicBezTo>
                  <a:cubicBezTo>
                    <a:pt x="1215" y="1598"/>
                    <a:pt x="1563" y="1251"/>
                    <a:pt x="1563" y="813"/>
                  </a:cubicBezTo>
                  <a:cubicBezTo>
                    <a:pt x="1563" y="348"/>
                    <a:pt x="1215" y="1"/>
                    <a:pt x="778"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2282017" y="1985230"/>
              <a:ext cx="175218" cy="169936"/>
            </a:xfrm>
            <a:custGeom>
              <a:avLst/>
              <a:gdLst/>
              <a:ahLst/>
              <a:cxnLst/>
              <a:rect l="l" t="t" r="r" b="b"/>
              <a:pathLst>
                <a:path w="1161" h="1126" extrusionOk="0">
                  <a:moveTo>
                    <a:pt x="577" y="1"/>
                  </a:moveTo>
                  <a:cubicBezTo>
                    <a:pt x="257" y="1"/>
                    <a:pt x="1" y="258"/>
                    <a:pt x="1" y="577"/>
                  </a:cubicBezTo>
                  <a:cubicBezTo>
                    <a:pt x="1" y="869"/>
                    <a:pt x="257" y="1126"/>
                    <a:pt x="577" y="1126"/>
                  </a:cubicBezTo>
                  <a:cubicBezTo>
                    <a:pt x="896" y="1126"/>
                    <a:pt x="1160" y="869"/>
                    <a:pt x="1160" y="577"/>
                  </a:cubicBezTo>
                  <a:cubicBezTo>
                    <a:pt x="1160" y="258"/>
                    <a:pt x="896" y="1"/>
                    <a:pt x="577"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2290469" y="1989455"/>
              <a:ext cx="161484" cy="161635"/>
            </a:xfrm>
            <a:custGeom>
              <a:avLst/>
              <a:gdLst/>
              <a:ahLst/>
              <a:cxnLst/>
              <a:rect l="l" t="t" r="r" b="b"/>
              <a:pathLst>
                <a:path w="1070" h="1071" extrusionOk="0">
                  <a:moveTo>
                    <a:pt x="521" y="1"/>
                  </a:moveTo>
                  <a:cubicBezTo>
                    <a:pt x="236" y="1"/>
                    <a:pt x="0" y="230"/>
                    <a:pt x="0" y="549"/>
                  </a:cubicBezTo>
                  <a:cubicBezTo>
                    <a:pt x="0" y="841"/>
                    <a:pt x="236" y="1070"/>
                    <a:pt x="521" y="1070"/>
                  </a:cubicBezTo>
                  <a:cubicBezTo>
                    <a:pt x="813" y="1070"/>
                    <a:pt x="1069" y="841"/>
                    <a:pt x="1069" y="549"/>
                  </a:cubicBezTo>
                  <a:cubicBezTo>
                    <a:pt x="1069" y="230"/>
                    <a:pt x="813" y="1"/>
                    <a:pt x="521"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2343895" y="2020847"/>
              <a:ext cx="55689" cy="92514"/>
            </a:xfrm>
            <a:custGeom>
              <a:avLst/>
              <a:gdLst/>
              <a:ahLst/>
              <a:cxnLst/>
              <a:rect l="l" t="t" r="r" b="b"/>
              <a:pathLst>
                <a:path w="369" h="613" extrusionOk="0">
                  <a:moveTo>
                    <a:pt x="167" y="154"/>
                  </a:moveTo>
                  <a:lnTo>
                    <a:pt x="167" y="251"/>
                  </a:lnTo>
                  <a:cubicBezTo>
                    <a:pt x="139" y="237"/>
                    <a:pt x="125" y="223"/>
                    <a:pt x="125" y="195"/>
                  </a:cubicBezTo>
                  <a:cubicBezTo>
                    <a:pt x="125" y="175"/>
                    <a:pt x="139" y="161"/>
                    <a:pt x="167" y="154"/>
                  </a:cubicBezTo>
                  <a:close/>
                  <a:moveTo>
                    <a:pt x="209" y="369"/>
                  </a:moveTo>
                  <a:cubicBezTo>
                    <a:pt x="229" y="376"/>
                    <a:pt x="243" y="397"/>
                    <a:pt x="243" y="418"/>
                  </a:cubicBezTo>
                  <a:cubicBezTo>
                    <a:pt x="243" y="438"/>
                    <a:pt x="229" y="452"/>
                    <a:pt x="209" y="459"/>
                  </a:cubicBezTo>
                  <a:lnTo>
                    <a:pt x="209" y="369"/>
                  </a:lnTo>
                  <a:close/>
                  <a:moveTo>
                    <a:pt x="167" y="1"/>
                  </a:moveTo>
                  <a:lnTo>
                    <a:pt x="167" y="57"/>
                  </a:lnTo>
                  <a:cubicBezTo>
                    <a:pt x="118" y="63"/>
                    <a:pt x="77" y="77"/>
                    <a:pt x="49" y="105"/>
                  </a:cubicBezTo>
                  <a:cubicBezTo>
                    <a:pt x="14" y="133"/>
                    <a:pt x="0" y="168"/>
                    <a:pt x="0" y="209"/>
                  </a:cubicBezTo>
                  <a:cubicBezTo>
                    <a:pt x="0" y="230"/>
                    <a:pt x="7" y="251"/>
                    <a:pt x="14" y="265"/>
                  </a:cubicBezTo>
                  <a:cubicBezTo>
                    <a:pt x="14" y="272"/>
                    <a:pt x="21" y="279"/>
                    <a:pt x="28" y="286"/>
                  </a:cubicBezTo>
                  <a:cubicBezTo>
                    <a:pt x="28" y="293"/>
                    <a:pt x="35" y="300"/>
                    <a:pt x="49" y="307"/>
                  </a:cubicBezTo>
                  <a:cubicBezTo>
                    <a:pt x="56" y="313"/>
                    <a:pt x="63" y="313"/>
                    <a:pt x="70" y="320"/>
                  </a:cubicBezTo>
                  <a:cubicBezTo>
                    <a:pt x="70" y="320"/>
                    <a:pt x="84" y="327"/>
                    <a:pt x="104" y="334"/>
                  </a:cubicBezTo>
                  <a:cubicBezTo>
                    <a:pt x="125" y="341"/>
                    <a:pt x="146" y="348"/>
                    <a:pt x="167" y="348"/>
                  </a:cubicBezTo>
                  <a:lnTo>
                    <a:pt x="167" y="459"/>
                  </a:lnTo>
                  <a:cubicBezTo>
                    <a:pt x="139" y="452"/>
                    <a:pt x="132" y="438"/>
                    <a:pt x="125" y="404"/>
                  </a:cubicBezTo>
                  <a:lnTo>
                    <a:pt x="0" y="404"/>
                  </a:lnTo>
                  <a:cubicBezTo>
                    <a:pt x="0" y="452"/>
                    <a:pt x="14" y="487"/>
                    <a:pt x="42" y="515"/>
                  </a:cubicBezTo>
                  <a:cubicBezTo>
                    <a:pt x="77" y="536"/>
                    <a:pt x="111" y="556"/>
                    <a:pt x="167" y="556"/>
                  </a:cubicBezTo>
                  <a:lnTo>
                    <a:pt x="167" y="612"/>
                  </a:lnTo>
                  <a:lnTo>
                    <a:pt x="209" y="612"/>
                  </a:lnTo>
                  <a:lnTo>
                    <a:pt x="209" y="556"/>
                  </a:lnTo>
                  <a:cubicBezTo>
                    <a:pt x="250" y="550"/>
                    <a:pt x="292" y="536"/>
                    <a:pt x="320" y="508"/>
                  </a:cubicBezTo>
                  <a:cubicBezTo>
                    <a:pt x="354" y="480"/>
                    <a:pt x="368" y="445"/>
                    <a:pt x="368" y="404"/>
                  </a:cubicBezTo>
                  <a:cubicBezTo>
                    <a:pt x="368" y="355"/>
                    <a:pt x="340" y="320"/>
                    <a:pt x="299" y="293"/>
                  </a:cubicBezTo>
                  <a:cubicBezTo>
                    <a:pt x="285" y="286"/>
                    <a:pt x="250" y="279"/>
                    <a:pt x="209" y="265"/>
                  </a:cubicBezTo>
                  <a:lnTo>
                    <a:pt x="209" y="154"/>
                  </a:lnTo>
                  <a:cubicBezTo>
                    <a:pt x="229" y="161"/>
                    <a:pt x="243" y="182"/>
                    <a:pt x="243" y="209"/>
                  </a:cubicBezTo>
                  <a:lnTo>
                    <a:pt x="368" y="209"/>
                  </a:lnTo>
                  <a:cubicBezTo>
                    <a:pt x="361" y="161"/>
                    <a:pt x="347" y="119"/>
                    <a:pt x="320" y="98"/>
                  </a:cubicBezTo>
                  <a:cubicBezTo>
                    <a:pt x="292" y="77"/>
                    <a:pt x="257" y="63"/>
                    <a:pt x="209" y="57"/>
                  </a:cubicBezTo>
                  <a:lnTo>
                    <a:pt x="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1749567" y="2247228"/>
              <a:ext cx="519014" cy="383790"/>
            </a:xfrm>
            <a:custGeom>
              <a:avLst/>
              <a:gdLst/>
              <a:ahLst/>
              <a:cxnLst/>
              <a:rect l="l" t="t" r="r" b="b"/>
              <a:pathLst>
                <a:path w="3439" h="2543" extrusionOk="0">
                  <a:moveTo>
                    <a:pt x="1" y="1"/>
                  </a:moveTo>
                  <a:lnTo>
                    <a:pt x="1043" y="2542"/>
                  </a:lnTo>
                  <a:lnTo>
                    <a:pt x="2369" y="2542"/>
                  </a:lnTo>
                  <a:lnTo>
                    <a:pt x="3438" y="1"/>
                  </a:lnTo>
                  <a:close/>
                </a:path>
              </a:pathLst>
            </a:custGeom>
            <a:solidFill>
              <a:srgbClr val="0D3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1365020" y="2630869"/>
              <a:ext cx="1288102" cy="1245090"/>
            </a:xfrm>
            <a:custGeom>
              <a:avLst/>
              <a:gdLst/>
              <a:ahLst/>
              <a:cxnLst/>
              <a:rect l="l" t="t" r="r" b="b"/>
              <a:pathLst>
                <a:path w="8535" h="8250" extrusionOk="0">
                  <a:moveTo>
                    <a:pt x="3591" y="0"/>
                  </a:moveTo>
                  <a:cubicBezTo>
                    <a:pt x="3591" y="0"/>
                    <a:pt x="0" y="1854"/>
                    <a:pt x="0" y="5097"/>
                  </a:cubicBezTo>
                  <a:cubicBezTo>
                    <a:pt x="0" y="7931"/>
                    <a:pt x="3181" y="8250"/>
                    <a:pt x="4250" y="8250"/>
                  </a:cubicBezTo>
                  <a:cubicBezTo>
                    <a:pt x="5327" y="8250"/>
                    <a:pt x="8535" y="7931"/>
                    <a:pt x="8535" y="5097"/>
                  </a:cubicBezTo>
                  <a:cubicBezTo>
                    <a:pt x="8535" y="1854"/>
                    <a:pt x="4917" y="0"/>
                    <a:pt x="4917" y="0"/>
                  </a:cubicBezTo>
                  <a:close/>
                </a:path>
              </a:pathLst>
            </a:custGeom>
            <a:solidFill>
              <a:srgbClr val="0D3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1762244" y="3037450"/>
              <a:ext cx="489584" cy="489584"/>
            </a:xfrm>
            <a:custGeom>
              <a:avLst/>
              <a:gdLst/>
              <a:ahLst/>
              <a:cxnLst/>
              <a:rect l="l" t="t" r="r" b="b"/>
              <a:pathLst>
                <a:path w="3244" h="3244" extrusionOk="0">
                  <a:moveTo>
                    <a:pt x="1618" y="1"/>
                  </a:moveTo>
                  <a:cubicBezTo>
                    <a:pt x="722" y="1"/>
                    <a:pt x="0" y="723"/>
                    <a:pt x="0" y="1619"/>
                  </a:cubicBezTo>
                  <a:cubicBezTo>
                    <a:pt x="0" y="2514"/>
                    <a:pt x="722" y="3244"/>
                    <a:pt x="1618" y="3244"/>
                  </a:cubicBezTo>
                  <a:cubicBezTo>
                    <a:pt x="2521" y="3244"/>
                    <a:pt x="3243" y="2514"/>
                    <a:pt x="3243" y="1619"/>
                  </a:cubicBezTo>
                  <a:cubicBezTo>
                    <a:pt x="3243" y="723"/>
                    <a:pt x="2521" y="1"/>
                    <a:pt x="1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1818840" y="2600534"/>
              <a:ext cx="380469" cy="61877"/>
            </a:xfrm>
            <a:custGeom>
              <a:avLst/>
              <a:gdLst/>
              <a:ahLst/>
              <a:cxnLst/>
              <a:rect l="l" t="t" r="r" b="b"/>
              <a:pathLst>
                <a:path w="2521" h="410" extrusionOk="0">
                  <a:moveTo>
                    <a:pt x="174" y="0"/>
                  </a:moveTo>
                  <a:cubicBezTo>
                    <a:pt x="91" y="0"/>
                    <a:pt x="0" y="90"/>
                    <a:pt x="0" y="201"/>
                  </a:cubicBezTo>
                  <a:cubicBezTo>
                    <a:pt x="0" y="319"/>
                    <a:pt x="91" y="410"/>
                    <a:pt x="174" y="410"/>
                  </a:cubicBezTo>
                  <a:lnTo>
                    <a:pt x="2320" y="410"/>
                  </a:lnTo>
                  <a:cubicBezTo>
                    <a:pt x="2431" y="410"/>
                    <a:pt x="2521" y="319"/>
                    <a:pt x="2521" y="201"/>
                  </a:cubicBezTo>
                  <a:cubicBezTo>
                    <a:pt x="2521" y="90"/>
                    <a:pt x="2431" y="0"/>
                    <a:pt x="2320" y="0"/>
                  </a:cubicBezTo>
                  <a:close/>
                </a:path>
              </a:pathLst>
            </a:custGeom>
            <a:solidFill>
              <a:srgbClr val="19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1818840" y="2539713"/>
              <a:ext cx="380469" cy="60972"/>
            </a:xfrm>
            <a:custGeom>
              <a:avLst/>
              <a:gdLst/>
              <a:ahLst/>
              <a:cxnLst/>
              <a:rect l="l" t="t" r="r" b="b"/>
              <a:pathLst>
                <a:path w="2521" h="404" extrusionOk="0">
                  <a:moveTo>
                    <a:pt x="174" y="0"/>
                  </a:moveTo>
                  <a:cubicBezTo>
                    <a:pt x="91" y="0"/>
                    <a:pt x="0" y="118"/>
                    <a:pt x="0" y="202"/>
                  </a:cubicBezTo>
                  <a:cubicBezTo>
                    <a:pt x="0" y="320"/>
                    <a:pt x="91" y="403"/>
                    <a:pt x="174" y="403"/>
                  </a:cubicBezTo>
                  <a:lnTo>
                    <a:pt x="2320" y="403"/>
                  </a:lnTo>
                  <a:cubicBezTo>
                    <a:pt x="2431" y="403"/>
                    <a:pt x="2521" y="320"/>
                    <a:pt x="2521" y="202"/>
                  </a:cubicBezTo>
                  <a:cubicBezTo>
                    <a:pt x="2521" y="118"/>
                    <a:pt x="2431" y="0"/>
                    <a:pt x="2320" y="0"/>
                  </a:cubicBezTo>
                  <a:close/>
                </a:path>
              </a:pathLst>
            </a:custGeom>
            <a:solidFill>
              <a:srgbClr val="2469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1926749" y="3146415"/>
              <a:ext cx="165710" cy="275882"/>
            </a:xfrm>
            <a:custGeom>
              <a:avLst/>
              <a:gdLst/>
              <a:ahLst/>
              <a:cxnLst/>
              <a:rect l="l" t="t" r="r" b="b"/>
              <a:pathLst>
                <a:path w="1098" h="1828" extrusionOk="0">
                  <a:moveTo>
                    <a:pt x="494" y="452"/>
                  </a:moveTo>
                  <a:lnTo>
                    <a:pt x="494" y="744"/>
                  </a:lnTo>
                  <a:cubicBezTo>
                    <a:pt x="417" y="709"/>
                    <a:pt x="375" y="654"/>
                    <a:pt x="375" y="584"/>
                  </a:cubicBezTo>
                  <a:cubicBezTo>
                    <a:pt x="375" y="515"/>
                    <a:pt x="417" y="466"/>
                    <a:pt x="494" y="452"/>
                  </a:cubicBezTo>
                  <a:close/>
                  <a:moveTo>
                    <a:pt x="618" y="1091"/>
                  </a:moveTo>
                  <a:cubicBezTo>
                    <a:pt x="688" y="1126"/>
                    <a:pt x="723" y="1174"/>
                    <a:pt x="723" y="1244"/>
                  </a:cubicBezTo>
                  <a:cubicBezTo>
                    <a:pt x="723" y="1313"/>
                    <a:pt x="688" y="1355"/>
                    <a:pt x="618" y="1376"/>
                  </a:cubicBezTo>
                  <a:lnTo>
                    <a:pt x="618" y="1091"/>
                  </a:lnTo>
                  <a:close/>
                  <a:moveTo>
                    <a:pt x="494" y="1"/>
                  </a:moveTo>
                  <a:lnTo>
                    <a:pt x="494" y="168"/>
                  </a:lnTo>
                  <a:cubicBezTo>
                    <a:pt x="355" y="181"/>
                    <a:pt x="237" y="223"/>
                    <a:pt x="139" y="306"/>
                  </a:cubicBezTo>
                  <a:cubicBezTo>
                    <a:pt x="49" y="383"/>
                    <a:pt x="0" y="487"/>
                    <a:pt x="0" y="612"/>
                  </a:cubicBezTo>
                  <a:cubicBezTo>
                    <a:pt x="0" y="688"/>
                    <a:pt x="14" y="751"/>
                    <a:pt x="35" y="793"/>
                  </a:cubicBezTo>
                  <a:cubicBezTo>
                    <a:pt x="56" y="813"/>
                    <a:pt x="70" y="834"/>
                    <a:pt x="77" y="855"/>
                  </a:cubicBezTo>
                  <a:cubicBezTo>
                    <a:pt x="91" y="876"/>
                    <a:pt x="112" y="890"/>
                    <a:pt x="139" y="904"/>
                  </a:cubicBezTo>
                  <a:cubicBezTo>
                    <a:pt x="167" y="924"/>
                    <a:pt x="188" y="938"/>
                    <a:pt x="202" y="945"/>
                  </a:cubicBezTo>
                  <a:cubicBezTo>
                    <a:pt x="216" y="959"/>
                    <a:pt x="250" y="973"/>
                    <a:pt x="313" y="994"/>
                  </a:cubicBezTo>
                  <a:cubicBezTo>
                    <a:pt x="369" y="1015"/>
                    <a:pt x="431" y="1029"/>
                    <a:pt x="494" y="1049"/>
                  </a:cubicBezTo>
                  <a:lnTo>
                    <a:pt x="494" y="1376"/>
                  </a:lnTo>
                  <a:cubicBezTo>
                    <a:pt x="424" y="1355"/>
                    <a:pt x="389" y="1299"/>
                    <a:pt x="382" y="1209"/>
                  </a:cubicBezTo>
                  <a:lnTo>
                    <a:pt x="0" y="1209"/>
                  </a:lnTo>
                  <a:cubicBezTo>
                    <a:pt x="0" y="1341"/>
                    <a:pt x="42" y="1452"/>
                    <a:pt x="132" y="1529"/>
                  </a:cubicBezTo>
                  <a:cubicBezTo>
                    <a:pt x="223" y="1605"/>
                    <a:pt x="341" y="1654"/>
                    <a:pt x="494" y="1661"/>
                  </a:cubicBezTo>
                  <a:lnTo>
                    <a:pt x="494" y="1827"/>
                  </a:lnTo>
                  <a:lnTo>
                    <a:pt x="618" y="1827"/>
                  </a:lnTo>
                  <a:lnTo>
                    <a:pt x="618" y="1661"/>
                  </a:lnTo>
                  <a:cubicBezTo>
                    <a:pt x="757" y="1647"/>
                    <a:pt x="875" y="1598"/>
                    <a:pt x="966" y="1515"/>
                  </a:cubicBezTo>
                  <a:cubicBezTo>
                    <a:pt x="1056" y="1431"/>
                    <a:pt x="1098" y="1327"/>
                    <a:pt x="1098" y="1216"/>
                  </a:cubicBezTo>
                  <a:cubicBezTo>
                    <a:pt x="1098" y="1056"/>
                    <a:pt x="1028" y="945"/>
                    <a:pt x="889" y="876"/>
                  </a:cubicBezTo>
                  <a:cubicBezTo>
                    <a:pt x="848" y="855"/>
                    <a:pt x="757" y="827"/>
                    <a:pt x="618" y="786"/>
                  </a:cubicBezTo>
                  <a:lnTo>
                    <a:pt x="618" y="459"/>
                  </a:lnTo>
                  <a:cubicBezTo>
                    <a:pt x="688" y="480"/>
                    <a:pt x="723" y="536"/>
                    <a:pt x="730" y="612"/>
                  </a:cubicBezTo>
                  <a:lnTo>
                    <a:pt x="1098" y="612"/>
                  </a:lnTo>
                  <a:cubicBezTo>
                    <a:pt x="1091" y="466"/>
                    <a:pt x="1049" y="362"/>
                    <a:pt x="966" y="286"/>
                  </a:cubicBezTo>
                  <a:cubicBezTo>
                    <a:pt x="882" y="216"/>
                    <a:pt x="764" y="174"/>
                    <a:pt x="618" y="168"/>
                  </a:cubicBezTo>
                  <a:lnTo>
                    <a:pt x="618"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2483195"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2483195"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2483195"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2473838"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00" y="604"/>
                    <a:pt x="2868" y="660"/>
                    <a:pt x="2146" y="660"/>
                  </a:cubicBezTo>
                  <a:cubicBezTo>
                    <a:pt x="1563" y="660"/>
                    <a:pt x="1042" y="632"/>
                    <a:pt x="667" y="576"/>
                  </a:cubicBezTo>
                  <a:cubicBezTo>
                    <a:pt x="493" y="549"/>
                    <a:pt x="348" y="521"/>
                    <a:pt x="236" y="458"/>
                  </a:cubicBezTo>
                  <a:cubicBezTo>
                    <a:pt x="174" y="458"/>
                    <a:pt x="146" y="431"/>
                    <a:pt x="118" y="403"/>
                  </a:cubicBezTo>
                  <a:cubicBezTo>
                    <a:pt x="118" y="403"/>
                    <a:pt x="118" y="375"/>
                    <a:pt x="146" y="347"/>
                  </a:cubicBezTo>
                  <a:cubicBezTo>
                    <a:pt x="202" y="312"/>
                    <a:pt x="292" y="285"/>
                    <a:pt x="410" y="257"/>
                  </a:cubicBezTo>
                  <a:cubicBezTo>
                    <a:pt x="757"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0" y="312"/>
                  </a:cubicBezTo>
                  <a:lnTo>
                    <a:pt x="0" y="403"/>
                  </a:lnTo>
                  <a:lnTo>
                    <a:pt x="0" y="458"/>
                  </a:ln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2566051"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2483195"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2483195"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2483195"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2473838"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00" y="611"/>
                    <a:pt x="2868" y="667"/>
                    <a:pt x="2146" y="667"/>
                  </a:cubicBezTo>
                  <a:cubicBezTo>
                    <a:pt x="1563" y="667"/>
                    <a:pt x="1042" y="639"/>
                    <a:pt x="667" y="577"/>
                  </a:cubicBezTo>
                  <a:cubicBezTo>
                    <a:pt x="493" y="549"/>
                    <a:pt x="348" y="493"/>
                    <a:pt x="236" y="466"/>
                  </a:cubicBezTo>
                  <a:cubicBezTo>
                    <a:pt x="174" y="438"/>
                    <a:pt x="146" y="438"/>
                    <a:pt x="118" y="403"/>
                  </a:cubicBezTo>
                  <a:lnTo>
                    <a:pt x="118" y="375"/>
                  </a:lnTo>
                  <a:lnTo>
                    <a:pt x="146" y="348"/>
                  </a:lnTo>
                  <a:cubicBezTo>
                    <a:pt x="202" y="320"/>
                    <a:pt x="292" y="292"/>
                    <a:pt x="410" y="264"/>
                  </a:cubicBezTo>
                  <a:cubicBezTo>
                    <a:pt x="757"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0" y="320"/>
                  </a:cubicBezTo>
                  <a:lnTo>
                    <a:pt x="0" y="375"/>
                  </a:lnTo>
                  <a:lnTo>
                    <a:pt x="0" y="466"/>
                  </a:ln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2566051"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2483195"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2483195"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2483195"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a:off x="2473838"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00" y="605"/>
                    <a:pt x="2868" y="660"/>
                    <a:pt x="2146" y="660"/>
                  </a:cubicBezTo>
                  <a:cubicBezTo>
                    <a:pt x="1563" y="660"/>
                    <a:pt x="1042" y="605"/>
                    <a:pt x="667" y="549"/>
                  </a:cubicBezTo>
                  <a:cubicBezTo>
                    <a:pt x="493" y="521"/>
                    <a:pt x="348" y="487"/>
                    <a:pt x="236" y="459"/>
                  </a:cubicBezTo>
                  <a:cubicBezTo>
                    <a:pt x="174" y="431"/>
                    <a:pt x="146" y="403"/>
                    <a:pt x="118" y="403"/>
                  </a:cubicBezTo>
                  <a:lnTo>
                    <a:pt x="118" y="376"/>
                  </a:lnTo>
                  <a:lnTo>
                    <a:pt x="146" y="348"/>
                  </a:lnTo>
                  <a:cubicBezTo>
                    <a:pt x="202" y="313"/>
                    <a:pt x="292" y="285"/>
                    <a:pt x="410" y="258"/>
                  </a:cubicBezTo>
                  <a:cubicBezTo>
                    <a:pt x="757"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0" y="313"/>
                  </a:cubicBezTo>
                  <a:lnTo>
                    <a:pt x="0" y="376"/>
                  </a:lnTo>
                  <a:lnTo>
                    <a:pt x="0" y="431"/>
                  </a:ln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a:off x="2566051"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2483195" y="3334009"/>
              <a:ext cx="629035" cy="122849"/>
            </a:xfrm>
            <a:custGeom>
              <a:avLst/>
              <a:gdLst/>
              <a:ahLst/>
              <a:cxnLst/>
              <a:rect l="l" t="t" r="r" b="b"/>
              <a:pathLst>
                <a:path w="4168" h="814" extrusionOk="0">
                  <a:moveTo>
                    <a:pt x="1" y="1"/>
                  </a:moveTo>
                  <a:lnTo>
                    <a:pt x="1" y="494"/>
                  </a:lnTo>
                  <a:cubicBezTo>
                    <a:pt x="1" y="668"/>
                    <a:pt x="924" y="813"/>
                    <a:pt x="2084" y="813"/>
                  </a:cubicBezTo>
                  <a:cubicBezTo>
                    <a:pt x="3237" y="813"/>
                    <a:pt x="4167" y="668"/>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2483195" y="3334009"/>
              <a:ext cx="629035" cy="62028"/>
            </a:xfrm>
            <a:custGeom>
              <a:avLst/>
              <a:gdLst/>
              <a:ahLst/>
              <a:cxnLst/>
              <a:rect l="l" t="t" r="r" b="b"/>
              <a:pathLst>
                <a:path w="4168" h="411" extrusionOk="0">
                  <a:moveTo>
                    <a:pt x="1" y="1"/>
                  </a:moveTo>
                  <a:lnTo>
                    <a:pt x="1" y="91"/>
                  </a:lnTo>
                  <a:cubicBezTo>
                    <a:pt x="174" y="293"/>
                    <a:pt x="1042" y="411"/>
                    <a:pt x="2084" y="411"/>
                  </a:cubicBezTo>
                  <a:cubicBezTo>
                    <a:pt x="3126" y="411"/>
                    <a:pt x="3994" y="293"/>
                    <a:pt x="4167" y="91"/>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2483195" y="3281640"/>
              <a:ext cx="629035" cy="105040"/>
            </a:xfrm>
            <a:custGeom>
              <a:avLst/>
              <a:gdLst/>
              <a:ahLst/>
              <a:cxnLst/>
              <a:rect l="l" t="t" r="r" b="b"/>
              <a:pathLst>
                <a:path w="4168" h="696" extrusionOk="0">
                  <a:moveTo>
                    <a:pt x="2084" y="1"/>
                  </a:moveTo>
                  <a:cubicBezTo>
                    <a:pt x="924" y="1"/>
                    <a:pt x="1" y="174"/>
                    <a:pt x="1" y="348"/>
                  </a:cubicBezTo>
                  <a:cubicBezTo>
                    <a:pt x="1" y="521"/>
                    <a:pt x="924" y="695"/>
                    <a:pt x="2084" y="695"/>
                  </a:cubicBezTo>
                  <a:cubicBezTo>
                    <a:pt x="3237" y="695"/>
                    <a:pt x="4167" y="521"/>
                    <a:pt x="4167" y="348"/>
                  </a:cubicBezTo>
                  <a:cubicBezTo>
                    <a:pt x="4167" y="174"/>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2473838" y="3273339"/>
              <a:ext cx="646692" cy="122698"/>
            </a:xfrm>
            <a:custGeom>
              <a:avLst/>
              <a:gdLst/>
              <a:ahLst/>
              <a:cxnLst/>
              <a:rect l="l" t="t" r="r" b="b"/>
              <a:pathLst>
                <a:path w="4285" h="813" extrusionOk="0">
                  <a:moveTo>
                    <a:pt x="2146" y="118"/>
                  </a:moveTo>
                  <a:cubicBezTo>
                    <a:pt x="2722" y="118"/>
                    <a:pt x="3243" y="174"/>
                    <a:pt x="3618" y="229"/>
                  </a:cubicBezTo>
                  <a:cubicBezTo>
                    <a:pt x="3792" y="257"/>
                    <a:pt x="3938" y="292"/>
                    <a:pt x="4056" y="320"/>
                  </a:cubicBezTo>
                  <a:cubicBezTo>
                    <a:pt x="4111" y="347"/>
                    <a:pt x="4139" y="375"/>
                    <a:pt x="4167" y="375"/>
                  </a:cubicBezTo>
                  <a:lnTo>
                    <a:pt x="4167" y="403"/>
                  </a:lnTo>
                  <a:lnTo>
                    <a:pt x="4139" y="431"/>
                  </a:lnTo>
                  <a:cubicBezTo>
                    <a:pt x="4083" y="465"/>
                    <a:pt x="3993" y="493"/>
                    <a:pt x="3882" y="521"/>
                  </a:cubicBezTo>
                  <a:cubicBezTo>
                    <a:pt x="3500" y="604"/>
                    <a:pt x="2868" y="695"/>
                    <a:pt x="2146" y="695"/>
                  </a:cubicBezTo>
                  <a:cubicBezTo>
                    <a:pt x="1563" y="695"/>
                    <a:pt x="1042" y="639"/>
                    <a:pt x="667" y="576"/>
                  </a:cubicBezTo>
                  <a:cubicBezTo>
                    <a:pt x="493" y="549"/>
                    <a:pt x="348" y="521"/>
                    <a:pt x="236" y="493"/>
                  </a:cubicBezTo>
                  <a:cubicBezTo>
                    <a:pt x="174" y="465"/>
                    <a:pt x="146" y="431"/>
                    <a:pt x="118" y="431"/>
                  </a:cubicBezTo>
                  <a:lnTo>
                    <a:pt x="118" y="403"/>
                  </a:lnTo>
                  <a:cubicBezTo>
                    <a:pt x="118" y="403"/>
                    <a:pt x="118" y="375"/>
                    <a:pt x="146" y="375"/>
                  </a:cubicBezTo>
                  <a:cubicBezTo>
                    <a:pt x="202" y="347"/>
                    <a:pt x="292" y="320"/>
                    <a:pt x="410" y="292"/>
                  </a:cubicBezTo>
                  <a:cubicBezTo>
                    <a:pt x="757" y="174"/>
                    <a:pt x="1417" y="118"/>
                    <a:pt x="2146" y="118"/>
                  </a:cubicBezTo>
                  <a:close/>
                  <a:moveTo>
                    <a:pt x="2146" y="0"/>
                  </a:moveTo>
                  <a:cubicBezTo>
                    <a:pt x="1563" y="0"/>
                    <a:pt x="1042" y="56"/>
                    <a:pt x="667" y="118"/>
                  </a:cubicBezTo>
                  <a:cubicBezTo>
                    <a:pt x="466" y="146"/>
                    <a:pt x="320" y="174"/>
                    <a:pt x="202" y="229"/>
                  </a:cubicBezTo>
                  <a:cubicBezTo>
                    <a:pt x="146" y="229"/>
                    <a:pt x="91" y="257"/>
                    <a:pt x="63" y="292"/>
                  </a:cubicBezTo>
                  <a:cubicBezTo>
                    <a:pt x="28" y="292"/>
                    <a:pt x="28" y="320"/>
                    <a:pt x="0" y="347"/>
                  </a:cubicBezTo>
                  <a:lnTo>
                    <a:pt x="0" y="403"/>
                  </a:lnTo>
                  <a:lnTo>
                    <a:pt x="0" y="465"/>
                  </a:lnTo>
                  <a:cubicBezTo>
                    <a:pt x="28" y="493"/>
                    <a:pt x="63" y="521"/>
                    <a:pt x="118" y="549"/>
                  </a:cubicBezTo>
                  <a:cubicBezTo>
                    <a:pt x="174" y="576"/>
                    <a:pt x="292" y="604"/>
                    <a:pt x="410" y="667"/>
                  </a:cubicBezTo>
                  <a:cubicBezTo>
                    <a:pt x="813" y="750"/>
                    <a:pt x="1417" y="813"/>
                    <a:pt x="2146" y="813"/>
                  </a:cubicBezTo>
                  <a:cubicBezTo>
                    <a:pt x="2722" y="813"/>
                    <a:pt x="3243" y="750"/>
                    <a:pt x="3618" y="695"/>
                  </a:cubicBezTo>
                  <a:cubicBezTo>
                    <a:pt x="3820" y="667"/>
                    <a:pt x="3965" y="639"/>
                    <a:pt x="4083" y="576"/>
                  </a:cubicBezTo>
                  <a:cubicBezTo>
                    <a:pt x="4139" y="576"/>
                    <a:pt x="4195" y="549"/>
                    <a:pt x="4229" y="521"/>
                  </a:cubicBezTo>
                  <a:cubicBezTo>
                    <a:pt x="4257" y="493"/>
                    <a:pt x="4257" y="493"/>
                    <a:pt x="4285" y="465"/>
                  </a:cubicBezTo>
                  <a:lnTo>
                    <a:pt x="4285" y="403"/>
                  </a:lnTo>
                  <a:lnTo>
                    <a:pt x="4285" y="347"/>
                  </a:lnTo>
                  <a:cubicBezTo>
                    <a:pt x="4257" y="292"/>
                    <a:pt x="4229" y="292"/>
                    <a:pt x="4167" y="257"/>
                  </a:cubicBezTo>
                  <a:cubicBezTo>
                    <a:pt x="4111" y="229"/>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2566051" y="3299448"/>
              <a:ext cx="462268" cy="70329"/>
            </a:xfrm>
            <a:custGeom>
              <a:avLst/>
              <a:gdLst/>
              <a:ahLst/>
              <a:cxnLst/>
              <a:rect l="l" t="t" r="r" b="b"/>
              <a:pathLst>
                <a:path w="3063" h="466" extrusionOk="0">
                  <a:moveTo>
                    <a:pt x="1535" y="1"/>
                  </a:moveTo>
                  <a:cubicBezTo>
                    <a:pt x="695" y="1"/>
                    <a:pt x="0" y="119"/>
                    <a:pt x="0" y="230"/>
                  </a:cubicBezTo>
                  <a:cubicBezTo>
                    <a:pt x="0" y="348"/>
                    <a:pt x="695" y="466"/>
                    <a:pt x="1535" y="466"/>
                  </a:cubicBezTo>
                  <a:cubicBezTo>
                    <a:pt x="2368" y="466"/>
                    <a:pt x="3063" y="348"/>
                    <a:pt x="3063" y="230"/>
                  </a:cubicBezTo>
                  <a:cubicBezTo>
                    <a:pt x="3063" y="119"/>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2483195" y="3216744"/>
              <a:ext cx="629035" cy="121642"/>
            </a:xfrm>
            <a:custGeom>
              <a:avLst/>
              <a:gdLst/>
              <a:ahLst/>
              <a:cxnLst/>
              <a:rect l="l" t="t" r="r" b="b"/>
              <a:pathLst>
                <a:path w="4168" h="806" extrusionOk="0">
                  <a:moveTo>
                    <a:pt x="1" y="0"/>
                  </a:moveTo>
                  <a:lnTo>
                    <a:pt x="1" y="493"/>
                  </a:lnTo>
                  <a:cubicBezTo>
                    <a:pt x="1" y="667"/>
                    <a:pt x="924" y="806"/>
                    <a:pt x="2084" y="806"/>
                  </a:cubicBezTo>
                  <a:cubicBezTo>
                    <a:pt x="3237" y="806"/>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2483195" y="3216744"/>
              <a:ext cx="629035" cy="60821"/>
            </a:xfrm>
            <a:custGeom>
              <a:avLst/>
              <a:gdLst/>
              <a:ahLst/>
              <a:cxnLst/>
              <a:rect l="l" t="t" r="r" b="b"/>
              <a:pathLst>
                <a:path w="4168" h="403" extrusionOk="0">
                  <a:moveTo>
                    <a:pt x="1" y="0"/>
                  </a:moveTo>
                  <a:lnTo>
                    <a:pt x="1" y="83"/>
                  </a:lnTo>
                  <a:cubicBezTo>
                    <a:pt x="174" y="257"/>
                    <a:pt x="1042" y="403"/>
                    <a:pt x="2084" y="403"/>
                  </a:cubicBezTo>
                  <a:cubicBezTo>
                    <a:pt x="3126" y="403"/>
                    <a:pt x="3994" y="257"/>
                    <a:pt x="4167" y="83"/>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2483195" y="3164223"/>
              <a:ext cx="629035" cy="100815"/>
            </a:xfrm>
            <a:custGeom>
              <a:avLst/>
              <a:gdLst/>
              <a:ahLst/>
              <a:cxnLst/>
              <a:rect l="l" t="t" r="r" b="b"/>
              <a:pathLst>
                <a:path w="4168" h="668" extrusionOk="0">
                  <a:moveTo>
                    <a:pt x="2084" y="1"/>
                  </a:moveTo>
                  <a:cubicBezTo>
                    <a:pt x="924" y="1"/>
                    <a:pt x="1" y="147"/>
                    <a:pt x="1" y="348"/>
                  </a:cubicBezTo>
                  <a:cubicBezTo>
                    <a:pt x="1" y="522"/>
                    <a:pt x="924" y="668"/>
                    <a:pt x="2084" y="668"/>
                  </a:cubicBezTo>
                  <a:cubicBezTo>
                    <a:pt x="3237" y="668"/>
                    <a:pt x="4167" y="522"/>
                    <a:pt x="4167" y="348"/>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2473838" y="3154866"/>
              <a:ext cx="646692" cy="118623"/>
            </a:xfrm>
            <a:custGeom>
              <a:avLst/>
              <a:gdLst/>
              <a:ahLst/>
              <a:cxnLst/>
              <a:rect l="l" t="t" r="r" b="b"/>
              <a:pathLst>
                <a:path w="4285" h="786" extrusionOk="0">
                  <a:moveTo>
                    <a:pt x="2146" y="118"/>
                  </a:moveTo>
                  <a:cubicBezTo>
                    <a:pt x="2722" y="118"/>
                    <a:pt x="3243" y="146"/>
                    <a:pt x="3618" y="209"/>
                  </a:cubicBezTo>
                  <a:cubicBezTo>
                    <a:pt x="3792" y="264"/>
                    <a:pt x="3938" y="292"/>
                    <a:pt x="4056" y="320"/>
                  </a:cubicBezTo>
                  <a:cubicBezTo>
                    <a:pt x="4111" y="348"/>
                    <a:pt x="4139" y="348"/>
                    <a:pt x="4167" y="382"/>
                  </a:cubicBezTo>
                  <a:lnTo>
                    <a:pt x="4167" y="410"/>
                  </a:lnTo>
                  <a:lnTo>
                    <a:pt x="4139" y="438"/>
                  </a:lnTo>
                  <a:cubicBezTo>
                    <a:pt x="4083" y="466"/>
                    <a:pt x="3993" y="493"/>
                    <a:pt x="3882" y="521"/>
                  </a:cubicBezTo>
                  <a:cubicBezTo>
                    <a:pt x="3500" y="612"/>
                    <a:pt x="2868" y="667"/>
                    <a:pt x="2146" y="667"/>
                  </a:cubicBezTo>
                  <a:cubicBezTo>
                    <a:pt x="1563" y="667"/>
                    <a:pt x="1042" y="639"/>
                    <a:pt x="667" y="584"/>
                  </a:cubicBezTo>
                  <a:cubicBezTo>
                    <a:pt x="493" y="556"/>
                    <a:pt x="348" y="521"/>
                    <a:pt x="236" y="466"/>
                  </a:cubicBezTo>
                  <a:cubicBezTo>
                    <a:pt x="174" y="466"/>
                    <a:pt x="146" y="438"/>
                    <a:pt x="118" y="410"/>
                  </a:cubicBezTo>
                  <a:cubicBezTo>
                    <a:pt x="118" y="410"/>
                    <a:pt x="118" y="382"/>
                    <a:pt x="146" y="382"/>
                  </a:cubicBezTo>
                  <a:cubicBezTo>
                    <a:pt x="202" y="348"/>
                    <a:pt x="292" y="292"/>
                    <a:pt x="410" y="264"/>
                  </a:cubicBezTo>
                  <a:cubicBezTo>
                    <a:pt x="757" y="174"/>
                    <a:pt x="1417" y="118"/>
                    <a:pt x="2146" y="118"/>
                  </a:cubicBezTo>
                  <a:close/>
                  <a:moveTo>
                    <a:pt x="2146" y="0"/>
                  </a:moveTo>
                  <a:cubicBezTo>
                    <a:pt x="1563" y="0"/>
                    <a:pt x="1042" y="35"/>
                    <a:pt x="667" y="118"/>
                  </a:cubicBezTo>
                  <a:cubicBezTo>
                    <a:pt x="466" y="146"/>
                    <a:pt x="320" y="174"/>
                    <a:pt x="202" y="209"/>
                  </a:cubicBezTo>
                  <a:cubicBezTo>
                    <a:pt x="146" y="237"/>
                    <a:pt x="91" y="264"/>
                    <a:pt x="63" y="292"/>
                  </a:cubicBezTo>
                  <a:cubicBezTo>
                    <a:pt x="28" y="292"/>
                    <a:pt x="28" y="320"/>
                    <a:pt x="0" y="320"/>
                  </a:cubicBezTo>
                  <a:lnTo>
                    <a:pt x="0" y="410"/>
                  </a:lnTo>
                  <a:lnTo>
                    <a:pt x="0" y="466"/>
                  </a:lnTo>
                  <a:cubicBezTo>
                    <a:pt x="28" y="493"/>
                    <a:pt x="63" y="521"/>
                    <a:pt x="118" y="556"/>
                  </a:cubicBezTo>
                  <a:cubicBezTo>
                    <a:pt x="174" y="584"/>
                    <a:pt x="292" y="612"/>
                    <a:pt x="410" y="639"/>
                  </a:cubicBezTo>
                  <a:cubicBezTo>
                    <a:pt x="813" y="730"/>
                    <a:pt x="1417" y="785"/>
                    <a:pt x="2146" y="785"/>
                  </a:cubicBezTo>
                  <a:cubicBezTo>
                    <a:pt x="2722" y="785"/>
                    <a:pt x="3243" y="757"/>
                    <a:pt x="3618" y="695"/>
                  </a:cubicBezTo>
                  <a:cubicBezTo>
                    <a:pt x="3820" y="667"/>
                    <a:pt x="3965" y="639"/>
                    <a:pt x="4083" y="584"/>
                  </a:cubicBezTo>
                  <a:cubicBezTo>
                    <a:pt x="4139" y="556"/>
                    <a:pt x="4195" y="556"/>
                    <a:pt x="4229" y="521"/>
                  </a:cubicBezTo>
                  <a:cubicBezTo>
                    <a:pt x="4257" y="493"/>
                    <a:pt x="4257" y="493"/>
                    <a:pt x="4285" y="466"/>
                  </a:cubicBezTo>
                  <a:lnTo>
                    <a:pt x="4285" y="410"/>
                  </a:lnTo>
                  <a:lnTo>
                    <a:pt x="4285" y="320"/>
                  </a:lnTo>
                  <a:cubicBezTo>
                    <a:pt x="4257" y="292"/>
                    <a:pt x="4229" y="264"/>
                    <a:pt x="4167" y="264"/>
                  </a:cubicBezTo>
                  <a:cubicBezTo>
                    <a:pt x="4111" y="209"/>
                    <a:pt x="3993" y="174"/>
                    <a:pt x="3882" y="146"/>
                  </a:cubicBezTo>
                  <a:cubicBezTo>
                    <a:pt x="3472" y="63"/>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2566051" y="3181126"/>
              <a:ext cx="462268" cy="70329"/>
            </a:xfrm>
            <a:custGeom>
              <a:avLst/>
              <a:gdLst/>
              <a:ahLst/>
              <a:cxnLst/>
              <a:rect l="l" t="t" r="r" b="b"/>
              <a:pathLst>
                <a:path w="3063" h="466" extrusionOk="0">
                  <a:moveTo>
                    <a:pt x="1535" y="0"/>
                  </a:moveTo>
                  <a:cubicBezTo>
                    <a:pt x="695" y="0"/>
                    <a:pt x="0" y="90"/>
                    <a:pt x="0" y="236"/>
                  </a:cubicBezTo>
                  <a:cubicBezTo>
                    <a:pt x="0" y="347"/>
                    <a:pt x="695" y="465"/>
                    <a:pt x="1535" y="465"/>
                  </a:cubicBezTo>
                  <a:cubicBezTo>
                    <a:pt x="2368" y="465"/>
                    <a:pt x="3063" y="347"/>
                    <a:pt x="3063" y="236"/>
                  </a:cubicBezTo>
                  <a:cubicBezTo>
                    <a:pt x="3063" y="90"/>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2483195" y="3094045"/>
              <a:ext cx="629035" cy="126924"/>
            </a:xfrm>
            <a:custGeom>
              <a:avLst/>
              <a:gdLst/>
              <a:ahLst/>
              <a:cxnLst/>
              <a:rect l="l" t="t" r="r" b="b"/>
              <a:pathLst>
                <a:path w="4168" h="841" extrusionOk="0">
                  <a:moveTo>
                    <a:pt x="1" y="1"/>
                  </a:moveTo>
                  <a:lnTo>
                    <a:pt x="1" y="494"/>
                  </a:lnTo>
                  <a:cubicBezTo>
                    <a:pt x="1" y="695"/>
                    <a:pt x="924" y="841"/>
                    <a:pt x="2084" y="841"/>
                  </a:cubicBezTo>
                  <a:cubicBezTo>
                    <a:pt x="3237" y="841"/>
                    <a:pt x="4167" y="695"/>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2483195" y="3094045"/>
              <a:ext cx="629035" cy="66254"/>
            </a:xfrm>
            <a:custGeom>
              <a:avLst/>
              <a:gdLst/>
              <a:ahLst/>
              <a:cxnLst/>
              <a:rect l="l" t="t" r="r" b="b"/>
              <a:pathLst>
                <a:path w="4168" h="439" extrusionOk="0">
                  <a:moveTo>
                    <a:pt x="1" y="1"/>
                  </a:moveTo>
                  <a:lnTo>
                    <a:pt x="1" y="119"/>
                  </a:lnTo>
                  <a:cubicBezTo>
                    <a:pt x="174" y="292"/>
                    <a:pt x="1042" y="438"/>
                    <a:pt x="2084" y="438"/>
                  </a:cubicBezTo>
                  <a:cubicBezTo>
                    <a:pt x="3126" y="438"/>
                    <a:pt x="3994" y="292"/>
                    <a:pt x="4167" y="119"/>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a:off x="2483195" y="3045901"/>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2473838" y="3037450"/>
              <a:ext cx="646692" cy="117567"/>
            </a:xfrm>
            <a:custGeom>
              <a:avLst/>
              <a:gdLst/>
              <a:ahLst/>
              <a:cxnLst/>
              <a:rect l="l" t="t" r="r" b="b"/>
              <a:pathLst>
                <a:path w="4285" h="779" extrusionOk="0">
                  <a:moveTo>
                    <a:pt x="2146" y="119"/>
                  </a:moveTo>
                  <a:cubicBezTo>
                    <a:pt x="2722" y="119"/>
                    <a:pt x="3243" y="147"/>
                    <a:pt x="3618" y="202"/>
                  </a:cubicBezTo>
                  <a:cubicBezTo>
                    <a:pt x="3792" y="230"/>
                    <a:pt x="3938" y="292"/>
                    <a:pt x="4056" y="320"/>
                  </a:cubicBezTo>
                  <a:cubicBezTo>
                    <a:pt x="4111" y="320"/>
                    <a:pt x="4139" y="348"/>
                    <a:pt x="4167" y="376"/>
                  </a:cubicBezTo>
                  <a:cubicBezTo>
                    <a:pt x="4167" y="403"/>
                    <a:pt x="4167" y="403"/>
                    <a:pt x="4139" y="431"/>
                  </a:cubicBezTo>
                  <a:cubicBezTo>
                    <a:pt x="4083" y="466"/>
                    <a:pt x="3993" y="494"/>
                    <a:pt x="3882" y="522"/>
                  </a:cubicBezTo>
                  <a:cubicBezTo>
                    <a:pt x="3500" y="605"/>
                    <a:pt x="2868" y="667"/>
                    <a:pt x="2146" y="667"/>
                  </a:cubicBezTo>
                  <a:cubicBezTo>
                    <a:pt x="1563" y="667"/>
                    <a:pt x="1042" y="640"/>
                    <a:pt x="667" y="577"/>
                  </a:cubicBezTo>
                  <a:cubicBezTo>
                    <a:pt x="493" y="549"/>
                    <a:pt x="348" y="494"/>
                    <a:pt x="236" y="466"/>
                  </a:cubicBezTo>
                  <a:cubicBezTo>
                    <a:pt x="174" y="431"/>
                    <a:pt x="146" y="431"/>
                    <a:pt x="118" y="403"/>
                  </a:cubicBezTo>
                  <a:lnTo>
                    <a:pt x="118" y="376"/>
                  </a:lnTo>
                  <a:lnTo>
                    <a:pt x="146" y="348"/>
                  </a:lnTo>
                  <a:cubicBezTo>
                    <a:pt x="202" y="320"/>
                    <a:pt x="292" y="292"/>
                    <a:pt x="410" y="258"/>
                  </a:cubicBezTo>
                  <a:cubicBezTo>
                    <a:pt x="757" y="174"/>
                    <a:pt x="1417" y="119"/>
                    <a:pt x="2146" y="119"/>
                  </a:cubicBezTo>
                  <a:close/>
                  <a:moveTo>
                    <a:pt x="2146" y="1"/>
                  </a:moveTo>
                  <a:cubicBezTo>
                    <a:pt x="1563" y="1"/>
                    <a:pt x="1042" y="28"/>
                    <a:pt x="667" y="84"/>
                  </a:cubicBezTo>
                  <a:cubicBezTo>
                    <a:pt x="466" y="119"/>
                    <a:pt x="320" y="174"/>
                    <a:pt x="202" y="202"/>
                  </a:cubicBezTo>
                  <a:cubicBezTo>
                    <a:pt x="146" y="230"/>
                    <a:pt x="91" y="258"/>
                    <a:pt x="63" y="292"/>
                  </a:cubicBezTo>
                  <a:cubicBezTo>
                    <a:pt x="28" y="292"/>
                    <a:pt x="28" y="320"/>
                    <a:pt x="0" y="320"/>
                  </a:cubicBezTo>
                  <a:lnTo>
                    <a:pt x="0" y="376"/>
                  </a:lnTo>
                  <a:lnTo>
                    <a:pt x="0" y="466"/>
                  </a:lnTo>
                  <a:cubicBezTo>
                    <a:pt x="28" y="494"/>
                    <a:pt x="63" y="522"/>
                    <a:pt x="118" y="549"/>
                  </a:cubicBezTo>
                  <a:cubicBezTo>
                    <a:pt x="174" y="577"/>
                    <a:pt x="292" y="605"/>
                    <a:pt x="410" y="640"/>
                  </a:cubicBezTo>
                  <a:cubicBezTo>
                    <a:pt x="813" y="723"/>
                    <a:pt x="1417" y="778"/>
                    <a:pt x="2146" y="778"/>
                  </a:cubicBezTo>
                  <a:cubicBezTo>
                    <a:pt x="2722" y="778"/>
                    <a:pt x="3243" y="751"/>
                    <a:pt x="3618" y="695"/>
                  </a:cubicBezTo>
                  <a:cubicBezTo>
                    <a:pt x="3820" y="667"/>
                    <a:pt x="3965" y="605"/>
                    <a:pt x="4083" y="577"/>
                  </a:cubicBezTo>
                  <a:cubicBezTo>
                    <a:pt x="4139" y="549"/>
                    <a:pt x="4195" y="522"/>
                    <a:pt x="4229" y="494"/>
                  </a:cubicBezTo>
                  <a:cubicBezTo>
                    <a:pt x="4257" y="494"/>
                    <a:pt x="4257" y="466"/>
                    <a:pt x="4285" y="466"/>
                  </a:cubicBezTo>
                  <a:lnTo>
                    <a:pt x="4285" y="376"/>
                  </a:lnTo>
                  <a:lnTo>
                    <a:pt x="4285" y="320"/>
                  </a:lnTo>
                  <a:cubicBezTo>
                    <a:pt x="4257" y="292"/>
                    <a:pt x="4229" y="258"/>
                    <a:pt x="4167" y="230"/>
                  </a:cubicBezTo>
                  <a:cubicBezTo>
                    <a:pt x="4111" y="202"/>
                    <a:pt x="3993" y="174"/>
                    <a:pt x="3882" y="147"/>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2566051" y="3063710"/>
              <a:ext cx="462268" cy="65047"/>
            </a:xfrm>
            <a:custGeom>
              <a:avLst/>
              <a:gdLst/>
              <a:ahLst/>
              <a:cxnLst/>
              <a:rect l="l" t="t" r="r" b="b"/>
              <a:pathLst>
                <a:path w="3063" h="431" extrusionOk="0">
                  <a:moveTo>
                    <a:pt x="1535" y="0"/>
                  </a:moveTo>
                  <a:cubicBezTo>
                    <a:pt x="695" y="0"/>
                    <a:pt x="0" y="84"/>
                    <a:pt x="0" y="202"/>
                  </a:cubicBezTo>
                  <a:cubicBezTo>
                    <a:pt x="0" y="348"/>
                    <a:pt x="695" y="431"/>
                    <a:pt x="1535" y="431"/>
                  </a:cubicBezTo>
                  <a:cubicBezTo>
                    <a:pt x="2368" y="431"/>
                    <a:pt x="3063" y="348"/>
                    <a:pt x="3063" y="202"/>
                  </a:cubicBezTo>
                  <a:cubicBezTo>
                    <a:pt x="3063" y="84"/>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3138193"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3138193"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3138193"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3128836"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35" y="604"/>
                    <a:pt x="2868" y="660"/>
                    <a:pt x="2146" y="660"/>
                  </a:cubicBezTo>
                  <a:cubicBezTo>
                    <a:pt x="1563" y="660"/>
                    <a:pt x="1042" y="632"/>
                    <a:pt x="667" y="576"/>
                  </a:cubicBezTo>
                  <a:cubicBezTo>
                    <a:pt x="493" y="549"/>
                    <a:pt x="348" y="521"/>
                    <a:pt x="236" y="458"/>
                  </a:cubicBezTo>
                  <a:cubicBezTo>
                    <a:pt x="202" y="458"/>
                    <a:pt x="146" y="431"/>
                    <a:pt x="146" y="403"/>
                  </a:cubicBezTo>
                  <a:lnTo>
                    <a:pt x="118" y="403"/>
                  </a:lnTo>
                  <a:cubicBezTo>
                    <a:pt x="118" y="403"/>
                    <a:pt x="118" y="375"/>
                    <a:pt x="146" y="347"/>
                  </a:cubicBezTo>
                  <a:cubicBezTo>
                    <a:pt x="202" y="312"/>
                    <a:pt x="292" y="285"/>
                    <a:pt x="410" y="257"/>
                  </a:cubicBezTo>
                  <a:cubicBezTo>
                    <a:pt x="785"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28" y="312"/>
                  </a:cubicBezTo>
                  <a:cubicBezTo>
                    <a:pt x="0" y="347"/>
                    <a:pt x="0" y="375"/>
                    <a:pt x="0" y="403"/>
                  </a:cubicBezTo>
                  <a:cubicBezTo>
                    <a:pt x="0" y="403"/>
                    <a:pt x="0" y="431"/>
                    <a:pt x="28" y="458"/>
                  </a:cubicBez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3221049"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3138193"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3138193"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3138193"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128836"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35" y="611"/>
                    <a:pt x="2868" y="667"/>
                    <a:pt x="2146" y="667"/>
                  </a:cubicBezTo>
                  <a:cubicBezTo>
                    <a:pt x="1563" y="667"/>
                    <a:pt x="1042" y="639"/>
                    <a:pt x="667" y="577"/>
                  </a:cubicBezTo>
                  <a:cubicBezTo>
                    <a:pt x="493" y="549"/>
                    <a:pt x="348" y="493"/>
                    <a:pt x="236" y="466"/>
                  </a:cubicBezTo>
                  <a:cubicBezTo>
                    <a:pt x="202" y="438"/>
                    <a:pt x="146" y="438"/>
                    <a:pt x="146" y="403"/>
                  </a:cubicBezTo>
                  <a:lnTo>
                    <a:pt x="118" y="375"/>
                  </a:lnTo>
                  <a:lnTo>
                    <a:pt x="146" y="348"/>
                  </a:lnTo>
                  <a:cubicBezTo>
                    <a:pt x="202" y="320"/>
                    <a:pt x="292" y="292"/>
                    <a:pt x="410" y="264"/>
                  </a:cubicBezTo>
                  <a:cubicBezTo>
                    <a:pt x="785"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28" y="320"/>
                  </a:cubicBezTo>
                  <a:cubicBezTo>
                    <a:pt x="0" y="348"/>
                    <a:pt x="0" y="375"/>
                    <a:pt x="0" y="375"/>
                  </a:cubicBezTo>
                  <a:cubicBezTo>
                    <a:pt x="0" y="403"/>
                    <a:pt x="0" y="438"/>
                    <a:pt x="28" y="466"/>
                  </a:cubicBez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21049"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138193"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3138193"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138193"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128836"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35" y="605"/>
                    <a:pt x="2868" y="660"/>
                    <a:pt x="2146" y="660"/>
                  </a:cubicBezTo>
                  <a:cubicBezTo>
                    <a:pt x="1563" y="660"/>
                    <a:pt x="1042" y="605"/>
                    <a:pt x="667" y="549"/>
                  </a:cubicBezTo>
                  <a:cubicBezTo>
                    <a:pt x="493" y="521"/>
                    <a:pt x="348" y="487"/>
                    <a:pt x="236" y="459"/>
                  </a:cubicBezTo>
                  <a:cubicBezTo>
                    <a:pt x="202" y="431"/>
                    <a:pt x="146" y="403"/>
                    <a:pt x="146" y="403"/>
                  </a:cubicBezTo>
                  <a:lnTo>
                    <a:pt x="118" y="376"/>
                  </a:lnTo>
                  <a:lnTo>
                    <a:pt x="146" y="348"/>
                  </a:lnTo>
                  <a:cubicBezTo>
                    <a:pt x="202" y="313"/>
                    <a:pt x="292" y="285"/>
                    <a:pt x="410" y="258"/>
                  </a:cubicBezTo>
                  <a:cubicBezTo>
                    <a:pt x="785"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28" y="313"/>
                  </a:cubicBezTo>
                  <a:cubicBezTo>
                    <a:pt x="0" y="348"/>
                    <a:pt x="0" y="348"/>
                    <a:pt x="0" y="376"/>
                  </a:cubicBezTo>
                  <a:cubicBezTo>
                    <a:pt x="0" y="403"/>
                    <a:pt x="0" y="431"/>
                    <a:pt x="28" y="431"/>
                  </a:cubicBez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3221049"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17"/>
          <p:cNvSpPr txBox="1"/>
          <p:nvPr/>
        </p:nvSpPr>
        <p:spPr>
          <a:xfrm>
            <a:off x="2679509" y="3010504"/>
            <a:ext cx="176116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Data Preparation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41" name="Google Shape;1541;p17"/>
          <p:cNvSpPr txBox="1"/>
          <p:nvPr/>
        </p:nvSpPr>
        <p:spPr>
          <a:xfrm>
            <a:off x="2652392" y="1296069"/>
            <a:ext cx="141798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sym typeface="Fira Sans Extra Condensed Medium"/>
              </a:rPr>
              <a:t>Introduction</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1543" name="Google Shape;1543;p17"/>
          <p:cNvSpPr txBox="1"/>
          <p:nvPr/>
        </p:nvSpPr>
        <p:spPr>
          <a:xfrm>
            <a:off x="2885140" y="2140337"/>
            <a:ext cx="91512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Problem</a:t>
            </a:r>
            <a:endParaRPr sz="1700">
              <a:solidFill>
                <a:schemeClr val="lt2"/>
              </a:solidFill>
              <a:latin typeface="Fira Sans Extra Condensed Medium"/>
              <a:ea typeface="Fira Sans Extra Condensed Medium"/>
              <a:cs typeface="Fira Sans Extra Condensed Medium"/>
              <a:sym typeface="Fira Sans Extra Condensed Medium"/>
            </a:endParaRPr>
          </a:p>
        </p:txBody>
      </p:sp>
      <p:grpSp>
        <p:nvGrpSpPr>
          <p:cNvPr id="4" name="群組 3">
            <a:extLst>
              <a:ext uri="{FF2B5EF4-FFF2-40B4-BE49-F238E27FC236}">
                <a16:creationId xmlns:a16="http://schemas.microsoft.com/office/drawing/2014/main" id="{32781FDD-7FBB-B881-C2DC-7DC6E6668F98}"/>
              </a:ext>
            </a:extLst>
          </p:cNvPr>
          <p:cNvGrpSpPr/>
          <p:nvPr/>
        </p:nvGrpSpPr>
        <p:grpSpPr>
          <a:xfrm>
            <a:off x="2123505" y="2984646"/>
            <a:ext cx="471300" cy="471300"/>
            <a:chOff x="5137825" y="3692500"/>
            <a:chExt cx="471300" cy="471300"/>
          </a:xfrm>
        </p:grpSpPr>
        <p:sp>
          <p:nvSpPr>
            <p:cNvPr id="1546" name="Google Shape;1546;p17"/>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grpSp>
      <p:grpSp>
        <p:nvGrpSpPr>
          <p:cNvPr id="2" name="群組 1">
            <a:extLst>
              <a:ext uri="{FF2B5EF4-FFF2-40B4-BE49-F238E27FC236}">
                <a16:creationId xmlns:a16="http://schemas.microsoft.com/office/drawing/2014/main" id="{FB953206-0ACB-27B0-9DB1-97BEE6BFA5CB}"/>
              </a:ext>
            </a:extLst>
          </p:cNvPr>
          <p:cNvGrpSpPr/>
          <p:nvPr/>
        </p:nvGrpSpPr>
        <p:grpSpPr>
          <a:xfrm>
            <a:off x="2096388" y="1264581"/>
            <a:ext cx="471300" cy="471300"/>
            <a:chOff x="5137825" y="1330775"/>
            <a:chExt cx="471300" cy="471300"/>
          </a:xfrm>
        </p:grpSpPr>
        <p:sp>
          <p:nvSpPr>
            <p:cNvPr id="1548" name="Google Shape;1548;p17"/>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7"/>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grpSp>
      <p:grpSp>
        <p:nvGrpSpPr>
          <p:cNvPr id="3" name="群組 2">
            <a:extLst>
              <a:ext uri="{FF2B5EF4-FFF2-40B4-BE49-F238E27FC236}">
                <a16:creationId xmlns:a16="http://schemas.microsoft.com/office/drawing/2014/main" id="{E03EE4D3-776C-9663-1F4A-5FFBD219BF3C}"/>
              </a:ext>
            </a:extLst>
          </p:cNvPr>
          <p:cNvGrpSpPr/>
          <p:nvPr/>
        </p:nvGrpSpPr>
        <p:grpSpPr>
          <a:xfrm>
            <a:off x="2329136" y="2118183"/>
            <a:ext cx="471300" cy="471300"/>
            <a:chOff x="5137825" y="2518150"/>
            <a:chExt cx="471300" cy="471300"/>
          </a:xfrm>
        </p:grpSpPr>
        <p:sp>
          <p:nvSpPr>
            <p:cNvPr id="1547" name="Google Shape;1547;p17"/>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7"/>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sp>
        <p:nvSpPr>
          <p:cNvPr id="5" name="Google Shape;1539;p17">
            <a:extLst>
              <a:ext uri="{FF2B5EF4-FFF2-40B4-BE49-F238E27FC236}">
                <a16:creationId xmlns:a16="http://schemas.microsoft.com/office/drawing/2014/main" id="{D6A14E73-2049-38CC-CF3F-3169314C44B0}"/>
              </a:ext>
            </a:extLst>
          </p:cNvPr>
          <p:cNvSpPr txBox="1"/>
          <p:nvPr/>
        </p:nvSpPr>
        <p:spPr>
          <a:xfrm>
            <a:off x="2832534" y="3832896"/>
            <a:ext cx="1910258"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Data Visualization</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6" name="群組 5">
            <a:extLst>
              <a:ext uri="{FF2B5EF4-FFF2-40B4-BE49-F238E27FC236}">
                <a16:creationId xmlns:a16="http://schemas.microsoft.com/office/drawing/2014/main" id="{E18424E1-22CE-BA0C-F8DD-659811A4A09C}"/>
              </a:ext>
            </a:extLst>
          </p:cNvPr>
          <p:cNvGrpSpPr/>
          <p:nvPr/>
        </p:nvGrpSpPr>
        <p:grpSpPr>
          <a:xfrm>
            <a:off x="2324458" y="3808069"/>
            <a:ext cx="471300" cy="471300"/>
            <a:chOff x="5137825" y="3692500"/>
            <a:chExt cx="471300" cy="471300"/>
          </a:xfrm>
        </p:grpSpPr>
        <p:sp>
          <p:nvSpPr>
            <p:cNvPr id="7" name="Google Shape;1546;p17">
              <a:extLst>
                <a:ext uri="{FF2B5EF4-FFF2-40B4-BE49-F238E27FC236}">
                  <a16:creationId xmlns:a16="http://schemas.microsoft.com/office/drawing/2014/main" id="{EC8EF648-0091-02A0-720F-8B1CCFE1E118}"/>
                </a:ext>
              </a:extLst>
            </p:cNvPr>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9;p17">
              <a:extLst>
                <a:ext uri="{FF2B5EF4-FFF2-40B4-BE49-F238E27FC236}">
                  <a16:creationId xmlns:a16="http://schemas.microsoft.com/office/drawing/2014/main" id="{A8E8FF97-B0DE-A2C1-2402-07A486BCA641}"/>
                </a:ext>
              </a:extLst>
            </p:cNvPr>
            <p:cNvSpPr/>
            <p:nvPr/>
          </p:nvSpPr>
          <p:spPr>
            <a:xfrm>
              <a:off x="5169313" y="3724000"/>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04</a:t>
              </a:r>
              <a:endParaRPr>
                <a:solidFill>
                  <a:srgbClr val="FFFFFF"/>
                </a:solidFill>
              </a:endParaRPr>
            </a:p>
          </p:txBody>
        </p:sp>
      </p:grpSp>
      <p:pic>
        <p:nvPicPr>
          <p:cNvPr id="9" name="圖片 8">
            <a:extLst>
              <a:ext uri="{FF2B5EF4-FFF2-40B4-BE49-F238E27FC236}">
                <a16:creationId xmlns:a16="http://schemas.microsoft.com/office/drawing/2014/main" id="{30DE1CA0-94CF-051E-F015-A33EA87C1A6B}"/>
              </a:ext>
            </a:extLst>
          </p:cNvPr>
          <p:cNvPicPr>
            <a:picLocks noChangeAspect="1"/>
          </p:cNvPicPr>
          <p:nvPr/>
        </p:nvPicPr>
        <p:blipFill>
          <a:blip r:embed="rId3"/>
          <a:stretch>
            <a:fillRect/>
          </a:stretch>
        </p:blipFill>
        <p:spPr>
          <a:xfrm>
            <a:off x="7563982" y="705567"/>
            <a:ext cx="1194920" cy="749873"/>
          </a:xfrm>
          <a:prstGeom prst="rect">
            <a:avLst/>
          </a:prstGeom>
        </p:spPr>
      </p:pic>
      <p:sp>
        <p:nvSpPr>
          <p:cNvPr id="10" name="Google Shape;1539;p17">
            <a:extLst>
              <a:ext uri="{FF2B5EF4-FFF2-40B4-BE49-F238E27FC236}">
                <a16:creationId xmlns:a16="http://schemas.microsoft.com/office/drawing/2014/main" id="{5BCF0AC3-B268-15DF-5F9D-3AEB44C9303D}"/>
              </a:ext>
            </a:extLst>
          </p:cNvPr>
          <p:cNvSpPr txBox="1"/>
          <p:nvPr/>
        </p:nvSpPr>
        <p:spPr>
          <a:xfrm>
            <a:off x="5267308" y="2989706"/>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Conclusion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 name="Google Shape;1541;p17">
            <a:extLst>
              <a:ext uri="{FF2B5EF4-FFF2-40B4-BE49-F238E27FC236}">
                <a16:creationId xmlns:a16="http://schemas.microsoft.com/office/drawing/2014/main" id="{8BAE0627-B753-86A9-1B7D-029655B94C2B}"/>
              </a:ext>
            </a:extLst>
          </p:cNvPr>
          <p:cNvSpPr txBox="1"/>
          <p:nvPr/>
        </p:nvSpPr>
        <p:spPr>
          <a:xfrm>
            <a:off x="5267308" y="1296069"/>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sym typeface="Fira Sans Extra Condensed Medium"/>
              </a:rPr>
              <a:t>Model Building</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12" name="Google Shape;1543;p17">
            <a:extLst>
              <a:ext uri="{FF2B5EF4-FFF2-40B4-BE49-F238E27FC236}">
                <a16:creationId xmlns:a16="http://schemas.microsoft.com/office/drawing/2014/main" id="{7F16647D-282B-4621-F11A-354F07605078}"/>
              </a:ext>
            </a:extLst>
          </p:cNvPr>
          <p:cNvSpPr txBox="1"/>
          <p:nvPr/>
        </p:nvSpPr>
        <p:spPr>
          <a:xfrm>
            <a:off x="5472981" y="2120117"/>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Model Evaluation</a:t>
            </a:r>
            <a:endParaRPr sz="1700">
              <a:solidFill>
                <a:schemeClr val="lt2"/>
              </a:solidFill>
              <a:latin typeface="Fira Sans Extra Condensed Medium"/>
              <a:ea typeface="Fira Sans Extra Condensed Medium"/>
              <a:cs typeface="Fira Sans Extra Condensed Medium"/>
              <a:sym typeface="Fira Sans Extra Condensed Medium"/>
            </a:endParaRPr>
          </a:p>
        </p:txBody>
      </p:sp>
      <p:grpSp>
        <p:nvGrpSpPr>
          <p:cNvPr id="13" name="群組 12">
            <a:extLst>
              <a:ext uri="{FF2B5EF4-FFF2-40B4-BE49-F238E27FC236}">
                <a16:creationId xmlns:a16="http://schemas.microsoft.com/office/drawing/2014/main" id="{AAE0A6E2-6C8E-E888-CE2E-1C2E10E8B544}"/>
              </a:ext>
            </a:extLst>
          </p:cNvPr>
          <p:cNvGrpSpPr/>
          <p:nvPr/>
        </p:nvGrpSpPr>
        <p:grpSpPr>
          <a:xfrm>
            <a:off x="4711304" y="2963848"/>
            <a:ext cx="471300" cy="471300"/>
            <a:chOff x="5137825" y="3692500"/>
            <a:chExt cx="471300" cy="471300"/>
          </a:xfrm>
        </p:grpSpPr>
        <p:sp>
          <p:nvSpPr>
            <p:cNvPr id="14" name="Google Shape;1546;p17">
              <a:extLst>
                <a:ext uri="{FF2B5EF4-FFF2-40B4-BE49-F238E27FC236}">
                  <a16:creationId xmlns:a16="http://schemas.microsoft.com/office/drawing/2014/main" id="{F4B6D647-64F8-BAFE-24C9-E75CD01706EA}"/>
                </a:ext>
              </a:extLst>
            </p:cNvPr>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49;p17">
              <a:extLst>
                <a:ext uri="{FF2B5EF4-FFF2-40B4-BE49-F238E27FC236}">
                  <a16:creationId xmlns:a16="http://schemas.microsoft.com/office/drawing/2014/main" id="{02FCCF11-8410-F9F8-0A29-DECB10BBBBD4}"/>
                </a:ext>
              </a:extLst>
            </p:cNvPr>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07</a:t>
              </a:r>
              <a:endParaRPr>
                <a:solidFill>
                  <a:srgbClr val="FFFFFF"/>
                </a:solidFill>
              </a:endParaRPr>
            </a:p>
          </p:txBody>
        </p:sp>
      </p:grpSp>
      <p:grpSp>
        <p:nvGrpSpPr>
          <p:cNvPr id="16" name="群組 15">
            <a:extLst>
              <a:ext uri="{FF2B5EF4-FFF2-40B4-BE49-F238E27FC236}">
                <a16:creationId xmlns:a16="http://schemas.microsoft.com/office/drawing/2014/main" id="{393D1498-0C02-E2E0-6F63-9EC89AC3DA2E}"/>
              </a:ext>
            </a:extLst>
          </p:cNvPr>
          <p:cNvGrpSpPr/>
          <p:nvPr/>
        </p:nvGrpSpPr>
        <p:grpSpPr>
          <a:xfrm>
            <a:off x="4711304" y="1264581"/>
            <a:ext cx="471300" cy="471300"/>
            <a:chOff x="5137825" y="1330775"/>
            <a:chExt cx="471300" cy="471300"/>
          </a:xfrm>
        </p:grpSpPr>
        <p:sp>
          <p:nvSpPr>
            <p:cNvPr id="17" name="Google Shape;1548;p17">
              <a:extLst>
                <a:ext uri="{FF2B5EF4-FFF2-40B4-BE49-F238E27FC236}">
                  <a16:creationId xmlns:a16="http://schemas.microsoft.com/office/drawing/2014/main" id="{451EC243-BBF9-DE26-6C2D-43F6976E8E0C}"/>
                </a:ext>
              </a:extLst>
            </p:cNvPr>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0;p17">
              <a:extLst>
                <a:ext uri="{FF2B5EF4-FFF2-40B4-BE49-F238E27FC236}">
                  <a16:creationId xmlns:a16="http://schemas.microsoft.com/office/drawing/2014/main" id="{F5F994AC-8C76-EE70-719E-C0A5CE3D0F32}"/>
                </a:ext>
              </a:extLst>
            </p:cNvPr>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05</a:t>
              </a:r>
              <a:endParaRPr>
                <a:solidFill>
                  <a:srgbClr val="FFFFFF"/>
                </a:solidFill>
              </a:endParaRPr>
            </a:p>
          </p:txBody>
        </p:sp>
      </p:grpSp>
      <p:grpSp>
        <p:nvGrpSpPr>
          <p:cNvPr id="19" name="群組 18">
            <a:extLst>
              <a:ext uri="{FF2B5EF4-FFF2-40B4-BE49-F238E27FC236}">
                <a16:creationId xmlns:a16="http://schemas.microsoft.com/office/drawing/2014/main" id="{FEEE2490-CC68-A1CD-7073-FDF21C28CD11}"/>
              </a:ext>
            </a:extLst>
          </p:cNvPr>
          <p:cNvGrpSpPr/>
          <p:nvPr/>
        </p:nvGrpSpPr>
        <p:grpSpPr>
          <a:xfrm>
            <a:off x="4916977" y="2097963"/>
            <a:ext cx="471300" cy="471300"/>
            <a:chOff x="5137825" y="2518150"/>
            <a:chExt cx="471300" cy="471300"/>
          </a:xfrm>
        </p:grpSpPr>
        <p:sp>
          <p:nvSpPr>
            <p:cNvPr id="20" name="Google Shape;1547;p17">
              <a:extLst>
                <a:ext uri="{FF2B5EF4-FFF2-40B4-BE49-F238E27FC236}">
                  <a16:creationId xmlns:a16="http://schemas.microsoft.com/office/drawing/2014/main" id="{0AB2DB7B-56C1-889F-DCFF-96A0033A353E}"/>
                </a:ext>
              </a:extLst>
            </p:cNvPr>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51;p17">
              <a:extLst>
                <a:ext uri="{FF2B5EF4-FFF2-40B4-BE49-F238E27FC236}">
                  <a16:creationId xmlns:a16="http://schemas.microsoft.com/office/drawing/2014/main" id="{B655FBBF-799A-5E83-D114-B6794113F4D8}"/>
                </a:ext>
              </a:extLst>
            </p:cNvPr>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06</a:t>
              </a:r>
              <a:endParaRPr>
                <a:solidFill>
                  <a:srgbClr val="FFFFFF"/>
                </a:solidFill>
              </a:endParaRPr>
            </a:p>
          </p:txBody>
        </p:sp>
      </p:grpSp>
      <p:sp>
        <p:nvSpPr>
          <p:cNvPr id="22" name="Google Shape;1539;p17">
            <a:extLst>
              <a:ext uri="{FF2B5EF4-FFF2-40B4-BE49-F238E27FC236}">
                <a16:creationId xmlns:a16="http://schemas.microsoft.com/office/drawing/2014/main" id="{3CC89197-D432-60E0-5D54-1F3090C05B3C}"/>
              </a:ext>
            </a:extLst>
          </p:cNvPr>
          <p:cNvSpPr txBox="1"/>
          <p:nvPr/>
        </p:nvSpPr>
        <p:spPr>
          <a:xfrm>
            <a:off x="5504469" y="3832896"/>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Q&amp;A</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23" name="群組 22">
            <a:extLst>
              <a:ext uri="{FF2B5EF4-FFF2-40B4-BE49-F238E27FC236}">
                <a16:creationId xmlns:a16="http://schemas.microsoft.com/office/drawing/2014/main" id="{0BED17F7-222D-729B-8532-DC03DCC685CF}"/>
              </a:ext>
            </a:extLst>
          </p:cNvPr>
          <p:cNvGrpSpPr/>
          <p:nvPr/>
        </p:nvGrpSpPr>
        <p:grpSpPr>
          <a:xfrm>
            <a:off x="4948465" y="3807038"/>
            <a:ext cx="471300" cy="471300"/>
            <a:chOff x="5137825" y="3692500"/>
            <a:chExt cx="471300" cy="471300"/>
          </a:xfrm>
        </p:grpSpPr>
        <p:sp>
          <p:nvSpPr>
            <p:cNvPr id="24" name="Google Shape;1546;p17">
              <a:extLst>
                <a:ext uri="{FF2B5EF4-FFF2-40B4-BE49-F238E27FC236}">
                  <a16:creationId xmlns:a16="http://schemas.microsoft.com/office/drawing/2014/main" id="{A67BBC00-ACCB-E1F2-0808-EE4E0FB3128B}"/>
                </a:ext>
              </a:extLst>
            </p:cNvPr>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49;p17">
              <a:extLst>
                <a:ext uri="{FF2B5EF4-FFF2-40B4-BE49-F238E27FC236}">
                  <a16:creationId xmlns:a16="http://schemas.microsoft.com/office/drawing/2014/main" id="{264E82C7-D0AF-5E31-14C1-BFD6C39DD03B}"/>
                </a:ext>
              </a:extLst>
            </p:cNvPr>
            <p:cNvSpPr/>
            <p:nvPr/>
          </p:nvSpPr>
          <p:spPr>
            <a:xfrm>
              <a:off x="5169313" y="3724000"/>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08</a:t>
              </a:r>
              <a:endParaRPr>
                <a:solidFill>
                  <a:srgbClr val="FFFFFF"/>
                </a:solidFill>
              </a:endParaRPr>
            </a:p>
          </p:txBody>
        </p:sp>
      </p:grpSp>
    </p:spTree>
    <p:extLst>
      <p:ext uri="{BB962C8B-B14F-4D97-AF65-F5344CB8AC3E}">
        <p14:creationId xmlns:p14="http://schemas.microsoft.com/office/powerpoint/2010/main" val="2361876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221739" cy="707656"/>
          </a:xfrm>
        </p:spPr>
        <p:txBody>
          <a:bodyPr/>
          <a:lstStyle/>
          <a:p>
            <a:r>
              <a:rPr lang="en-US" altLang="zh-HK" sz="3600" b="1"/>
              <a:t>4. Data </a:t>
            </a:r>
            <a:r>
              <a:rPr lang="en-US" altLang="zh-HK" sz="3200" b="1"/>
              <a:t>Visualization</a:t>
            </a:r>
            <a:endParaRPr lang="zh-HK" altLang="en-US" sz="3200" b="1"/>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p:txBody>
          <a:bodyPr/>
          <a:lstStyle/>
          <a:p>
            <a:pPr marL="0" indent="0">
              <a:buClr>
                <a:srgbClr val="000000"/>
              </a:buClr>
            </a:pPr>
            <a:r>
              <a:rPr lang="en-US" altLang="zh-HK" sz="1700">
                <a:solidFill>
                  <a:schemeClr val="accent1"/>
                </a:solidFill>
                <a:latin typeface="Fira Sans Extra Condensed Medium"/>
                <a:sym typeface="Arial"/>
              </a:rPr>
              <a:t>What trends can be observed from the data?</a:t>
            </a:r>
            <a:endParaRPr lang="zh-HK" altLang="en-US" sz="1700">
              <a:solidFill>
                <a:schemeClr val="accent1"/>
              </a:solidFill>
              <a:latin typeface="Fira Sans Extra Condensed Medium"/>
              <a:sym typeface="Arial"/>
            </a:endParaRPr>
          </a:p>
        </p:txBody>
      </p:sp>
      <p:grpSp>
        <p:nvGrpSpPr>
          <p:cNvPr id="16" name="Google Shape;941;p39">
            <a:extLst>
              <a:ext uri="{FF2B5EF4-FFF2-40B4-BE49-F238E27FC236}">
                <a16:creationId xmlns:a16="http://schemas.microsoft.com/office/drawing/2014/main" id="{D8788262-E990-BBD1-8D09-D7907F2380F9}"/>
              </a:ext>
            </a:extLst>
          </p:cNvPr>
          <p:cNvGrpSpPr/>
          <p:nvPr/>
        </p:nvGrpSpPr>
        <p:grpSpPr>
          <a:xfrm>
            <a:off x="2917238" y="3538200"/>
            <a:ext cx="1342636" cy="1217594"/>
            <a:chOff x="2659125" y="656075"/>
            <a:chExt cx="1689275" cy="1531950"/>
          </a:xfrm>
        </p:grpSpPr>
        <p:sp>
          <p:nvSpPr>
            <p:cNvPr id="17" name="Google Shape;942;p39">
              <a:extLst>
                <a:ext uri="{FF2B5EF4-FFF2-40B4-BE49-F238E27FC236}">
                  <a16:creationId xmlns:a16="http://schemas.microsoft.com/office/drawing/2014/main" id="{49343E31-A593-77A8-7010-0CAE13F37DEB}"/>
                </a:ext>
              </a:extLst>
            </p:cNvPr>
            <p:cNvSpPr/>
            <p:nvPr/>
          </p:nvSpPr>
          <p:spPr>
            <a:xfrm>
              <a:off x="4205500" y="862775"/>
              <a:ext cx="19025" cy="873900"/>
            </a:xfrm>
            <a:custGeom>
              <a:avLst/>
              <a:gdLst/>
              <a:ahLst/>
              <a:cxnLst/>
              <a:rect l="l" t="t" r="r" b="b"/>
              <a:pathLst>
                <a:path w="761" h="34956" extrusionOk="0">
                  <a:moveTo>
                    <a:pt x="1" y="0"/>
                  </a:moveTo>
                  <a:lnTo>
                    <a:pt x="1" y="34955"/>
                  </a:lnTo>
                  <a:lnTo>
                    <a:pt x="761" y="34955"/>
                  </a:lnTo>
                  <a:lnTo>
                    <a:pt x="761"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3;p39">
              <a:extLst>
                <a:ext uri="{FF2B5EF4-FFF2-40B4-BE49-F238E27FC236}">
                  <a16:creationId xmlns:a16="http://schemas.microsoft.com/office/drawing/2014/main" id="{61A365F8-60EB-55C0-6276-2A188CEE35D1}"/>
                </a:ext>
              </a:extLst>
            </p:cNvPr>
            <p:cNvSpPr/>
            <p:nvPr/>
          </p:nvSpPr>
          <p:spPr>
            <a:xfrm>
              <a:off x="4080125" y="999925"/>
              <a:ext cx="268275" cy="433250"/>
            </a:xfrm>
            <a:custGeom>
              <a:avLst/>
              <a:gdLst/>
              <a:ahLst/>
              <a:cxnLst/>
              <a:rect l="l" t="t" r="r" b="b"/>
              <a:pathLst>
                <a:path w="10731" h="17330" extrusionOk="0">
                  <a:moveTo>
                    <a:pt x="5427" y="0"/>
                  </a:moveTo>
                  <a:cubicBezTo>
                    <a:pt x="3018" y="0"/>
                    <a:pt x="583" y="145"/>
                    <a:pt x="396" y="411"/>
                  </a:cubicBezTo>
                  <a:cubicBezTo>
                    <a:pt x="122" y="806"/>
                    <a:pt x="1" y="16521"/>
                    <a:pt x="396" y="16885"/>
                  </a:cubicBezTo>
                  <a:cubicBezTo>
                    <a:pt x="696" y="17185"/>
                    <a:pt x="2951" y="17330"/>
                    <a:pt x="5235" y="17330"/>
                  </a:cubicBezTo>
                  <a:cubicBezTo>
                    <a:pt x="7578" y="17330"/>
                    <a:pt x="9951" y="17178"/>
                    <a:pt x="10274" y="16885"/>
                  </a:cubicBezTo>
                  <a:cubicBezTo>
                    <a:pt x="10730" y="16521"/>
                    <a:pt x="10730" y="836"/>
                    <a:pt x="10274" y="411"/>
                  </a:cubicBezTo>
                  <a:cubicBezTo>
                    <a:pt x="9964" y="130"/>
                    <a:pt x="7707" y="0"/>
                    <a:pt x="5427"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4;p39">
              <a:extLst>
                <a:ext uri="{FF2B5EF4-FFF2-40B4-BE49-F238E27FC236}">
                  <a16:creationId xmlns:a16="http://schemas.microsoft.com/office/drawing/2014/main" id="{E948B8B4-93EA-672E-1882-AABF543DCFFE}"/>
                </a:ext>
              </a:extLst>
            </p:cNvPr>
            <p:cNvSpPr/>
            <p:nvPr/>
          </p:nvSpPr>
          <p:spPr>
            <a:xfrm>
              <a:off x="3498050" y="1143925"/>
              <a:ext cx="19025" cy="823750"/>
            </a:xfrm>
            <a:custGeom>
              <a:avLst/>
              <a:gdLst/>
              <a:ahLst/>
              <a:cxnLst/>
              <a:rect l="l" t="t" r="r" b="b"/>
              <a:pathLst>
                <a:path w="761" h="32950" extrusionOk="0">
                  <a:moveTo>
                    <a:pt x="1" y="0"/>
                  </a:moveTo>
                  <a:lnTo>
                    <a:pt x="1" y="32949"/>
                  </a:lnTo>
                  <a:lnTo>
                    <a:pt x="760" y="32949"/>
                  </a:lnTo>
                  <a:lnTo>
                    <a:pt x="760"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p39">
              <a:extLst>
                <a:ext uri="{FF2B5EF4-FFF2-40B4-BE49-F238E27FC236}">
                  <a16:creationId xmlns:a16="http://schemas.microsoft.com/office/drawing/2014/main" id="{1D0CE33A-1D80-17BD-AEA4-82722F44E0E8}"/>
                </a:ext>
              </a:extLst>
            </p:cNvPr>
            <p:cNvSpPr/>
            <p:nvPr/>
          </p:nvSpPr>
          <p:spPr>
            <a:xfrm>
              <a:off x="3367350" y="1221050"/>
              <a:ext cx="278150" cy="173375"/>
            </a:xfrm>
            <a:custGeom>
              <a:avLst/>
              <a:gdLst/>
              <a:ahLst/>
              <a:cxnLst/>
              <a:rect l="l" t="t" r="r" b="b"/>
              <a:pathLst>
                <a:path w="11126" h="6935" extrusionOk="0">
                  <a:moveTo>
                    <a:pt x="5628" y="0"/>
                  </a:moveTo>
                  <a:cubicBezTo>
                    <a:pt x="3223" y="0"/>
                    <a:pt x="796" y="145"/>
                    <a:pt x="608" y="411"/>
                  </a:cubicBezTo>
                  <a:cubicBezTo>
                    <a:pt x="213" y="958"/>
                    <a:pt x="1" y="5882"/>
                    <a:pt x="608" y="6490"/>
                  </a:cubicBezTo>
                  <a:cubicBezTo>
                    <a:pt x="908" y="6790"/>
                    <a:pt x="3156" y="6935"/>
                    <a:pt x="5436" y="6935"/>
                  </a:cubicBezTo>
                  <a:cubicBezTo>
                    <a:pt x="7775" y="6935"/>
                    <a:pt x="10148" y="6783"/>
                    <a:pt x="10487" y="6490"/>
                  </a:cubicBezTo>
                  <a:cubicBezTo>
                    <a:pt x="11125" y="5973"/>
                    <a:pt x="11125" y="1019"/>
                    <a:pt x="10487" y="411"/>
                  </a:cubicBezTo>
                  <a:cubicBezTo>
                    <a:pt x="10162" y="130"/>
                    <a:pt x="7904" y="0"/>
                    <a:pt x="5628"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6;p39">
              <a:extLst>
                <a:ext uri="{FF2B5EF4-FFF2-40B4-BE49-F238E27FC236}">
                  <a16:creationId xmlns:a16="http://schemas.microsoft.com/office/drawing/2014/main" id="{F06A7639-8368-6A08-4E68-424E4F148857}"/>
                </a:ext>
              </a:extLst>
            </p:cNvPr>
            <p:cNvSpPr/>
            <p:nvPr/>
          </p:nvSpPr>
          <p:spPr>
            <a:xfrm>
              <a:off x="3143950" y="1132525"/>
              <a:ext cx="19025" cy="648200"/>
            </a:xfrm>
            <a:custGeom>
              <a:avLst/>
              <a:gdLst/>
              <a:ahLst/>
              <a:cxnLst/>
              <a:rect l="l" t="t" r="r" b="b"/>
              <a:pathLst>
                <a:path w="761" h="25928" extrusionOk="0">
                  <a:moveTo>
                    <a:pt x="0" y="1"/>
                  </a:moveTo>
                  <a:lnTo>
                    <a:pt x="0" y="25928"/>
                  </a:lnTo>
                  <a:lnTo>
                    <a:pt x="760" y="25928"/>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7;p39">
              <a:extLst>
                <a:ext uri="{FF2B5EF4-FFF2-40B4-BE49-F238E27FC236}">
                  <a16:creationId xmlns:a16="http://schemas.microsoft.com/office/drawing/2014/main" id="{D4BAE1EA-188B-E4E8-85D5-031CC510E4C4}"/>
                </a:ext>
              </a:extLst>
            </p:cNvPr>
            <p:cNvSpPr/>
            <p:nvPr/>
          </p:nvSpPr>
          <p:spPr>
            <a:xfrm>
              <a:off x="3014000" y="1316325"/>
              <a:ext cx="276625" cy="288325"/>
            </a:xfrm>
            <a:custGeom>
              <a:avLst/>
              <a:gdLst/>
              <a:ahLst/>
              <a:cxnLst/>
              <a:rect l="l" t="t" r="r" b="b"/>
              <a:pathLst>
                <a:path w="11065" h="11533" extrusionOk="0">
                  <a:moveTo>
                    <a:pt x="5534" y="0"/>
                  </a:moveTo>
                  <a:cubicBezTo>
                    <a:pt x="3159" y="0"/>
                    <a:pt x="793" y="137"/>
                    <a:pt x="608" y="399"/>
                  </a:cubicBezTo>
                  <a:cubicBezTo>
                    <a:pt x="213" y="947"/>
                    <a:pt x="1" y="10491"/>
                    <a:pt x="608" y="11099"/>
                  </a:cubicBezTo>
                  <a:cubicBezTo>
                    <a:pt x="904" y="11395"/>
                    <a:pt x="3095" y="11532"/>
                    <a:pt x="5343" y="11532"/>
                  </a:cubicBezTo>
                  <a:cubicBezTo>
                    <a:pt x="7712" y="11532"/>
                    <a:pt x="10144" y="11379"/>
                    <a:pt x="10487" y="11099"/>
                  </a:cubicBezTo>
                  <a:cubicBezTo>
                    <a:pt x="11065" y="10552"/>
                    <a:pt x="11065" y="1007"/>
                    <a:pt x="10487" y="399"/>
                  </a:cubicBezTo>
                  <a:cubicBezTo>
                    <a:pt x="10157" y="130"/>
                    <a:pt x="7842" y="0"/>
                    <a:pt x="5534"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8;p39">
              <a:extLst>
                <a:ext uri="{FF2B5EF4-FFF2-40B4-BE49-F238E27FC236}">
                  <a16:creationId xmlns:a16="http://schemas.microsoft.com/office/drawing/2014/main" id="{2EA4A710-6712-92A7-F354-1FF235887AC8}"/>
                </a:ext>
              </a:extLst>
            </p:cNvPr>
            <p:cNvSpPr/>
            <p:nvPr/>
          </p:nvSpPr>
          <p:spPr>
            <a:xfrm>
              <a:off x="3851400" y="656075"/>
              <a:ext cx="19025" cy="809300"/>
            </a:xfrm>
            <a:custGeom>
              <a:avLst/>
              <a:gdLst/>
              <a:ahLst/>
              <a:cxnLst/>
              <a:rect l="l" t="t" r="r" b="b"/>
              <a:pathLst>
                <a:path w="761" h="32372" extrusionOk="0">
                  <a:moveTo>
                    <a:pt x="1" y="1"/>
                  </a:moveTo>
                  <a:lnTo>
                    <a:pt x="1" y="32372"/>
                  </a:lnTo>
                  <a:lnTo>
                    <a:pt x="760" y="32372"/>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9;p39">
              <a:extLst>
                <a:ext uri="{FF2B5EF4-FFF2-40B4-BE49-F238E27FC236}">
                  <a16:creationId xmlns:a16="http://schemas.microsoft.com/office/drawing/2014/main" id="{F07097CE-6F6E-F341-8EFE-D6E1DE06BEC2}"/>
                </a:ext>
              </a:extLst>
            </p:cNvPr>
            <p:cNvSpPr/>
            <p:nvPr/>
          </p:nvSpPr>
          <p:spPr>
            <a:xfrm>
              <a:off x="3721450" y="750975"/>
              <a:ext cx="277400" cy="539350"/>
            </a:xfrm>
            <a:custGeom>
              <a:avLst/>
              <a:gdLst/>
              <a:ahLst/>
              <a:cxnLst/>
              <a:rect l="l" t="t" r="r" b="b"/>
              <a:pathLst>
                <a:path w="11096" h="21574" extrusionOk="0">
                  <a:moveTo>
                    <a:pt x="5546" y="0"/>
                  </a:moveTo>
                  <a:cubicBezTo>
                    <a:pt x="3168" y="0"/>
                    <a:pt x="794" y="137"/>
                    <a:pt x="609" y="399"/>
                  </a:cubicBezTo>
                  <a:cubicBezTo>
                    <a:pt x="214" y="946"/>
                    <a:pt x="1" y="20521"/>
                    <a:pt x="609" y="21129"/>
                  </a:cubicBezTo>
                  <a:cubicBezTo>
                    <a:pt x="909" y="21429"/>
                    <a:pt x="3164" y="21574"/>
                    <a:pt x="5448" y="21574"/>
                  </a:cubicBezTo>
                  <a:cubicBezTo>
                    <a:pt x="7791" y="21574"/>
                    <a:pt x="10164" y="21421"/>
                    <a:pt x="10487" y="21129"/>
                  </a:cubicBezTo>
                  <a:cubicBezTo>
                    <a:pt x="11095" y="20551"/>
                    <a:pt x="11095" y="977"/>
                    <a:pt x="10487" y="399"/>
                  </a:cubicBezTo>
                  <a:cubicBezTo>
                    <a:pt x="10173" y="129"/>
                    <a:pt x="7857" y="0"/>
                    <a:pt x="5546"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0;p39">
              <a:extLst>
                <a:ext uri="{FF2B5EF4-FFF2-40B4-BE49-F238E27FC236}">
                  <a16:creationId xmlns:a16="http://schemas.microsoft.com/office/drawing/2014/main" id="{9F6C104F-FBF3-F7C7-BDE2-4A0AF49B5BE2}"/>
                </a:ext>
              </a:extLst>
            </p:cNvPr>
            <p:cNvSpPr/>
            <p:nvPr/>
          </p:nvSpPr>
          <p:spPr>
            <a:xfrm>
              <a:off x="2790600" y="1328575"/>
              <a:ext cx="19025" cy="859450"/>
            </a:xfrm>
            <a:custGeom>
              <a:avLst/>
              <a:gdLst/>
              <a:ahLst/>
              <a:cxnLst/>
              <a:rect l="l" t="t" r="r" b="b"/>
              <a:pathLst>
                <a:path w="761" h="34378" extrusionOk="0">
                  <a:moveTo>
                    <a:pt x="0" y="1"/>
                  </a:moveTo>
                  <a:lnTo>
                    <a:pt x="0" y="34378"/>
                  </a:lnTo>
                  <a:lnTo>
                    <a:pt x="760" y="34378"/>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p39">
              <a:extLst>
                <a:ext uri="{FF2B5EF4-FFF2-40B4-BE49-F238E27FC236}">
                  <a16:creationId xmlns:a16="http://schemas.microsoft.com/office/drawing/2014/main" id="{87F37B40-0012-EC3E-4240-9F5ADAFABB36}"/>
                </a:ext>
              </a:extLst>
            </p:cNvPr>
            <p:cNvSpPr/>
            <p:nvPr/>
          </p:nvSpPr>
          <p:spPr>
            <a:xfrm>
              <a:off x="2659125" y="1437900"/>
              <a:ext cx="278900" cy="514300"/>
            </a:xfrm>
            <a:custGeom>
              <a:avLst/>
              <a:gdLst/>
              <a:ahLst/>
              <a:cxnLst/>
              <a:rect l="l" t="t" r="r" b="b"/>
              <a:pathLst>
                <a:path w="11156" h="20572" extrusionOk="0">
                  <a:moveTo>
                    <a:pt x="5557" y="1"/>
                  </a:moveTo>
                  <a:cubicBezTo>
                    <a:pt x="3183" y="1"/>
                    <a:pt x="809" y="138"/>
                    <a:pt x="609" y="400"/>
                  </a:cubicBezTo>
                  <a:cubicBezTo>
                    <a:pt x="244" y="947"/>
                    <a:pt x="1" y="19519"/>
                    <a:pt x="609" y="20126"/>
                  </a:cubicBezTo>
                  <a:cubicBezTo>
                    <a:pt x="909" y="20427"/>
                    <a:pt x="3164" y="20571"/>
                    <a:pt x="5448" y="20571"/>
                  </a:cubicBezTo>
                  <a:cubicBezTo>
                    <a:pt x="7791" y="20571"/>
                    <a:pt x="10164" y="20419"/>
                    <a:pt x="10487" y="20126"/>
                  </a:cubicBezTo>
                  <a:cubicBezTo>
                    <a:pt x="11156" y="19610"/>
                    <a:pt x="11156" y="1008"/>
                    <a:pt x="10487" y="400"/>
                  </a:cubicBezTo>
                  <a:cubicBezTo>
                    <a:pt x="10173" y="130"/>
                    <a:pt x="7864" y="1"/>
                    <a:pt x="5557"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55;p22">
            <a:extLst>
              <a:ext uri="{FF2B5EF4-FFF2-40B4-BE49-F238E27FC236}">
                <a16:creationId xmlns:a16="http://schemas.microsoft.com/office/drawing/2014/main" id="{FBE40B6C-6F5D-5ACE-E7C9-FF9B5AEC9AE7}"/>
              </a:ext>
            </a:extLst>
          </p:cNvPr>
          <p:cNvGrpSpPr/>
          <p:nvPr/>
        </p:nvGrpSpPr>
        <p:grpSpPr>
          <a:xfrm>
            <a:off x="5264525" y="1097546"/>
            <a:ext cx="3564537" cy="3027494"/>
            <a:chOff x="2789738" y="1526626"/>
            <a:chExt cx="3564537" cy="3027494"/>
          </a:xfrm>
        </p:grpSpPr>
        <p:sp>
          <p:nvSpPr>
            <p:cNvPr id="28" name="Google Shape;1756;p22">
              <a:extLst>
                <a:ext uri="{FF2B5EF4-FFF2-40B4-BE49-F238E27FC236}">
                  <a16:creationId xmlns:a16="http://schemas.microsoft.com/office/drawing/2014/main" id="{6994CAC1-595D-1EF9-1C5C-26EF2D3406D9}"/>
                </a:ext>
              </a:extLst>
            </p:cNvPr>
            <p:cNvSpPr/>
            <p:nvPr/>
          </p:nvSpPr>
          <p:spPr>
            <a:xfrm>
              <a:off x="5034217" y="1979176"/>
              <a:ext cx="676466" cy="1337874"/>
            </a:xfrm>
            <a:custGeom>
              <a:avLst/>
              <a:gdLst/>
              <a:ahLst/>
              <a:cxnLst/>
              <a:rect l="l" t="t" r="r" b="b"/>
              <a:pathLst>
                <a:path w="5885" h="11639" extrusionOk="0">
                  <a:moveTo>
                    <a:pt x="0" y="1"/>
                  </a:moveTo>
                  <a:lnTo>
                    <a:pt x="0" y="10672"/>
                  </a:lnTo>
                  <a:cubicBezTo>
                    <a:pt x="2234" y="10672"/>
                    <a:pt x="4278" y="11030"/>
                    <a:pt x="5885" y="11639"/>
                  </a:cubicBezTo>
                  <a:lnTo>
                    <a:pt x="5885" y="532"/>
                  </a:lnTo>
                  <a:cubicBezTo>
                    <a:pt x="4069" y="191"/>
                    <a:pt x="2080" y="1"/>
                    <a:pt x="0" y="1"/>
                  </a:cubicBezTo>
                  <a:close/>
                </a:path>
              </a:pathLst>
            </a:custGeom>
            <a:solidFill>
              <a:srgbClr val="FDB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7;p22">
              <a:extLst>
                <a:ext uri="{FF2B5EF4-FFF2-40B4-BE49-F238E27FC236}">
                  <a16:creationId xmlns:a16="http://schemas.microsoft.com/office/drawing/2014/main" id="{48604826-3ED7-B410-496A-CC93827C222D}"/>
                </a:ext>
              </a:extLst>
            </p:cNvPr>
            <p:cNvSpPr/>
            <p:nvPr/>
          </p:nvSpPr>
          <p:spPr>
            <a:xfrm>
              <a:off x="5142728" y="2909793"/>
              <a:ext cx="1211547" cy="1603058"/>
            </a:xfrm>
            <a:custGeom>
              <a:avLst/>
              <a:gdLst/>
              <a:ahLst/>
              <a:cxnLst/>
              <a:rect l="l" t="t" r="r" b="b"/>
              <a:pathLst>
                <a:path w="10540" h="13946" extrusionOk="0">
                  <a:moveTo>
                    <a:pt x="927" y="1"/>
                  </a:moveTo>
                  <a:lnTo>
                    <a:pt x="927" y="4183"/>
                  </a:lnTo>
                  <a:lnTo>
                    <a:pt x="950" y="4183"/>
                  </a:lnTo>
                  <a:cubicBezTo>
                    <a:pt x="2970" y="4941"/>
                    <a:pt x="4278" y="6095"/>
                    <a:pt x="4278" y="7361"/>
                  </a:cubicBezTo>
                  <a:cubicBezTo>
                    <a:pt x="4278" y="8819"/>
                    <a:pt x="2575" y="8933"/>
                    <a:pt x="1" y="9673"/>
                  </a:cubicBezTo>
                  <a:lnTo>
                    <a:pt x="1" y="13946"/>
                  </a:lnTo>
                  <a:cubicBezTo>
                    <a:pt x="6131" y="13019"/>
                    <a:pt x="10540" y="10426"/>
                    <a:pt x="10540" y="7361"/>
                  </a:cubicBezTo>
                  <a:lnTo>
                    <a:pt x="10540" y="3107"/>
                  </a:lnTo>
                  <a:lnTo>
                    <a:pt x="10408" y="3107"/>
                  </a:lnTo>
                  <a:lnTo>
                    <a:pt x="10408" y="3770"/>
                  </a:lnTo>
                  <a:cubicBezTo>
                    <a:pt x="9859" y="2008"/>
                    <a:pt x="7874" y="3107"/>
                    <a:pt x="4977" y="2026"/>
                  </a:cubicBezTo>
                  <a:cubicBezTo>
                    <a:pt x="3765" y="1572"/>
                    <a:pt x="2403" y="287"/>
                    <a:pt x="927" y="1"/>
                  </a:cubicBezTo>
                  <a:close/>
                </a:path>
              </a:pathLst>
            </a:custGeom>
            <a:solidFill>
              <a:srgbClr val="DCE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8;p22">
              <a:extLst>
                <a:ext uri="{FF2B5EF4-FFF2-40B4-BE49-F238E27FC236}">
                  <a16:creationId xmlns:a16="http://schemas.microsoft.com/office/drawing/2014/main" id="{BB367F28-1041-830F-EC14-A7D4E99AD782}"/>
                </a:ext>
              </a:extLst>
            </p:cNvPr>
            <p:cNvSpPr/>
            <p:nvPr/>
          </p:nvSpPr>
          <p:spPr>
            <a:xfrm>
              <a:off x="4912601" y="3723509"/>
              <a:ext cx="230240" cy="789344"/>
            </a:xfrm>
            <a:custGeom>
              <a:avLst/>
              <a:gdLst/>
              <a:ahLst/>
              <a:cxnLst/>
              <a:rect l="l" t="t" r="r" b="b"/>
              <a:pathLst>
                <a:path w="2003" h="6867" extrusionOk="0">
                  <a:moveTo>
                    <a:pt x="0" y="1"/>
                  </a:moveTo>
                  <a:lnTo>
                    <a:pt x="0" y="3956"/>
                  </a:lnTo>
                  <a:lnTo>
                    <a:pt x="2003" y="6867"/>
                  </a:lnTo>
                  <a:lnTo>
                    <a:pt x="2003" y="2666"/>
                  </a:lnTo>
                  <a:lnTo>
                    <a:pt x="0"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59;p22">
              <a:extLst>
                <a:ext uri="{FF2B5EF4-FFF2-40B4-BE49-F238E27FC236}">
                  <a16:creationId xmlns:a16="http://schemas.microsoft.com/office/drawing/2014/main" id="{4D303416-D825-7CB2-DD2C-F597C02B159C}"/>
                </a:ext>
              </a:extLst>
            </p:cNvPr>
            <p:cNvSpPr/>
            <p:nvPr/>
          </p:nvSpPr>
          <p:spPr>
            <a:xfrm>
              <a:off x="3037681" y="1626861"/>
              <a:ext cx="1535699" cy="2138024"/>
            </a:xfrm>
            <a:custGeom>
              <a:avLst/>
              <a:gdLst/>
              <a:ahLst/>
              <a:cxnLst/>
              <a:rect l="l" t="t" r="r" b="b"/>
              <a:pathLst>
                <a:path w="13360" h="18600" extrusionOk="0">
                  <a:moveTo>
                    <a:pt x="13360" y="1"/>
                  </a:moveTo>
                  <a:cubicBezTo>
                    <a:pt x="7661" y="1"/>
                    <a:pt x="2689" y="1363"/>
                    <a:pt x="1" y="3406"/>
                  </a:cubicBezTo>
                  <a:lnTo>
                    <a:pt x="1" y="18600"/>
                  </a:lnTo>
                  <a:lnTo>
                    <a:pt x="4124" y="18600"/>
                  </a:lnTo>
                  <a:lnTo>
                    <a:pt x="4124" y="18522"/>
                  </a:lnTo>
                  <a:cubicBezTo>
                    <a:pt x="4124" y="16234"/>
                    <a:pt x="8251" y="14381"/>
                    <a:pt x="13360" y="14381"/>
                  </a:cubicBezTo>
                  <a:lnTo>
                    <a:pt x="13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60;p22">
              <a:extLst>
                <a:ext uri="{FF2B5EF4-FFF2-40B4-BE49-F238E27FC236}">
                  <a16:creationId xmlns:a16="http://schemas.microsoft.com/office/drawing/2014/main" id="{9F0CB21A-C7AE-1B2F-B118-839FAF3E3A19}"/>
                </a:ext>
              </a:extLst>
            </p:cNvPr>
            <p:cNvSpPr/>
            <p:nvPr/>
          </p:nvSpPr>
          <p:spPr>
            <a:xfrm>
              <a:off x="3037681" y="2566444"/>
              <a:ext cx="622326" cy="1594092"/>
            </a:xfrm>
            <a:custGeom>
              <a:avLst/>
              <a:gdLst/>
              <a:ahLst/>
              <a:cxnLst/>
              <a:rect l="l" t="t" r="r" b="b"/>
              <a:pathLst>
                <a:path w="5414" h="13868" extrusionOk="0">
                  <a:moveTo>
                    <a:pt x="5413" y="0"/>
                  </a:moveTo>
                  <a:lnTo>
                    <a:pt x="1" y="1285"/>
                  </a:lnTo>
                  <a:lnTo>
                    <a:pt x="1" y="13868"/>
                  </a:lnTo>
                  <a:lnTo>
                    <a:pt x="5413" y="11257"/>
                  </a:lnTo>
                  <a:lnTo>
                    <a:pt x="5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61;p22">
              <a:extLst>
                <a:ext uri="{FF2B5EF4-FFF2-40B4-BE49-F238E27FC236}">
                  <a16:creationId xmlns:a16="http://schemas.microsoft.com/office/drawing/2014/main" id="{FB80F21E-9431-D345-0CF3-3BF3E6AAF00E}"/>
                </a:ext>
              </a:extLst>
            </p:cNvPr>
            <p:cNvSpPr/>
            <p:nvPr/>
          </p:nvSpPr>
          <p:spPr>
            <a:xfrm>
              <a:off x="3037681" y="3849377"/>
              <a:ext cx="2105149" cy="704743"/>
            </a:xfrm>
            <a:custGeom>
              <a:avLst/>
              <a:gdLst/>
              <a:ahLst/>
              <a:cxnLst/>
              <a:rect l="l" t="t" r="r" b="b"/>
              <a:pathLst>
                <a:path w="18314" h="6131" extrusionOk="0">
                  <a:moveTo>
                    <a:pt x="4142" y="0"/>
                  </a:moveTo>
                  <a:lnTo>
                    <a:pt x="1" y="1099"/>
                  </a:lnTo>
                  <a:lnTo>
                    <a:pt x="1" y="2707"/>
                  </a:lnTo>
                  <a:cubicBezTo>
                    <a:pt x="2630" y="4714"/>
                    <a:pt x="7457" y="6076"/>
                    <a:pt x="12996" y="6130"/>
                  </a:cubicBezTo>
                  <a:lnTo>
                    <a:pt x="13360" y="6130"/>
                  </a:lnTo>
                  <a:cubicBezTo>
                    <a:pt x="15081" y="6130"/>
                    <a:pt x="16765" y="5999"/>
                    <a:pt x="18314" y="5772"/>
                  </a:cubicBezTo>
                  <a:lnTo>
                    <a:pt x="18314" y="4146"/>
                  </a:lnTo>
                  <a:cubicBezTo>
                    <a:pt x="18272" y="4159"/>
                    <a:pt x="18231" y="4165"/>
                    <a:pt x="18189" y="4165"/>
                  </a:cubicBezTo>
                  <a:cubicBezTo>
                    <a:pt x="17627" y="4165"/>
                    <a:pt x="17019" y="3099"/>
                    <a:pt x="16396" y="3099"/>
                  </a:cubicBezTo>
                  <a:cubicBezTo>
                    <a:pt x="16368" y="3099"/>
                    <a:pt x="16340" y="3102"/>
                    <a:pt x="16311" y="3106"/>
                  </a:cubicBezTo>
                  <a:cubicBezTo>
                    <a:pt x="15380" y="3238"/>
                    <a:pt x="14381" y="3315"/>
                    <a:pt x="13360" y="3315"/>
                  </a:cubicBezTo>
                  <a:lnTo>
                    <a:pt x="12996" y="3315"/>
                  </a:lnTo>
                  <a:cubicBezTo>
                    <a:pt x="9763" y="3256"/>
                    <a:pt x="6944" y="2461"/>
                    <a:pt x="5413" y="1290"/>
                  </a:cubicBezTo>
                  <a:cubicBezTo>
                    <a:pt x="4619" y="681"/>
                    <a:pt x="4165" y="740"/>
                    <a:pt x="4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62;p22">
              <a:extLst>
                <a:ext uri="{FF2B5EF4-FFF2-40B4-BE49-F238E27FC236}">
                  <a16:creationId xmlns:a16="http://schemas.microsoft.com/office/drawing/2014/main" id="{940137F8-EC94-194E-841B-B697375B4631}"/>
                </a:ext>
              </a:extLst>
            </p:cNvPr>
            <p:cNvSpPr/>
            <p:nvPr/>
          </p:nvSpPr>
          <p:spPr>
            <a:xfrm>
              <a:off x="2789738" y="2096652"/>
              <a:ext cx="248057" cy="2063882"/>
            </a:xfrm>
            <a:custGeom>
              <a:avLst/>
              <a:gdLst/>
              <a:ahLst/>
              <a:cxnLst/>
              <a:rect l="l" t="t" r="r" b="b"/>
              <a:pathLst>
                <a:path w="2158" h="17955" extrusionOk="0">
                  <a:moveTo>
                    <a:pt x="2158" y="0"/>
                  </a:moveTo>
                  <a:cubicBezTo>
                    <a:pt x="1136" y="777"/>
                    <a:pt x="437" y="1649"/>
                    <a:pt x="151" y="2575"/>
                  </a:cubicBezTo>
                  <a:lnTo>
                    <a:pt x="151" y="1912"/>
                  </a:lnTo>
                  <a:lnTo>
                    <a:pt x="1" y="1912"/>
                  </a:lnTo>
                  <a:lnTo>
                    <a:pt x="1" y="14435"/>
                  </a:lnTo>
                  <a:cubicBezTo>
                    <a:pt x="1" y="15725"/>
                    <a:pt x="795" y="16933"/>
                    <a:pt x="2158" y="17955"/>
                  </a:cubicBezTo>
                  <a:lnTo>
                    <a:pt x="21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3;p22">
              <a:extLst>
                <a:ext uri="{FF2B5EF4-FFF2-40B4-BE49-F238E27FC236}">
                  <a16:creationId xmlns:a16="http://schemas.microsoft.com/office/drawing/2014/main" id="{80CFDACA-0264-7210-4A47-907ABCD449E2}"/>
                </a:ext>
              </a:extLst>
            </p:cNvPr>
            <p:cNvSpPr/>
            <p:nvPr/>
          </p:nvSpPr>
          <p:spPr>
            <a:xfrm>
              <a:off x="4573274" y="2055386"/>
              <a:ext cx="676006" cy="1335230"/>
            </a:xfrm>
            <a:custGeom>
              <a:avLst/>
              <a:gdLst/>
              <a:ahLst/>
              <a:cxnLst/>
              <a:rect l="l" t="t" r="r" b="b"/>
              <a:pathLst>
                <a:path w="5881" h="11616" extrusionOk="0">
                  <a:moveTo>
                    <a:pt x="1" y="1"/>
                  </a:moveTo>
                  <a:lnTo>
                    <a:pt x="1" y="10653"/>
                  </a:lnTo>
                  <a:cubicBezTo>
                    <a:pt x="2230" y="10653"/>
                    <a:pt x="4273" y="11012"/>
                    <a:pt x="5881" y="11616"/>
                  </a:cubicBezTo>
                  <a:lnTo>
                    <a:pt x="5881" y="509"/>
                  </a:lnTo>
                  <a:cubicBezTo>
                    <a:pt x="4065" y="169"/>
                    <a:pt x="208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64;p22">
              <a:extLst>
                <a:ext uri="{FF2B5EF4-FFF2-40B4-BE49-F238E27FC236}">
                  <a16:creationId xmlns:a16="http://schemas.microsoft.com/office/drawing/2014/main" id="{D65C5470-CE79-2C8D-CB2B-419D1272A3A4}"/>
                </a:ext>
              </a:extLst>
            </p:cNvPr>
            <p:cNvSpPr/>
            <p:nvPr/>
          </p:nvSpPr>
          <p:spPr>
            <a:xfrm>
              <a:off x="4573274" y="1857561"/>
              <a:ext cx="1137406" cy="437030"/>
            </a:xfrm>
            <a:custGeom>
              <a:avLst/>
              <a:gdLst/>
              <a:ahLst/>
              <a:cxnLst/>
              <a:rect l="l" t="t" r="r" b="b"/>
              <a:pathLst>
                <a:path w="9895" h="3802" extrusionOk="0">
                  <a:moveTo>
                    <a:pt x="1" y="1"/>
                  </a:moveTo>
                  <a:lnTo>
                    <a:pt x="1" y="2821"/>
                  </a:lnTo>
                  <a:cubicBezTo>
                    <a:pt x="2248" y="2821"/>
                    <a:pt x="4273" y="3197"/>
                    <a:pt x="5881" y="3801"/>
                  </a:cubicBezTo>
                  <a:lnTo>
                    <a:pt x="9895" y="1590"/>
                  </a:lnTo>
                  <a:cubicBezTo>
                    <a:pt x="7189" y="586"/>
                    <a:pt x="378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65;p22">
              <a:extLst>
                <a:ext uri="{FF2B5EF4-FFF2-40B4-BE49-F238E27FC236}">
                  <a16:creationId xmlns:a16="http://schemas.microsoft.com/office/drawing/2014/main" id="{24662817-C34D-0DBB-1D0F-13EA36F2E895}"/>
                </a:ext>
              </a:extLst>
            </p:cNvPr>
            <p:cNvSpPr/>
            <p:nvPr/>
          </p:nvSpPr>
          <p:spPr>
            <a:xfrm>
              <a:off x="4912601" y="2661966"/>
              <a:ext cx="1441672" cy="1368105"/>
            </a:xfrm>
            <a:custGeom>
              <a:avLst/>
              <a:gdLst/>
              <a:ahLst/>
              <a:cxnLst/>
              <a:rect l="l" t="t" r="r" b="b"/>
              <a:pathLst>
                <a:path w="12542" h="11902" extrusionOk="0">
                  <a:moveTo>
                    <a:pt x="6979" y="0"/>
                  </a:moveTo>
                  <a:lnTo>
                    <a:pt x="2911" y="2157"/>
                  </a:lnTo>
                  <a:cubicBezTo>
                    <a:pt x="4954" y="2933"/>
                    <a:pt x="6280" y="4050"/>
                    <a:pt x="6280" y="5317"/>
                  </a:cubicBezTo>
                  <a:cubicBezTo>
                    <a:pt x="6280" y="7152"/>
                    <a:pt x="3651" y="8687"/>
                    <a:pt x="0" y="9236"/>
                  </a:cubicBezTo>
                  <a:lnTo>
                    <a:pt x="2003" y="11901"/>
                  </a:lnTo>
                  <a:cubicBezTo>
                    <a:pt x="8133" y="10975"/>
                    <a:pt x="12542" y="8382"/>
                    <a:pt x="12542" y="5317"/>
                  </a:cubicBezTo>
                  <a:cubicBezTo>
                    <a:pt x="12542" y="3179"/>
                    <a:pt x="10385" y="1271"/>
                    <a:pt x="6979" y="0"/>
                  </a:cubicBezTo>
                  <a:close/>
                </a:path>
              </a:pathLst>
            </a:custGeom>
            <a:solidFill>
              <a:srgbClr val="F0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6;p22">
              <a:extLst>
                <a:ext uri="{FF2B5EF4-FFF2-40B4-BE49-F238E27FC236}">
                  <a16:creationId xmlns:a16="http://schemas.microsoft.com/office/drawing/2014/main" id="{5A0A86AF-6978-5032-D0C2-E2EBDCB954EF}"/>
                </a:ext>
              </a:extLst>
            </p:cNvPr>
            <p:cNvSpPr/>
            <p:nvPr/>
          </p:nvSpPr>
          <p:spPr>
            <a:xfrm>
              <a:off x="3037681" y="3810180"/>
              <a:ext cx="2105149" cy="559105"/>
            </a:xfrm>
            <a:custGeom>
              <a:avLst/>
              <a:gdLst/>
              <a:ahLst/>
              <a:cxnLst/>
              <a:rect l="l" t="t" r="r" b="b"/>
              <a:pathLst>
                <a:path w="18314" h="4864" extrusionOk="0">
                  <a:moveTo>
                    <a:pt x="5413" y="1"/>
                  </a:moveTo>
                  <a:lnTo>
                    <a:pt x="1" y="1440"/>
                  </a:lnTo>
                  <a:cubicBezTo>
                    <a:pt x="2630" y="3447"/>
                    <a:pt x="7457" y="4791"/>
                    <a:pt x="12996" y="4846"/>
                  </a:cubicBezTo>
                  <a:cubicBezTo>
                    <a:pt x="13110" y="4846"/>
                    <a:pt x="13223" y="4864"/>
                    <a:pt x="13360" y="4864"/>
                  </a:cubicBezTo>
                  <a:cubicBezTo>
                    <a:pt x="15081" y="4864"/>
                    <a:pt x="16765" y="4732"/>
                    <a:pt x="18314" y="4487"/>
                  </a:cubicBezTo>
                  <a:lnTo>
                    <a:pt x="16311" y="1840"/>
                  </a:lnTo>
                  <a:cubicBezTo>
                    <a:pt x="15380" y="1971"/>
                    <a:pt x="14381" y="2044"/>
                    <a:pt x="13360" y="2044"/>
                  </a:cubicBezTo>
                  <a:lnTo>
                    <a:pt x="13151" y="2044"/>
                  </a:lnTo>
                  <a:cubicBezTo>
                    <a:pt x="9841" y="2008"/>
                    <a:pt x="6980" y="1195"/>
                    <a:pt x="54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7;p22">
              <a:extLst>
                <a:ext uri="{FF2B5EF4-FFF2-40B4-BE49-F238E27FC236}">
                  <a16:creationId xmlns:a16="http://schemas.microsoft.com/office/drawing/2014/main" id="{0DA6C5D6-DF6A-A615-839B-6BD2F6EEC826}"/>
                </a:ext>
              </a:extLst>
            </p:cNvPr>
            <p:cNvSpPr/>
            <p:nvPr/>
          </p:nvSpPr>
          <p:spPr>
            <a:xfrm>
              <a:off x="2789738" y="1526626"/>
              <a:ext cx="1783640" cy="1203270"/>
            </a:xfrm>
            <a:custGeom>
              <a:avLst/>
              <a:gdLst/>
              <a:ahLst/>
              <a:cxnLst/>
              <a:rect l="l" t="t" r="r" b="b"/>
              <a:pathLst>
                <a:path w="15517" h="10468" extrusionOk="0">
                  <a:moveTo>
                    <a:pt x="15517" y="1"/>
                  </a:moveTo>
                  <a:cubicBezTo>
                    <a:pt x="6944" y="1"/>
                    <a:pt x="1" y="3107"/>
                    <a:pt x="1" y="6948"/>
                  </a:cubicBezTo>
                  <a:cubicBezTo>
                    <a:pt x="1" y="8233"/>
                    <a:pt x="795" y="9446"/>
                    <a:pt x="2158" y="10467"/>
                  </a:cubicBezTo>
                  <a:lnTo>
                    <a:pt x="7570" y="9046"/>
                  </a:lnTo>
                  <a:cubicBezTo>
                    <a:pt x="6753" y="8442"/>
                    <a:pt x="6281" y="7720"/>
                    <a:pt x="6281" y="6948"/>
                  </a:cubicBezTo>
                  <a:cubicBezTo>
                    <a:pt x="6281" y="4655"/>
                    <a:pt x="10408" y="3334"/>
                    <a:pt x="15517" y="3334"/>
                  </a:cubicBezTo>
                  <a:lnTo>
                    <a:pt x="15517" y="2821"/>
                  </a:lnTo>
                  <a:lnTo>
                    <a:pt x="1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437;p16">
            <a:extLst>
              <a:ext uri="{FF2B5EF4-FFF2-40B4-BE49-F238E27FC236}">
                <a16:creationId xmlns:a16="http://schemas.microsoft.com/office/drawing/2014/main" id="{C4A41D3B-D640-7943-2137-64324D901138}"/>
              </a:ext>
            </a:extLst>
          </p:cNvPr>
          <p:cNvSpPr txBox="1"/>
          <p:nvPr/>
        </p:nvSpPr>
        <p:spPr>
          <a:xfrm>
            <a:off x="1113148" y="3210626"/>
            <a:ext cx="2318932" cy="41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Lui </a:t>
            </a:r>
            <a:r>
              <a:rPr lang="en-GB" sz="1200" err="1">
                <a:latin typeface="Fira Sans"/>
                <a:ea typeface="Fira Sans"/>
                <a:cs typeface="Fira Sans"/>
                <a:sym typeface="Fira Sans"/>
              </a:rPr>
              <a:t>Chak</a:t>
            </a:r>
            <a:r>
              <a:rPr lang="en-GB" sz="1200">
                <a:latin typeface="Fira Sans"/>
                <a:ea typeface="Fira Sans"/>
                <a:cs typeface="Fira Sans"/>
                <a:sym typeface="Fira Sans"/>
              </a:rPr>
              <a:t> Sum, Sam</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359511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What we want to observe?</a:t>
            </a:r>
            <a:endParaRPr lang="en-US"/>
          </a:p>
        </p:txBody>
      </p:sp>
      <p:sp>
        <p:nvSpPr>
          <p:cNvPr id="1437" name="Google Shape;1437;p16"/>
          <p:cNvSpPr txBox="1"/>
          <p:nvPr/>
        </p:nvSpPr>
        <p:spPr>
          <a:xfrm>
            <a:off x="614890" y="1593592"/>
            <a:ext cx="7145522" cy="1907162"/>
          </a:xfrm>
          <a:prstGeom prst="rect">
            <a:avLst/>
          </a:prstGeom>
          <a:noFill/>
          <a:ln>
            <a:noFill/>
          </a:ln>
        </p:spPr>
        <p:txBody>
          <a:bodyPr spcFirstLastPara="1" wrap="square" lIns="91425" tIns="91425" rIns="91425" bIns="91425" anchor="ctr" anchorCtr="0">
            <a:noAutofit/>
          </a:bodyPr>
          <a:lstStyle/>
          <a:p>
            <a:pPr marL="228600" indent="-228600">
              <a:lnSpc>
                <a:spcPct val="200000"/>
              </a:lnSpc>
              <a:buFont typeface="+mj-lt"/>
              <a:buAutoNum type="arabicPeriod"/>
            </a:pPr>
            <a:r>
              <a:rPr lang="en" sz="1800">
                <a:latin typeface="Fira Sans"/>
                <a:ea typeface="Fira Sans"/>
                <a:cs typeface="Fira Sans"/>
              </a:rPr>
              <a:t>The proportion of </a:t>
            </a:r>
            <a:r>
              <a:rPr lang="en-US" sz="1800">
                <a:latin typeface="Fira Sans"/>
                <a:ea typeface="Fira Sans"/>
                <a:cs typeface="Fira Sans"/>
              </a:rPr>
              <a:t>loan defaulters and non-defaulters</a:t>
            </a:r>
          </a:p>
          <a:p>
            <a:pPr marL="228600" indent="-228600">
              <a:lnSpc>
                <a:spcPct val="200000"/>
              </a:lnSpc>
              <a:buFont typeface="+mj-lt"/>
              <a:buAutoNum type="arabicPeriod"/>
            </a:pPr>
            <a:r>
              <a:rPr lang="en-US" sz="1800">
                <a:latin typeface="Fira Sans"/>
                <a:ea typeface="Fira Sans"/>
                <a:cs typeface="Fira Sans"/>
              </a:rPr>
              <a:t>The relationship between categorical variables and loan status</a:t>
            </a:r>
          </a:p>
          <a:p>
            <a:pPr marL="228600" indent="-228600">
              <a:lnSpc>
                <a:spcPct val="200000"/>
              </a:lnSpc>
              <a:buFont typeface="+mj-lt"/>
              <a:buAutoNum type="arabicPeriod"/>
            </a:pPr>
            <a:r>
              <a:rPr lang="en-US" sz="1800">
                <a:latin typeface="Fira Sans"/>
                <a:ea typeface="Fira Sans"/>
                <a:cs typeface="Fira Sans"/>
              </a:rPr>
              <a:t>The correlation of the continuous variables</a:t>
            </a:r>
          </a:p>
        </p:txBody>
      </p:sp>
      <p:grpSp>
        <p:nvGrpSpPr>
          <p:cNvPr id="2" name="Google Shape;1914;p26">
            <a:extLst>
              <a:ext uri="{FF2B5EF4-FFF2-40B4-BE49-F238E27FC236}">
                <a16:creationId xmlns:a16="http://schemas.microsoft.com/office/drawing/2014/main" id="{7F824BEC-573A-FDF0-8F96-5C3873A59A85}"/>
              </a:ext>
            </a:extLst>
          </p:cNvPr>
          <p:cNvGrpSpPr/>
          <p:nvPr/>
        </p:nvGrpSpPr>
        <p:grpSpPr>
          <a:xfrm>
            <a:off x="7879662" y="2383198"/>
            <a:ext cx="983100" cy="983100"/>
            <a:chOff x="4754150" y="1560500"/>
            <a:chExt cx="983100" cy="983100"/>
          </a:xfrm>
        </p:grpSpPr>
        <p:sp>
          <p:nvSpPr>
            <p:cNvPr id="3" name="Google Shape;1915;p26">
              <a:extLst>
                <a:ext uri="{FF2B5EF4-FFF2-40B4-BE49-F238E27FC236}">
                  <a16:creationId xmlns:a16="http://schemas.microsoft.com/office/drawing/2014/main" id="{4D78A5FB-63F6-342C-40C1-7F7CECABD384}"/>
                </a:ext>
              </a:extLst>
            </p:cNvPr>
            <p:cNvSpPr/>
            <p:nvPr/>
          </p:nvSpPr>
          <p:spPr>
            <a:xfrm>
              <a:off x="4940300" y="1746650"/>
              <a:ext cx="610800" cy="61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6;p26">
              <a:extLst>
                <a:ext uri="{FF2B5EF4-FFF2-40B4-BE49-F238E27FC236}">
                  <a16:creationId xmlns:a16="http://schemas.microsoft.com/office/drawing/2014/main" id="{270184A2-E6C4-344C-4039-8CD0D216CC6E}"/>
                </a:ext>
              </a:extLst>
            </p:cNvPr>
            <p:cNvSpPr/>
            <p:nvPr/>
          </p:nvSpPr>
          <p:spPr>
            <a:xfrm>
              <a:off x="4754150" y="1560500"/>
              <a:ext cx="983100" cy="983100"/>
            </a:xfrm>
            <a:prstGeom prst="pie">
              <a:avLst>
                <a:gd name="adj1" fmla="val 0"/>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17;p26">
            <a:extLst>
              <a:ext uri="{FF2B5EF4-FFF2-40B4-BE49-F238E27FC236}">
                <a16:creationId xmlns:a16="http://schemas.microsoft.com/office/drawing/2014/main" id="{5F84E68D-928E-EDFD-F4D9-882D79786845}"/>
              </a:ext>
            </a:extLst>
          </p:cNvPr>
          <p:cNvGrpSpPr/>
          <p:nvPr/>
        </p:nvGrpSpPr>
        <p:grpSpPr>
          <a:xfrm>
            <a:off x="7879662" y="3764773"/>
            <a:ext cx="983100" cy="983100"/>
            <a:chOff x="4754150" y="2964250"/>
            <a:chExt cx="983100" cy="983100"/>
          </a:xfrm>
        </p:grpSpPr>
        <p:sp>
          <p:nvSpPr>
            <p:cNvPr id="6" name="Google Shape;1918;p26">
              <a:extLst>
                <a:ext uri="{FF2B5EF4-FFF2-40B4-BE49-F238E27FC236}">
                  <a16:creationId xmlns:a16="http://schemas.microsoft.com/office/drawing/2014/main" id="{FC4D920A-8067-5D83-FC27-907B316C5B46}"/>
                </a:ext>
              </a:extLst>
            </p:cNvPr>
            <p:cNvSpPr/>
            <p:nvPr/>
          </p:nvSpPr>
          <p:spPr>
            <a:xfrm>
              <a:off x="4940300" y="3150400"/>
              <a:ext cx="610800" cy="61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9;p26">
              <a:extLst>
                <a:ext uri="{FF2B5EF4-FFF2-40B4-BE49-F238E27FC236}">
                  <a16:creationId xmlns:a16="http://schemas.microsoft.com/office/drawing/2014/main" id="{8267C30A-1353-3A56-A99B-9BBF0096FC08}"/>
                </a:ext>
              </a:extLst>
            </p:cNvPr>
            <p:cNvSpPr/>
            <p:nvPr/>
          </p:nvSpPr>
          <p:spPr>
            <a:xfrm>
              <a:off x="4754150" y="2964250"/>
              <a:ext cx="983100" cy="983100"/>
            </a:xfrm>
            <a:prstGeom prst="pie">
              <a:avLst>
                <a:gd name="adj1" fmla="val 0"/>
                <a:gd name="adj2" fmla="val 2813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923;p26">
            <a:extLst>
              <a:ext uri="{FF2B5EF4-FFF2-40B4-BE49-F238E27FC236}">
                <a16:creationId xmlns:a16="http://schemas.microsoft.com/office/drawing/2014/main" id="{33DA24E1-E6A4-05C0-4BE9-ED4859C54B89}"/>
              </a:ext>
            </a:extLst>
          </p:cNvPr>
          <p:cNvGrpSpPr/>
          <p:nvPr/>
        </p:nvGrpSpPr>
        <p:grpSpPr>
          <a:xfrm>
            <a:off x="6498087" y="3764773"/>
            <a:ext cx="983100" cy="983100"/>
            <a:chOff x="3418150" y="2964250"/>
            <a:chExt cx="983100" cy="983100"/>
          </a:xfrm>
        </p:grpSpPr>
        <p:sp>
          <p:nvSpPr>
            <p:cNvPr id="12" name="Google Shape;1924;p26">
              <a:extLst>
                <a:ext uri="{FF2B5EF4-FFF2-40B4-BE49-F238E27FC236}">
                  <a16:creationId xmlns:a16="http://schemas.microsoft.com/office/drawing/2014/main" id="{7A631504-866A-20BD-DBDB-CB0B73D4FA08}"/>
                </a:ext>
              </a:extLst>
            </p:cNvPr>
            <p:cNvSpPr/>
            <p:nvPr/>
          </p:nvSpPr>
          <p:spPr>
            <a:xfrm>
              <a:off x="3604300" y="3150400"/>
              <a:ext cx="610800" cy="61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5;p26">
              <a:extLst>
                <a:ext uri="{FF2B5EF4-FFF2-40B4-BE49-F238E27FC236}">
                  <a16:creationId xmlns:a16="http://schemas.microsoft.com/office/drawing/2014/main" id="{D55477A9-BDF0-8C1A-8AAE-718FADB3CA2F}"/>
                </a:ext>
              </a:extLst>
            </p:cNvPr>
            <p:cNvSpPr/>
            <p:nvPr/>
          </p:nvSpPr>
          <p:spPr>
            <a:xfrm>
              <a:off x="3418150" y="2964250"/>
              <a:ext cx="983100" cy="983100"/>
            </a:xfrm>
            <a:prstGeom prst="pie">
              <a:avLst>
                <a:gd name="adj1" fmla="val 0"/>
                <a:gd name="adj2" fmla="val 182295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566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E26FA0E-7E1C-C1F2-B6CE-F38D416DC0D1}"/>
              </a:ext>
            </a:extLst>
          </p:cNvPr>
          <p:cNvSpPr>
            <a:spLocks noGrp="1"/>
          </p:cNvSpPr>
          <p:nvPr>
            <p:ph type="title"/>
          </p:nvPr>
        </p:nvSpPr>
        <p:spPr/>
        <p:txBody>
          <a:bodyPr/>
          <a:lstStyle/>
          <a:p>
            <a:r>
              <a:rPr lang="en" altLang="zh-HK" sz="2400" b="1">
                <a:latin typeface="Fira Sans"/>
                <a:ea typeface="Fira Sans"/>
                <a:cs typeface="Fira Sans"/>
              </a:rPr>
              <a:t>The proportion of </a:t>
            </a:r>
            <a:r>
              <a:rPr lang="en-US" altLang="zh-HK" sz="2400" b="1">
                <a:latin typeface="Fira Sans"/>
                <a:ea typeface="Fira Sans"/>
                <a:cs typeface="Fira Sans"/>
              </a:rPr>
              <a:t>loan defaulters and non-defaulters</a:t>
            </a:r>
            <a:endParaRPr lang="zh-HK" altLang="en-US" b="1"/>
          </a:p>
        </p:txBody>
      </p:sp>
      <p:sp>
        <p:nvSpPr>
          <p:cNvPr id="8" name="Google Shape;1264;p45">
            <a:extLst>
              <a:ext uri="{FF2B5EF4-FFF2-40B4-BE49-F238E27FC236}">
                <a16:creationId xmlns:a16="http://schemas.microsoft.com/office/drawing/2014/main" id="{69109286-E968-AC08-6F35-D80B41744B80}"/>
              </a:ext>
            </a:extLst>
          </p:cNvPr>
          <p:cNvSpPr/>
          <p:nvPr/>
        </p:nvSpPr>
        <p:spPr>
          <a:xfrm rot="5400000">
            <a:off x="5772966" y="1164121"/>
            <a:ext cx="1781858" cy="3038654"/>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accent3"/>
              </a:solidFill>
              <a:latin typeface="Fira Sans Condensed ExtraBold"/>
              <a:ea typeface="Fira Sans Condensed ExtraBold"/>
              <a:cs typeface="Fira Sans Condensed ExtraBold"/>
              <a:sym typeface="Fira Sans Condensed ExtraBold"/>
            </a:endParaRPr>
          </a:p>
        </p:txBody>
      </p:sp>
      <p:pic>
        <p:nvPicPr>
          <p:cNvPr id="9" name="圖片 8">
            <a:extLst>
              <a:ext uri="{FF2B5EF4-FFF2-40B4-BE49-F238E27FC236}">
                <a16:creationId xmlns:a16="http://schemas.microsoft.com/office/drawing/2014/main" id="{BB4356CE-0370-CFAD-1F4F-81488FBECD99}"/>
              </a:ext>
            </a:extLst>
          </p:cNvPr>
          <p:cNvPicPr>
            <a:picLocks noChangeAspect="1"/>
          </p:cNvPicPr>
          <p:nvPr/>
        </p:nvPicPr>
        <p:blipFill rotWithShape="1">
          <a:blip r:embed="rId3"/>
          <a:srcRect t="12424"/>
          <a:stretch/>
        </p:blipFill>
        <p:spPr>
          <a:xfrm>
            <a:off x="841137" y="1290413"/>
            <a:ext cx="3233527" cy="2991963"/>
          </a:xfrm>
          <a:prstGeom prst="rect">
            <a:avLst/>
          </a:prstGeom>
        </p:spPr>
      </p:pic>
      <p:cxnSp>
        <p:nvCxnSpPr>
          <p:cNvPr id="10" name="Google Shape;2482;p71">
            <a:extLst>
              <a:ext uri="{FF2B5EF4-FFF2-40B4-BE49-F238E27FC236}">
                <a16:creationId xmlns:a16="http://schemas.microsoft.com/office/drawing/2014/main" id="{E8650C8C-383D-8A14-2535-1FE8BA1D9923}"/>
              </a:ext>
            </a:extLst>
          </p:cNvPr>
          <p:cNvCxnSpPr>
            <a:cxnSpLocks/>
          </p:cNvCxnSpPr>
          <p:nvPr/>
        </p:nvCxnSpPr>
        <p:spPr>
          <a:xfrm>
            <a:off x="3325540" y="2213496"/>
            <a:ext cx="1938932" cy="880082"/>
          </a:xfrm>
          <a:prstGeom prst="bentConnector3">
            <a:avLst>
              <a:gd name="adj1" fmla="val 50000"/>
            </a:avLst>
          </a:prstGeom>
          <a:noFill/>
          <a:ln w="19050" cap="flat" cmpd="sng">
            <a:solidFill>
              <a:schemeClr val="accent3"/>
            </a:solidFill>
            <a:prstDash val="solid"/>
            <a:round/>
            <a:headEnd type="oval" w="med" len="med"/>
            <a:tailEnd type="oval" w="med" len="med"/>
          </a:ln>
        </p:spPr>
      </p:cxnSp>
      <p:grpSp>
        <p:nvGrpSpPr>
          <p:cNvPr id="12" name="Google Shape;6927;p87">
            <a:extLst>
              <a:ext uri="{FF2B5EF4-FFF2-40B4-BE49-F238E27FC236}">
                <a16:creationId xmlns:a16="http://schemas.microsoft.com/office/drawing/2014/main" id="{15F9BF79-341E-B1B7-FB0F-1AF8DA551993}"/>
              </a:ext>
            </a:extLst>
          </p:cNvPr>
          <p:cNvGrpSpPr/>
          <p:nvPr/>
        </p:nvGrpSpPr>
        <p:grpSpPr>
          <a:xfrm>
            <a:off x="5389146" y="2096029"/>
            <a:ext cx="290556" cy="322159"/>
            <a:chOff x="3300325" y="249875"/>
            <a:chExt cx="433725" cy="480900"/>
          </a:xfrm>
          <a:solidFill>
            <a:schemeClr val="bg1"/>
          </a:solidFill>
        </p:grpSpPr>
        <p:sp>
          <p:nvSpPr>
            <p:cNvPr id="13" name="Google Shape;6928;p87">
              <a:extLst>
                <a:ext uri="{FF2B5EF4-FFF2-40B4-BE49-F238E27FC236}">
                  <a16:creationId xmlns:a16="http://schemas.microsoft.com/office/drawing/2014/main" id="{41AF343C-B5E5-8A35-0A14-F62A8B9E93EF}"/>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929;p87">
              <a:extLst>
                <a:ext uri="{FF2B5EF4-FFF2-40B4-BE49-F238E27FC236}">
                  <a16:creationId xmlns:a16="http://schemas.microsoft.com/office/drawing/2014/main" id="{684666C1-10F0-072C-8996-996E64E759C1}"/>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930;p87">
              <a:extLst>
                <a:ext uri="{FF2B5EF4-FFF2-40B4-BE49-F238E27FC236}">
                  <a16:creationId xmlns:a16="http://schemas.microsoft.com/office/drawing/2014/main" id="{8A5C151B-8032-A096-20E9-A1E5A94EAEFA}"/>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931;p87">
              <a:extLst>
                <a:ext uri="{FF2B5EF4-FFF2-40B4-BE49-F238E27FC236}">
                  <a16:creationId xmlns:a16="http://schemas.microsoft.com/office/drawing/2014/main" id="{46B6F348-84C9-D8CB-C7DB-6757F98A37A8}"/>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932;p87">
              <a:extLst>
                <a:ext uri="{FF2B5EF4-FFF2-40B4-BE49-F238E27FC236}">
                  <a16:creationId xmlns:a16="http://schemas.microsoft.com/office/drawing/2014/main" id="{CEBEC931-BA61-891D-A10B-C506172FD9AB}"/>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933;p87">
              <a:extLst>
                <a:ext uri="{FF2B5EF4-FFF2-40B4-BE49-F238E27FC236}">
                  <a16:creationId xmlns:a16="http://schemas.microsoft.com/office/drawing/2014/main" id="{F571C909-0D16-F64C-2A3B-29033738D599}"/>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6927;p87">
            <a:extLst>
              <a:ext uri="{FF2B5EF4-FFF2-40B4-BE49-F238E27FC236}">
                <a16:creationId xmlns:a16="http://schemas.microsoft.com/office/drawing/2014/main" id="{D284FA28-9227-22D4-82E2-8881561C8B47}"/>
              </a:ext>
            </a:extLst>
          </p:cNvPr>
          <p:cNvGrpSpPr/>
          <p:nvPr/>
        </p:nvGrpSpPr>
        <p:grpSpPr>
          <a:xfrm rot="10800000" flipH="1">
            <a:off x="5380464" y="3007107"/>
            <a:ext cx="290556" cy="264781"/>
            <a:chOff x="3300325" y="335525"/>
            <a:chExt cx="433725" cy="395250"/>
          </a:xfrm>
          <a:solidFill>
            <a:schemeClr val="bg1"/>
          </a:solidFill>
        </p:grpSpPr>
        <p:sp>
          <p:nvSpPr>
            <p:cNvPr id="24" name="Google Shape;6932;p87">
              <a:extLst>
                <a:ext uri="{FF2B5EF4-FFF2-40B4-BE49-F238E27FC236}">
                  <a16:creationId xmlns:a16="http://schemas.microsoft.com/office/drawing/2014/main" id="{A7FD9ED1-89A7-4826-1B1B-DAC49650333F}"/>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6933;p87">
              <a:extLst>
                <a:ext uri="{FF2B5EF4-FFF2-40B4-BE49-F238E27FC236}">
                  <a16:creationId xmlns:a16="http://schemas.microsoft.com/office/drawing/2014/main" id="{F25DCAF7-399D-9611-9189-B5218AB29DC8}"/>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1571;p18">
            <a:extLst>
              <a:ext uri="{FF2B5EF4-FFF2-40B4-BE49-F238E27FC236}">
                <a16:creationId xmlns:a16="http://schemas.microsoft.com/office/drawing/2014/main" id="{EA692692-7B21-C736-06C8-A64751DA7C45}"/>
              </a:ext>
            </a:extLst>
          </p:cNvPr>
          <p:cNvSpPr txBox="1"/>
          <p:nvPr/>
        </p:nvSpPr>
        <p:spPr>
          <a:xfrm>
            <a:off x="5691259" y="2050462"/>
            <a:ext cx="2375971"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Reflect situation in real life</a:t>
            </a:r>
            <a:endParaRPr sz="1600">
              <a:solidFill>
                <a:schemeClr val="bg1"/>
              </a:solidFill>
              <a:latin typeface="Fira Sans"/>
              <a:ea typeface="Fira Sans"/>
              <a:cs typeface="Fira Sans"/>
              <a:sym typeface="Fira Sans"/>
            </a:endParaRPr>
          </a:p>
        </p:txBody>
      </p:sp>
      <p:sp>
        <p:nvSpPr>
          <p:cNvPr id="30" name="Google Shape;1571;p18">
            <a:extLst>
              <a:ext uri="{FF2B5EF4-FFF2-40B4-BE49-F238E27FC236}">
                <a16:creationId xmlns:a16="http://schemas.microsoft.com/office/drawing/2014/main" id="{C93B8F6D-109C-C970-1D66-1EFBB2C1E10F}"/>
              </a:ext>
            </a:extLst>
          </p:cNvPr>
          <p:cNvSpPr txBox="1"/>
          <p:nvPr/>
        </p:nvSpPr>
        <p:spPr>
          <a:xfrm>
            <a:off x="5691259" y="2843304"/>
            <a:ext cx="2375971"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Imbalanced dataset</a:t>
            </a:r>
            <a:endParaRPr sz="1600">
              <a:solidFill>
                <a:schemeClr val="bg1"/>
              </a:solidFill>
              <a:latin typeface="Fira Sans"/>
              <a:ea typeface="Fira Sans"/>
              <a:cs typeface="Fira Sans"/>
              <a:sym typeface="Fira Sans"/>
            </a:endParaRPr>
          </a:p>
        </p:txBody>
      </p:sp>
    </p:spTree>
    <p:extLst>
      <p:ext uri="{BB962C8B-B14F-4D97-AF65-F5344CB8AC3E}">
        <p14:creationId xmlns:p14="http://schemas.microsoft.com/office/powerpoint/2010/main" val="41837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590215-7DD3-5910-B96B-0984395D95A5}"/>
              </a:ext>
            </a:extLst>
          </p:cNvPr>
          <p:cNvSpPr>
            <a:spLocks noGrp="1"/>
          </p:cNvSpPr>
          <p:nvPr>
            <p:ph type="title"/>
          </p:nvPr>
        </p:nvSpPr>
        <p:spPr>
          <a:xfrm>
            <a:off x="90000" y="288275"/>
            <a:ext cx="8964000" cy="572700"/>
          </a:xfrm>
        </p:spPr>
        <p:txBody>
          <a:bodyPr/>
          <a:lstStyle/>
          <a:p>
            <a:r>
              <a:rPr lang="en-US" altLang="zh-HK" b="1" i="0">
                <a:solidFill>
                  <a:srgbClr val="202124"/>
                </a:solidFill>
                <a:effectLst/>
                <a:latin typeface="Fira Sans" panose="020B0503050000020004" pitchFamily="34" charset="0"/>
              </a:rPr>
              <a:t>Home ownership </a:t>
            </a:r>
            <a:r>
              <a:rPr lang="en-US" altLang="zh-HK" b="1" i="0">
                <a:solidFill>
                  <a:srgbClr val="202124"/>
                </a:solidFill>
                <a:effectLst/>
              </a:rPr>
              <a:t>vs </a:t>
            </a:r>
            <a:r>
              <a:rPr lang="en-US" altLang="zh-HK" b="1">
                <a:solidFill>
                  <a:srgbClr val="202124"/>
                </a:solidFill>
              </a:rPr>
              <a:t>Loan status</a:t>
            </a:r>
            <a:endParaRPr lang="zh-HK" altLang="en-US" b="1"/>
          </a:p>
        </p:txBody>
      </p:sp>
      <p:pic>
        <p:nvPicPr>
          <p:cNvPr id="5" name="圖片 4">
            <a:extLst>
              <a:ext uri="{FF2B5EF4-FFF2-40B4-BE49-F238E27FC236}">
                <a16:creationId xmlns:a16="http://schemas.microsoft.com/office/drawing/2014/main" id="{54ADF8CB-3244-D2F7-1083-537035D8541F}"/>
              </a:ext>
            </a:extLst>
          </p:cNvPr>
          <p:cNvPicPr>
            <a:picLocks noChangeAspect="1"/>
          </p:cNvPicPr>
          <p:nvPr/>
        </p:nvPicPr>
        <p:blipFill>
          <a:blip r:embed="rId3"/>
          <a:stretch>
            <a:fillRect/>
          </a:stretch>
        </p:blipFill>
        <p:spPr>
          <a:xfrm>
            <a:off x="273467" y="1329304"/>
            <a:ext cx="5973509" cy="2835796"/>
          </a:xfrm>
          <a:prstGeom prst="rect">
            <a:avLst/>
          </a:prstGeom>
        </p:spPr>
      </p:pic>
      <p:grpSp>
        <p:nvGrpSpPr>
          <p:cNvPr id="22" name="群組 21">
            <a:extLst>
              <a:ext uri="{FF2B5EF4-FFF2-40B4-BE49-F238E27FC236}">
                <a16:creationId xmlns:a16="http://schemas.microsoft.com/office/drawing/2014/main" id="{FA540F86-A49A-F2E7-9122-4574361CF730}"/>
              </a:ext>
            </a:extLst>
          </p:cNvPr>
          <p:cNvGrpSpPr/>
          <p:nvPr/>
        </p:nvGrpSpPr>
        <p:grpSpPr>
          <a:xfrm>
            <a:off x="3540628" y="4165100"/>
            <a:ext cx="471300" cy="471300"/>
            <a:chOff x="5137825" y="1330775"/>
            <a:chExt cx="471300" cy="471300"/>
          </a:xfrm>
        </p:grpSpPr>
        <p:sp>
          <p:nvSpPr>
            <p:cNvPr id="23" name="Google Shape;1548;p17">
              <a:extLst>
                <a:ext uri="{FF2B5EF4-FFF2-40B4-BE49-F238E27FC236}">
                  <a16:creationId xmlns:a16="http://schemas.microsoft.com/office/drawing/2014/main" id="{D601D1C2-1AB4-A9F7-4082-55F57AFDC491}"/>
                </a:ext>
              </a:extLst>
            </p:cNvPr>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50;p17">
              <a:extLst>
                <a:ext uri="{FF2B5EF4-FFF2-40B4-BE49-F238E27FC236}">
                  <a16:creationId xmlns:a16="http://schemas.microsoft.com/office/drawing/2014/main" id="{06D1DA2B-EE36-BEAB-1AD4-179CD6D660FD}"/>
                </a:ext>
              </a:extLst>
            </p:cNvPr>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a:t>
              </a:r>
              <a:endParaRPr>
                <a:solidFill>
                  <a:srgbClr val="FFFFFF"/>
                </a:solidFill>
              </a:endParaRPr>
            </a:p>
          </p:txBody>
        </p:sp>
      </p:grpSp>
      <p:grpSp>
        <p:nvGrpSpPr>
          <p:cNvPr id="25" name="群組 24">
            <a:extLst>
              <a:ext uri="{FF2B5EF4-FFF2-40B4-BE49-F238E27FC236}">
                <a16:creationId xmlns:a16="http://schemas.microsoft.com/office/drawing/2014/main" id="{2BB10A62-7C68-8F9C-0FAE-B0136370BF9A}"/>
              </a:ext>
            </a:extLst>
          </p:cNvPr>
          <p:cNvGrpSpPr/>
          <p:nvPr/>
        </p:nvGrpSpPr>
        <p:grpSpPr>
          <a:xfrm>
            <a:off x="1139259" y="4162129"/>
            <a:ext cx="471300" cy="471300"/>
            <a:chOff x="5137825" y="1330775"/>
            <a:chExt cx="471300" cy="471300"/>
          </a:xfrm>
        </p:grpSpPr>
        <p:sp>
          <p:nvSpPr>
            <p:cNvPr id="26" name="Google Shape;1548;p17">
              <a:extLst>
                <a:ext uri="{FF2B5EF4-FFF2-40B4-BE49-F238E27FC236}">
                  <a16:creationId xmlns:a16="http://schemas.microsoft.com/office/drawing/2014/main" id="{BF64279C-5D23-AA85-1D0C-3B1E0AF3E423}"/>
                </a:ext>
              </a:extLst>
            </p:cNvPr>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50;p17">
              <a:extLst>
                <a:ext uri="{FF2B5EF4-FFF2-40B4-BE49-F238E27FC236}">
                  <a16:creationId xmlns:a16="http://schemas.microsoft.com/office/drawing/2014/main" id="{645829C0-34B6-62A9-830C-962C95DDCFAD}"/>
                </a:ext>
              </a:extLst>
            </p:cNvPr>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sym typeface="Fira Sans Extra Condensed Medium"/>
                </a:rPr>
                <a:t>2</a:t>
              </a:r>
              <a:endParaRPr>
                <a:solidFill>
                  <a:srgbClr val="FFFFFF"/>
                </a:solidFill>
              </a:endParaRPr>
            </a:p>
          </p:txBody>
        </p:sp>
      </p:grpSp>
      <p:grpSp>
        <p:nvGrpSpPr>
          <p:cNvPr id="28" name="群組 27">
            <a:extLst>
              <a:ext uri="{FF2B5EF4-FFF2-40B4-BE49-F238E27FC236}">
                <a16:creationId xmlns:a16="http://schemas.microsoft.com/office/drawing/2014/main" id="{7A11518C-41B0-4A36-22F6-E5E54CC1D287}"/>
              </a:ext>
            </a:extLst>
          </p:cNvPr>
          <p:cNvGrpSpPr/>
          <p:nvPr/>
        </p:nvGrpSpPr>
        <p:grpSpPr>
          <a:xfrm>
            <a:off x="4771222" y="4162117"/>
            <a:ext cx="471300" cy="471300"/>
            <a:chOff x="5137825" y="1330775"/>
            <a:chExt cx="471300" cy="471300"/>
          </a:xfrm>
        </p:grpSpPr>
        <p:sp>
          <p:nvSpPr>
            <p:cNvPr id="29" name="Google Shape;1548;p17">
              <a:extLst>
                <a:ext uri="{FF2B5EF4-FFF2-40B4-BE49-F238E27FC236}">
                  <a16:creationId xmlns:a16="http://schemas.microsoft.com/office/drawing/2014/main" id="{8A5CB550-C083-A287-F4CF-B99F20511F14}"/>
                </a:ext>
              </a:extLst>
            </p:cNvPr>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50;p17">
              <a:extLst>
                <a:ext uri="{FF2B5EF4-FFF2-40B4-BE49-F238E27FC236}">
                  <a16:creationId xmlns:a16="http://schemas.microsoft.com/office/drawing/2014/main" id="{5E11CCBF-FF39-EF48-DBF6-F1CB6A3E5AE5}"/>
                </a:ext>
              </a:extLst>
            </p:cNvPr>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3</a:t>
              </a:r>
              <a:endParaRPr>
                <a:solidFill>
                  <a:srgbClr val="FFFFFF"/>
                </a:solidFill>
              </a:endParaRPr>
            </a:p>
          </p:txBody>
        </p:sp>
      </p:grpSp>
      <p:sp>
        <p:nvSpPr>
          <p:cNvPr id="3" name="Google Shape;1264;p45">
            <a:extLst>
              <a:ext uri="{FF2B5EF4-FFF2-40B4-BE49-F238E27FC236}">
                <a16:creationId xmlns:a16="http://schemas.microsoft.com/office/drawing/2014/main" id="{A0759AE6-5E4A-D3DD-7B3D-F4D1CF94DBF3}"/>
              </a:ext>
            </a:extLst>
          </p:cNvPr>
          <p:cNvSpPr/>
          <p:nvPr/>
        </p:nvSpPr>
        <p:spPr>
          <a:xfrm rot="5400000">
            <a:off x="6130512" y="1381325"/>
            <a:ext cx="2928744" cy="2632841"/>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accent3"/>
              </a:solidFill>
              <a:latin typeface="Fira Sans Condensed ExtraBold"/>
              <a:ea typeface="Fira Sans Condensed ExtraBold"/>
              <a:cs typeface="Fira Sans Condensed ExtraBold"/>
              <a:sym typeface="Fira Sans Condensed ExtraBold"/>
            </a:endParaRPr>
          </a:p>
        </p:txBody>
      </p:sp>
      <p:sp>
        <p:nvSpPr>
          <p:cNvPr id="4" name="Google Shape;1571;p18">
            <a:extLst>
              <a:ext uri="{FF2B5EF4-FFF2-40B4-BE49-F238E27FC236}">
                <a16:creationId xmlns:a16="http://schemas.microsoft.com/office/drawing/2014/main" id="{0B648475-8E51-8731-34F2-C1A0D3883382}"/>
              </a:ext>
            </a:extLst>
          </p:cNvPr>
          <p:cNvSpPr txBox="1"/>
          <p:nvPr/>
        </p:nvSpPr>
        <p:spPr>
          <a:xfrm>
            <a:off x="6847990" y="1373758"/>
            <a:ext cx="1443537"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Ordinal</a:t>
            </a:r>
            <a:endParaRPr sz="1600">
              <a:solidFill>
                <a:schemeClr val="bg1"/>
              </a:solidFill>
              <a:latin typeface="Fira Sans"/>
              <a:ea typeface="Fira Sans"/>
              <a:cs typeface="Fira Sans"/>
              <a:sym typeface="Fira Sans"/>
            </a:endParaRPr>
          </a:p>
        </p:txBody>
      </p:sp>
      <p:sp>
        <p:nvSpPr>
          <p:cNvPr id="6" name="Google Shape;1571;p18">
            <a:extLst>
              <a:ext uri="{FF2B5EF4-FFF2-40B4-BE49-F238E27FC236}">
                <a16:creationId xmlns:a16="http://schemas.microsoft.com/office/drawing/2014/main" id="{FA99A5BC-3B85-ADB1-6322-A6C210E461D8}"/>
              </a:ext>
            </a:extLst>
          </p:cNvPr>
          <p:cNvSpPr txBox="1"/>
          <p:nvPr/>
        </p:nvSpPr>
        <p:spPr>
          <a:xfrm>
            <a:off x="6827708" y="3233032"/>
            <a:ext cx="2186920" cy="92908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sym typeface="Fira Sans"/>
              </a:rPr>
              <a:t>Ownership </a:t>
            </a:r>
            <a:r>
              <a:rPr lang="en-US" altLang="zh-HK" sz="1600">
                <a:solidFill>
                  <a:schemeClr val="bg1"/>
                </a:solidFill>
                <a:latin typeface="Fira Sans"/>
              </a:rPr>
              <a:t>⇒ Wealth ⇒ Loan status</a:t>
            </a:r>
            <a:endParaRPr lang="en-US" sz="1600">
              <a:solidFill>
                <a:schemeClr val="bg1"/>
              </a:solidFill>
              <a:latin typeface="Fira Sans"/>
              <a:sym typeface="Fira Sans"/>
            </a:endParaRPr>
          </a:p>
        </p:txBody>
      </p:sp>
      <p:grpSp>
        <p:nvGrpSpPr>
          <p:cNvPr id="7" name="Google Shape;6981;p87">
            <a:extLst>
              <a:ext uri="{FF2B5EF4-FFF2-40B4-BE49-F238E27FC236}">
                <a16:creationId xmlns:a16="http://schemas.microsoft.com/office/drawing/2014/main" id="{4C47386F-8FC9-7FD7-ED82-9056380DFC6E}"/>
              </a:ext>
            </a:extLst>
          </p:cNvPr>
          <p:cNvGrpSpPr/>
          <p:nvPr/>
        </p:nvGrpSpPr>
        <p:grpSpPr>
          <a:xfrm>
            <a:off x="6458767" y="1455244"/>
            <a:ext cx="354778" cy="339271"/>
            <a:chOff x="5045500" y="842250"/>
            <a:chExt cx="503875" cy="481850"/>
          </a:xfrm>
          <a:solidFill>
            <a:schemeClr val="bg1"/>
          </a:solidFill>
        </p:grpSpPr>
        <p:sp>
          <p:nvSpPr>
            <p:cNvPr id="8" name="Google Shape;6982;p87">
              <a:extLst>
                <a:ext uri="{FF2B5EF4-FFF2-40B4-BE49-F238E27FC236}">
                  <a16:creationId xmlns:a16="http://schemas.microsoft.com/office/drawing/2014/main" id="{9EE4264C-3C03-3F93-B1F1-AC77C6001DDE}"/>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6983;p87">
              <a:extLst>
                <a:ext uri="{FF2B5EF4-FFF2-40B4-BE49-F238E27FC236}">
                  <a16:creationId xmlns:a16="http://schemas.microsoft.com/office/drawing/2014/main" id="{815DF09B-FAAA-15D5-6BA0-6BCDC35FF413}"/>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 name="Google Shape;6981;p87">
            <a:extLst>
              <a:ext uri="{FF2B5EF4-FFF2-40B4-BE49-F238E27FC236}">
                <a16:creationId xmlns:a16="http://schemas.microsoft.com/office/drawing/2014/main" id="{3D40EA51-C84C-5E2A-F183-E4FE44AB49F2}"/>
              </a:ext>
            </a:extLst>
          </p:cNvPr>
          <p:cNvGrpSpPr/>
          <p:nvPr/>
        </p:nvGrpSpPr>
        <p:grpSpPr>
          <a:xfrm>
            <a:off x="6404983" y="3424205"/>
            <a:ext cx="354778" cy="339271"/>
            <a:chOff x="5045500" y="842250"/>
            <a:chExt cx="503875" cy="481850"/>
          </a:xfrm>
          <a:solidFill>
            <a:schemeClr val="bg1"/>
          </a:solidFill>
        </p:grpSpPr>
        <p:sp>
          <p:nvSpPr>
            <p:cNvPr id="33" name="Google Shape;6982;p87">
              <a:extLst>
                <a:ext uri="{FF2B5EF4-FFF2-40B4-BE49-F238E27FC236}">
                  <a16:creationId xmlns:a16="http://schemas.microsoft.com/office/drawing/2014/main" id="{918ACDF1-8C9A-E320-EFB4-5C3B9F73F20C}"/>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6983;p87">
              <a:extLst>
                <a:ext uri="{FF2B5EF4-FFF2-40B4-BE49-F238E27FC236}">
                  <a16:creationId xmlns:a16="http://schemas.microsoft.com/office/drawing/2014/main" id="{A0E37B08-3D6F-9593-5F32-13F8EC624C18}"/>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 name="Google Shape;6981;p87">
            <a:extLst>
              <a:ext uri="{FF2B5EF4-FFF2-40B4-BE49-F238E27FC236}">
                <a16:creationId xmlns:a16="http://schemas.microsoft.com/office/drawing/2014/main" id="{872DF9A6-440F-FA1C-124F-A15431105416}"/>
              </a:ext>
            </a:extLst>
          </p:cNvPr>
          <p:cNvGrpSpPr/>
          <p:nvPr/>
        </p:nvGrpSpPr>
        <p:grpSpPr>
          <a:xfrm>
            <a:off x="6439540" y="2166913"/>
            <a:ext cx="354778" cy="339271"/>
            <a:chOff x="5045500" y="842250"/>
            <a:chExt cx="503875" cy="481850"/>
          </a:xfrm>
          <a:solidFill>
            <a:schemeClr val="bg1"/>
          </a:solidFill>
        </p:grpSpPr>
        <p:sp>
          <p:nvSpPr>
            <p:cNvPr id="36" name="Google Shape;6982;p87">
              <a:extLst>
                <a:ext uri="{FF2B5EF4-FFF2-40B4-BE49-F238E27FC236}">
                  <a16:creationId xmlns:a16="http://schemas.microsoft.com/office/drawing/2014/main" id="{8B7617D9-7FAF-CD27-1C16-6A5D0E290805}"/>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6983;p87">
              <a:extLst>
                <a:ext uri="{FF2B5EF4-FFF2-40B4-BE49-F238E27FC236}">
                  <a16:creationId xmlns:a16="http://schemas.microsoft.com/office/drawing/2014/main" id="{3FD20300-4B94-65F0-9AD6-67557BCDEA3D}"/>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Google Shape;1571;p18">
            <a:extLst>
              <a:ext uri="{FF2B5EF4-FFF2-40B4-BE49-F238E27FC236}">
                <a16:creationId xmlns:a16="http://schemas.microsoft.com/office/drawing/2014/main" id="{BD098FF6-2783-9308-9B05-5B29EFECB130}"/>
              </a:ext>
            </a:extLst>
          </p:cNvPr>
          <p:cNvSpPr txBox="1"/>
          <p:nvPr/>
        </p:nvSpPr>
        <p:spPr>
          <a:xfrm>
            <a:off x="6830712" y="2123294"/>
            <a:ext cx="2044199" cy="110973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HK" sz="1600">
                <a:solidFill>
                  <a:schemeClr val="bg1"/>
                </a:solidFill>
                <a:latin typeface="Fira Sans" panose="020B0503050000020004" pitchFamily="34" charset="0"/>
              </a:rPr>
              <a:t>People who rent the house </a:t>
            </a:r>
            <a:r>
              <a:rPr lang="en-US" altLang="zh-HK" sz="1600">
                <a:solidFill>
                  <a:schemeClr val="bg1"/>
                </a:solidFill>
                <a:latin typeface="Fira Sans"/>
                <a:ea typeface="Fira Sans"/>
                <a:cs typeface="Fira Sans"/>
                <a:sym typeface="Fira Sans"/>
              </a:rPr>
              <a:t>have the highest proportion of loan defaulters</a:t>
            </a:r>
            <a:endParaRPr sz="1600">
              <a:solidFill>
                <a:schemeClr val="bg1"/>
              </a:solidFill>
              <a:latin typeface="Fira Sans" panose="020B0503050000020004" pitchFamily="34" charset="0"/>
              <a:ea typeface="Fira Sans"/>
              <a:cs typeface="Fira Sans"/>
              <a:sym typeface="Fira Sans"/>
            </a:endParaRPr>
          </a:p>
        </p:txBody>
      </p:sp>
    </p:spTree>
    <p:extLst>
      <p:ext uri="{BB962C8B-B14F-4D97-AF65-F5344CB8AC3E}">
        <p14:creationId xmlns:p14="http://schemas.microsoft.com/office/powerpoint/2010/main" val="337230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590215-7DD3-5910-B96B-0984395D95A5}"/>
              </a:ext>
            </a:extLst>
          </p:cNvPr>
          <p:cNvSpPr>
            <a:spLocks noGrp="1"/>
          </p:cNvSpPr>
          <p:nvPr>
            <p:ph type="title"/>
          </p:nvPr>
        </p:nvSpPr>
        <p:spPr>
          <a:xfrm>
            <a:off x="90000" y="288275"/>
            <a:ext cx="8964000" cy="572700"/>
          </a:xfrm>
        </p:spPr>
        <p:txBody>
          <a:bodyPr/>
          <a:lstStyle/>
          <a:p>
            <a:r>
              <a:rPr lang="en-US" altLang="zh-HK" b="1" i="0">
                <a:solidFill>
                  <a:srgbClr val="202124"/>
                </a:solidFill>
                <a:effectLst/>
                <a:latin typeface="Fira Sans" panose="020B0503050000020004" pitchFamily="34" charset="0"/>
              </a:rPr>
              <a:t>Loan grade </a:t>
            </a:r>
            <a:r>
              <a:rPr lang="en-US" altLang="zh-HK" b="1" i="0">
                <a:solidFill>
                  <a:srgbClr val="202124"/>
                </a:solidFill>
                <a:effectLst/>
              </a:rPr>
              <a:t>vs </a:t>
            </a:r>
            <a:r>
              <a:rPr lang="en-US" altLang="zh-HK" b="1">
                <a:solidFill>
                  <a:srgbClr val="202124"/>
                </a:solidFill>
              </a:rPr>
              <a:t>Loan status</a:t>
            </a:r>
            <a:endParaRPr lang="zh-HK" altLang="en-US" b="1"/>
          </a:p>
        </p:txBody>
      </p:sp>
      <p:pic>
        <p:nvPicPr>
          <p:cNvPr id="7" name="圖片 6">
            <a:extLst>
              <a:ext uri="{FF2B5EF4-FFF2-40B4-BE49-F238E27FC236}">
                <a16:creationId xmlns:a16="http://schemas.microsoft.com/office/drawing/2014/main" id="{8B23AD95-6108-3EA6-3AB8-7C5B860E1699}"/>
              </a:ext>
            </a:extLst>
          </p:cNvPr>
          <p:cNvPicPr>
            <a:picLocks noChangeAspect="1"/>
          </p:cNvPicPr>
          <p:nvPr/>
        </p:nvPicPr>
        <p:blipFill>
          <a:blip r:embed="rId3"/>
          <a:stretch>
            <a:fillRect/>
          </a:stretch>
        </p:blipFill>
        <p:spPr>
          <a:xfrm>
            <a:off x="273466" y="1301422"/>
            <a:ext cx="5990602" cy="2985126"/>
          </a:xfrm>
          <a:prstGeom prst="rect">
            <a:avLst/>
          </a:prstGeom>
        </p:spPr>
      </p:pic>
      <p:cxnSp>
        <p:nvCxnSpPr>
          <p:cNvPr id="21" name="直線單箭頭接點 20">
            <a:extLst>
              <a:ext uri="{FF2B5EF4-FFF2-40B4-BE49-F238E27FC236}">
                <a16:creationId xmlns:a16="http://schemas.microsoft.com/office/drawing/2014/main" id="{82967E60-7BA5-F619-B274-65DC18B197C2}"/>
              </a:ext>
            </a:extLst>
          </p:cNvPr>
          <p:cNvCxnSpPr>
            <a:cxnSpLocks/>
          </p:cNvCxnSpPr>
          <p:nvPr/>
        </p:nvCxnSpPr>
        <p:spPr>
          <a:xfrm flipV="1">
            <a:off x="1042587" y="3168538"/>
            <a:ext cx="2226180" cy="397046"/>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5" name="Google Shape;1264;p45">
            <a:extLst>
              <a:ext uri="{FF2B5EF4-FFF2-40B4-BE49-F238E27FC236}">
                <a16:creationId xmlns:a16="http://schemas.microsoft.com/office/drawing/2014/main" id="{B3B39707-356A-E407-2DC6-727D0E7022D5}"/>
              </a:ext>
            </a:extLst>
          </p:cNvPr>
          <p:cNvSpPr/>
          <p:nvPr/>
        </p:nvSpPr>
        <p:spPr>
          <a:xfrm rot="5400000">
            <a:off x="6169884" y="1355689"/>
            <a:ext cx="2928744" cy="2632841"/>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accent3"/>
              </a:solidFill>
              <a:latin typeface="Fira Sans Condensed ExtraBold"/>
              <a:ea typeface="Fira Sans Condensed ExtraBold"/>
              <a:cs typeface="Fira Sans Condensed ExtraBold"/>
              <a:sym typeface="Fira Sans Condensed ExtraBold"/>
            </a:endParaRPr>
          </a:p>
        </p:txBody>
      </p:sp>
      <p:sp>
        <p:nvSpPr>
          <p:cNvPr id="6" name="Google Shape;1571;p18">
            <a:extLst>
              <a:ext uri="{FF2B5EF4-FFF2-40B4-BE49-F238E27FC236}">
                <a16:creationId xmlns:a16="http://schemas.microsoft.com/office/drawing/2014/main" id="{69C9F9C1-C946-F7D8-72A8-5246BAC45580}"/>
              </a:ext>
            </a:extLst>
          </p:cNvPr>
          <p:cNvSpPr txBox="1"/>
          <p:nvPr/>
        </p:nvSpPr>
        <p:spPr>
          <a:xfrm>
            <a:off x="6887362" y="1348122"/>
            <a:ext cx="1443537"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Ordinal</a:t>
            </a:r>
            <a:endParaRPr sz="1600">
              <a:solidFill>
                <a:schemeClr val="bg1"/>
              </a:solidFill>
              <a:latin typeface="Fira Sans"/>
              <a:ea typeface="Fira Sans"/>
              <a:cs typeface="Fira Sans"/>
              <a:sym typeface="Fira Sans"/>
            </a:endParaRPr>
          </a:p>
        </p:txBody>
      </p:sp>
      <p:grpSp>
        <p:nvGrpSpPr>
          <p:cNvPr id="20" name="Google Shape;6981;p87">
            <a:extLst>
              <a:ext uri="{FF2B5EF4-FFF2-40B4-BE49-F238E27FC236}">
                <a16:creationId xmlns:a16="http://schemas.microsoft.com/office/drawing/2014/main" id="{FB3B7543-0D41-B567-F86D-97710EA26F49}"/>
              </a:ext>
            </a:extLst>
          </p:cNvPr>
          <p:cNvGrpSpPr/>
          <p:nvPr/>
        </p:nvGrpSpPr>
        <p:grpSpPr>
          <a:xfrm>
            <a:off x="6498139" y="1429608"/>
            <a:ext cx="354778" cy="339271"/>
            <a:chOff x="5045500" y="842250"/>
            <a:chExt cx="503875" cy="481850"/>
          </a:xfrm>
          <a:solidFill>
            <a:schemeClr val="bg1"/>
          </a:solidFill>
        </p:grpSpPr>
        <p:sp>
          <p:nvSpPr>
            <p:cNvPr id="22" name="Google Shape;6982;p87">
              <a:extLst>
                <a:ext uri="{FF2B5EF4-FFF2-40B4-BE49-F238E27FC236}">
                  <a16:creationId xmlns:a16="http://schemas.microsoft.com/office/drawing/2014/main" id="{5D9CF1D1-27E7-E7E0-909B-4FC6D2F461A7}"/>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983;p87">
              <a:extLst>
                <a:ext uri="{FF2B5EF4-FFF2-40B4-BE49-F238E27FC236}">
                  <a16:creationId xmlns:a16="http://schemas.microsoft.com/office/drawing/2014/main" id="{0D7A3BCC-DF62-C415-837C-D457694231EB}"/>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6981;p87">
            <a:extLst>
              <a:ext uri="{FF2B5EF4-FFF2-40B4-BE49-F238E27FC236}">
                <a16:creationId xmlns:a16="http://schemas.microsoft.com/office/drawing/2014/main" id="{2A3A2C30-33E4-DF12-9013-B3E509F45952}"/>
              </a:ext>
            </a:extLst>
          </p:cNvPr>
          <p:cNvGrpSpPr/>
          <p:nvPr/>
        </p:nvGrpSpPr>
        <p:grpSpPr>
          <a:xfrm>
            <a:off x="6478817" y="2998902"/>
            <a:ext cx="354778" cy="339271"/>
            <a:chOff x="5045500" y="842250"/>
            <a:chExt cx="503875" cy="481850"/>
          </a:xfrm>
          <a:solidFill>
            <a:schemeClr val="bg1"/>
          </a:solidFill>
        </p:grpSpPr>
        <p:sp>
          <p:nvSpPr>
            <p:cNvPr id="25" name="Google Shape;6982;p87">
              <a:extLst>
                <a:ext uri="{FF2B5EF4-FFF2-40B4-BE49-F238E27FC236}">
                  <a16:creationId xmlns:a16="http://schemas.microsoft.com/office/drawing/2014/main" id="{853132F6-FDAD-53AA-FADF-ECAD212B1E83}"/>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6983;p87">
              <a:extLst>
                <a:ext uri="{FF2B5EF4-FFF2-40B4-BE49-F238E27FC236}">
                  <a16:creationId xmlns:a16="http://schemas.microsoft.com/office/drawing/2014/main" id="{4F216EF4-1738-BF5B-FEC8-FE3F958DC3B1}"/>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6981;p87">
            <a:extLst>
              <a:ext uri="{FF2B5EF4-FFF2-40B4-BE49-F238E27FC236}">
                <a16:creationId xmlns:a16="http://schemas.microsoft.com/office/drawing/2014/main" id="{97102201-CDE4-6418-A96E-A6894DD05D80}"/>
              </a:ext>
            </a:extLst>
          </p:cNvPr>
          <p:cNvGrpSpPr/>
          <p:nvPr/>
        </p:nvGrpSpPr>
        <p:grpSpPr>
          <a:xfrm>
            <a:off x="6478817" y="2234490"/>
            <a:ext cx="354778" cy="339271"/>
            <a:chOff x="5045500" y="842250"/>
            <a:chExt cx="503875" cy="481850"/>
          </a:xfrm>
          <a:solidFill>
            <a:schemeClr val="bg1"/>
          </a:solidFill>
        </p:grpSpPr>
        <p:sp>
          <p:nvSpPr>
            <p:cNvPr id="28" name="Google Shape;6982;p87">
              <a:extLst>
                <a:ext uri="{FF2B5EF4-FFF2-40B4-BE49-F238E27FC236}">
                  <a16:creationId xmlns:a16="http://schemas.microsoft.com/office/drawing/2014/main" id="{39BAEAF8-C9B0-4F98-697B-0D287F8ADD18}"/>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6983;p87">
              <a:extLst>
                <a:ext uri="{FF2B5EF4-FFF2-40B4-BE49-F238E27FC236}">
                  <a16:creationId xmlns:a16="http://schemas.microsoft.com/office/drawing/2014/main" id="{A5CB5C96-0E82-6AD2-BFE5-D6DBE285AED5}"/>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 name="Google Shape;1571;p18">
            <a:extLst>
              <a:ext uri="{FF2B5EF4-FFF2-40B4-BE49-F238E27FC236}">
                <a16:creationId xmlns:a16="http://schemas.microsoft.com/office/drawing/2014/main" id="{B9EB28B2-7719-6098-611D-CA0A0D809FE0}"/>
              </a:ext>
            </a:extLst>
          </p:cNvPr>
          <p:cNvSpPr txBox="1"/>
          <p:nvPr/>
        </p:nvSpPr>
        <p:spPr>
          <a:xfrm>
            <a:off x="6887362" y="2930692"/>
            <a:ext cx="2044199" cy="110973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HK" sz="1600">
                <a:solidFill>
                  <a:schemeClr val="bg1"/>
                </a:solidFill>
                <a:latin typeface="Fira Sans" panose="020B0503050000020004" pitchFamily="34" charset="0"/>
              </a:rPr>
              <a:t>People who lower loan grade </a:t>
            </a:r>
            <a:r>
              <a:rPr lang="en-US" altLang="zh-HK" sz="1600">
                <a:solidFill>
                  <a:schemeClr val="bg1"/>
                </a:solidFill>
                <a:latin typeface="Fira Sans"/>
                <a:ea typeface="Fira Sans"/>
                <a:cs typeface="Fira Sans"/>
                <a:sym typeface="Fira Sans"/>
              </a:rPr>
              <a:t>have higher proportion of loan defaulters</a:t>
            </a:r>
            <a:endParaRPr sz="1600">
              <a:solidFill>
                <a:schemeClr val="bg1"/>
              </a:solidFill>
              <a:latin typeface="Fira Sans" panose="020B0503050000020004" pitchFamily="34" charset="0"/>
              <a:ea typeface="Fira Sans"/>
              <a:cs typeface="Fira Sans"/>
              <a:sym typeface="Fira Sans"/>
            </a:endParaRPr>
          </a:p>
        </p:txBody>
      </p:sp>
      <p:sp>
        <p:nvSpPr>
          <p:cNvPr id="31" name="Google Shape;1571;p18">
            <a:extLst>
              <a:ext uri="{FF2B5EF4-FFF2-40B4-BE49-F238E27FC236}">
                <a16:creationId xmlns:a16="http://schemas.microsoft.com/office/drawing/2014/main" id="{AFE1689B-5C3D-9688-9FDC-A1382B5E4BCF}"/>
              </a:ext>
            </a:extLst>
          </p:cNvPr>
          <p:cNvSpPr txBox="1"/>
          <p:nvPr/>
        </p:nvSpPr>
        <p:spPr>
          <a:xfrm>
            <a:off x="6887362" y="2135263"/>
            <a:ext cx="1803712"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Grade E, F &amp; G are “extreme”</a:t>
            </a:r>
            <a:endParaRPr sz="1600">
              <a:solidFill>
                <a:schemeClr val="bg1"/>
              </a:solidFill>
              <a:latin typeface="Fira Sans"/>
              <a:ea typeface="Fira Sans"/>
              <a:cs typeface="Fira Sans"/>
              <a:sym typeface="Fira Sans"/>
            </a:endParaRPr>
          </a:p>
        </p:txBody>
      </p:sp>
    </p:spTree>
    <p:extLst>
      <p:ext uri="{BB962C8B-B14F-4D97-AF65-F5344CB8AC3E}">
        <p14:creationId xmlns:p14="http://schemas.microsoft.com/office/powerpoint/2010/main" val="157157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1D496A5-A3F6-7274-2EA8-9E0CC96E5617}"/>
              </a:ext>
            </a:extLst>
          </p:cNvPr>
          <p:cNvSpPr>
            <a:spLocks noGrp="1"/>
          </p:cNvSpPr>
          <p:nvPr>
            <p:ph type="title"/>
          </p:nvPr>
        </p:nvSpPr>
        <p:spPr>
          <a:xfrm>
            <a:off x="180000" y="1794417"/>
            <a:ext cx="8784000" cy="914599"/>
          </a:xfrm>
        </p:spPr>
        <p:txBody>
          <a:bodyPr/>
          <a:lstStyle/>
          <a:p>
            <a:r>
              <a:rPr lang="en-US" altLang="zh-HK" b="1"/>
              <a:t>Q: Consider for categorical variables only, what are the most important factors of loan default? </a:t>
            </a:r>
            <a:endParaRPr lang="zh-HK" altLang="en-US" b="1"/>
          </a:p>
        </p:txBody>
      </p:sp>
      <p:sp>
        <p:nvSpPr>
          <p:cNvPr id="2" name="標題 3">
            <a:extLst>
              <a:ext uri="{FF2B5EF4-FFF2-40B4-BE49-F238E27FC236}">
                <a16:creationId xmlns:a16="http://schemas.microsoft.com/office/drawing/2014/main" id="{D26FB902-9451-02E5-BFE0-A5D403C3CBD1}"/>
              </a:ext>
            </a:extLst>
          </p:cNvPr>
          <p:cNvSpPr txBox="1">
            <a:spLocks/>
          </p:cNvSpPr>
          <p:nvPr/>
        </p:nvSpPr>
        <p:spPr>
          <a:xfrm>
            <a:off x="180000" y="2709016"/>
            <a:ext cx="8784000" cy="581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HK"/>
              <a:t>A: Graphically, loan grade and home ownership.</a:t>
            </a:r>
            <a:endParaRPr lang="zh-HK" altLang="en-US"/>
          </a:p>
        </p:txBody>
      </p:sp>
      <p:pic>
        <p:nvPicPr>
          <p:cNvPr id="3" name="圖片 2">
            <a:extLst>
              <a:ext uri="{FF2B5EF4-FFF2-40B4-BE49-F238E27FC236}">
                <a16:creationId xmlns:a16="http://schemas.microsoft.com/office/drawing/2014/main" id="{C92629F5-B666-3CD1-F22A-2C44A942AC1D}"/>
              </a:ext>
            </a:extLst>
          </p:cNvPr>
          <p:cNvPicPr>
            <a:picLocks noChangeAspect="1"/>
          </p:cNvPicPr>
          <p:nvPr/>
        </p:nvPicPr>
        <p:blipFill>
          <a:blip r:embed="rId3"/>
          <a:stretch>
            <a:fillRect/>
          </a:stretch>
        </p:blipFill>
        <p:spPr>
          <a:xfrm>
            <a:off x="-427151" y="2571750"/>
            <a:ext cx="2487384" cy="2926334"/>
          </a:xfrm>
          <a:prstGeom prst="rect">
            <a:avLst/>
          </a:prstGeom>
        </p:spPr>
      </p:pic>
    </p:spTree>
    <p:extLst>
      <p:ext uri="{BB962C8B-B14F-4D97-AF65-F5344CB8AC3E}">
        <p14:creationId xmlns:p14="http://schemas.microsoft.com/office/powerpoint/2010/main" val="25522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590215-7DD3-5910-B96B-0984395D95A5}"/>
              </a:ext>
            </a:extLst>
          </p:cNvPr>
          <p:cNvSpPr>
            <a:spLocks noGrp="1"/>
          </p:cNvSpPr>
          <p:nvPr>
            <p:ph type="title"/>
          </p:nvPr>
        </p:nvSpPr>
        <p:spPr>
          <a:xfrm>
            <a:off x="90000" y="288275"/>
            <a:ext cx="8964000" cy="572700"/>
          </a:xfrm>
        </p:spPr>
        <p:txBody>
          <a:bodyPr/>
          <a:lstStyle/>
          <a:p>
            <a:r>
              <a:rPr lang="en-US" altLang="zh-HK" sz="2400" b="1">
                <a:latin typeface="Fira Sans"/>
                <a:ea typeface="Fira Sans"/>
                <a:cs typeface="Fira Sans"/>
              </a:rPr>
              <a:t>The correlation of the continuous variables</a:t>
            </a:r>
            <a:endParaRPr lang="zh-HK" altLang="en-US" b="1"/>
          </a:p>
        </p:txBody>
      </p:sp>
      <p:pic>
        <p:nvPicPr>
          <p:cNvPr id="1026" name="Picture 2">
            <a:extLst>
              <a:ext uri="{FF2B5EF4-FFF2-40B4-BE49-F238E27FC236}">
                <a16:creationId xmlns:a16="http://schemas.microsoft.com/office/drawing/2014/main" id="{825637B3-A51A-E541-4019-2A2C7979A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0" y="860975"/>
            <a:ext cx="4980418" cy="42825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DBB2C90-0BB1-483E-E3F3-557C3FB023C9}"/>
              </a:ext>
            </a:extLst>
          </p:cNvPr>
          <p:cNvSpPr/>
          <p:nvPr/>
        </p:nvSpPr>
        <p:spPr>
          <a:xfrm>
            <a:off x="1606609" y="3251302"/>
            <a:ext cx="401652" cy="356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矩形 8">
            <a:extLst>
              <a:ext uri="{FF2B5EF4-FFF2-40B4-BE49-F238E27FC236}">
                <a16:creationId xmlns:a16="http://schemas.microsoft.com/office/drawing/2014/main" id="{7969006F-62C9-EB36-91DA-06685A41307D}"/>
              </a:ext>
            </a:extLst>
          </p:cNvPr>
          <p:cNvSpPr/>
          <p:nvPr/>
        </p:nvSpPr>
        <p:spPr>
          <a:xfrm>
            <a:off x="2793031" y="2900008"/>
            <a:ext cx="384561" cy="356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矩形 9">
            <a:extLst>
              <a:ext uri="{FF2B5EF4-FFF2-40B4-BE49-F238E27FC236}">
                <a16:creationId xmlns:a16="http://schemas.microsoft.com/office/drawing/2014/main" id="{7C62DDFC-4DD2-FF5E-F529-60B026E33175}"/>
              </a:ext>
            </a:extLst>
          </p:cNvPr>
          <p:cNvSpPr/>
          <p:nvPr/>
        </p:nvSpPr>
        <p:spPr>
          <a:xfrm>
            <a:off x="3563595" y="1449343"/>
            <a:ext cx="384561" cy="356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矩形 10">
            <a:extLst>
              <a:ext uri="{FF2B5EF4-FFF2-40B4-BE49-F238E27FC236}">
                <a16:creationId xmlns:a16="http://schemas.microsoft.com/office/drawing/2014/main" id="{3DE51C89-CF84-9CD8-99FE-2F56D00E41AF}"/>
              </a:ext>
            </a:extLst>
          </p:cNvPr>
          <p:cNvSpPr/>
          <p:nvPr/>
        </p:nvSpPr>
        <p:spPr>
          <a:xfrm>
            <a:off x="2775959" y="1449342"/>
            <a:ext cx="384561" cy="356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Google Shape;1264;p45">
            <a:extLst>
              <a:ext uri="{FF2B5EF4-FFF2-40B4-BE49-F238E27FC236}">
                <a16:creationId xmlns:a16="http://schemas.microsoft.com/office/drawing/2014/main" id="{2B9B05D3-12DD-4678-6837-E041A9AC33A5}"/>
              </a:ext>
            </a:extLst>
          </p:cNvPr>
          <p:cNvSpPr/>
          <p:nvPr/>
        </p:nvSpPr>
        <p:spPr>
          <a:xfrm rot="5400000">
            <a:off x="6267390" y="993861"/>
            <a:ext cx="1781858" cy="3038654"/>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accent3"/>
              </a:solidFill>
              <a:latin typeface="Fira Sans Condensed ExtraBold"/>
              <a:ea typeface="Fira Sans Condensed ExtraBold"/>
              <a:cs typeface="Fira Sans Condensed ExtraBold"/>
              <a:sym typeface="Fira Sans Condensed ExtraBold"/>
            </a:endParaRPr>
          </a:p>
        </p:txBody>
      </p:sp>
      <p:sp>
        <p:nvSpPr>
          <p:cNvPr id="23" name="Google Shape;1571;p18">
            <a:extLst>
              <a:ext uri="{FF2B5EF4-FFF2-40B4-BE49-F238E27FC236}">
                <a16:creationId xmlns:a16="http://schemas.microsoft.com/office/drawing/2014/main" id="{1F0C6824-7230-5FDB-4B1D-B17798410D16}"/>
              </a:ext>
            </a:extLst>
          </p:cNvPr>
          <p:cNvSpPr txBox="1"/>
          <p:nvPr/>
        </p:nvSpPr>
        <p:spPr>
          <a:xfrm>
            <a:off x="6185682" y="1753275"/>
            <a:ext cx="2375971"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Medium Correlation</a:t>
            </a:r>
            <a:endParaRPr sz="1600">
              <a:solidFill>
                <a:schemeClr val="bg1"/>
              </a:solidFill>
              <a:latin typeface="Fira Sans"/>
              <a:ea typeface="Fira Sans"/>
              <a:cs typeface="Fira Sans"/>
              <a:sym typeface="Fira Sans"/>
            </a:endParaRPr>
          </a:p>
        </p:txBody>
      </p:sp>
      <p:sp>
        <p:nvSpPr>
          <p:cNvPr id="24" name="Google Shape;1571;p18">
            <a:extLst>
              <a:ext uri="{FF2B5EF4-FFF2-40B4-BE49-F238E27FC236}">
                <a16:creationId xmlns:a16="http://schemas.microsoft.com/office/drawing/2014/main" id="{11B28528-6A16-1BBF-0721-8436785CE37F}"/>
              </a:ext>
            </a:extLst>
          </p:cNvPr>
          <p:cNvSpPr txBox="1"/>
          <p:nvPr/>
        </p:nvSpPr>
        <p:spPr>
          <a:xfrm>
            <a:off x="6185683" y="2673044"/>
            <a:ext cx="2375971"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chemeClr val="bg1"/>
                </a:solidFill>
                <a:latin typeface="Fira Sans"/>
                <a:ea typeface="Fira Sans"/>
                <a:cs typeface="Fira Sans"/>
                <a:sym typeface="Fira Sans"/>
              </a:rPr>
              <a:t>Strong Correlation</a:t>
            </a:r>
            <a:endParaRPr sz="1600">
              <a:solidFill>
                <a:schemeClr val="bg1"/>
              </a:solidFill>
              <a:latin typeface="Fira Sans"/>
              <a:ea typeface="Fira Sans"/>
              <a:cs typeface="Fira Sans"/>
              <a:sym typeface="Fira Sans"/>
            </a:endParaRPr>
          </a:p>
        </p:txBody>
      </p:sp>
      <p:grpSp>
        <p:nvGrpSpPr>
          <p:cNvPr id="3" name="Google Shape;6981;p87">
            <a:extLst>
              <a:ext uri="{FF2B5EF4-FFF2-40B4-BE49-F238E27FC236}">
                <a16:creationId xmlns:a16="http://schemas.microsoft.com/office/drawing/2014/main" id="{D81E6790-92E8-7B5D-9B38-2B5951A76E25}"/>
              </a:ext>
            </a:extLst>
          </p:cNvPr>
          <p:cNvGrpSpPr/>
          <p:nvPr/>
        </p:nvGrpSpPr>
        <p:grpSpPr>
          <a:xfrm>
            <a:off x="5773148" y="1891575"/>
            <a:ext cx="354778" cy="339271"/>
            <a:chOff x="5045500" y="842250"/>
            <a:chExt cx="503875" cy="481850"/>
          </a:xfrm>
          <a:solidFill>
            <a:schemeClr val="bg1"/>
          </a:solidFill>
        </p:grpSpPr>
        <p:sp>
          <p:nvSpPr>
            <p:cNvPr id="5" name="Google Shape;6982;p87">
              <a:extLst>
                <a:ext uri="{FF2B5EF4-FFF2-40B4-BE49-F238E27FC236}">
                  <a16:creationId xmlns:a16="http://schemas.microsoft.com/office/drawing/2014/main" id="{CE0CBF26-4BAC-C555-8A39-B11124B0ACBA}"/>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983;p87">
              <a:extLst>
                <a:ext uri="{FF2B5EF4-FFF2-40B4-BE49-F238E27FC236}">
                  <a16:creationId xmlns:a16="http://schemas.microsoft.com/office/drawing/2014/main" id="{AC5A723F-EFF5-FF4E-51CF-4D5370314BBC}"/>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6981;p87">
            <a:extLst>
              <a:ext uri="{FF2B5EF4-FFF2-40B4-BE49-F238E27FC236}">
                <a16:creationId xmlns:a16="http://schemas.microsoft.com/office/drawing/2014/main" id="{5317C2D8-95A8-110A-596D-4B48E083DA5D}"/>
              </a:ext>
            </a:extLst>
          </p:cNvPr>
          <p:cNvGrpSpPr/>
          <p:nvPr/>
        </p:nvGrpSpPr>
        <p:grpSpPr>
          <a:xfrm>
            <a:off x="5761177" y="2770858"/>
            <a:ext cx="354778" cy="339271"/>
            <a:chOff x="5045500" y="842250"/>
            <a:chExt cx="503875" cy="481850"/>
          </a:xfrm>
          <a:solidFill>
            <a:schemeClr val="bg1"/>
          </a:solidFill>
        </p:grpSpPr>
        <p:sp>
          <p:nvSpPr>
            <p:cNvPr id="8" name="Google Shape;6982;p87">
              <a:extLst>
                <a:ext uri="{FF2B5EF4-FFF2-40B4-BE49-F238E27FC236}">
                  <a16:creationId xmlns:a16="http://schemas.microsoft.com/office/drawing/2014/main" id="{25E69FBC-8847-88C5-BB70-DD4122CC07CD}"/>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6983;p87">
              <a:extLst>
                <a:ext uri="{FF2B5EF4-FFF2-40B4-BE49-F238E27FC236}">
                  <a16:creationId xmlns:a16="http://schemas.microsoft.com/office/drawing/2014/main" id="{7731754A-6ED8-0D78-0DBB-080EB2E19AA2}"/>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6" name="Google Shape;2482;p71">
            <a:extLst>
              <a:ext uri="{FF2B5EF4-FFF2-40B4-BE49-F238E27FC236}">
                <a16:creationId xmlns:a16="http://schemas.microsoft.com/office/drawing/2014/main" id="{278CA503-9E1C-4B08-1B17-8D4A8116CC2B}"/>
              </a:ext>
            </a:extLst>
          </p:cNvPr>
          <p:cNvCxnSpPr>
            <a:cxnSpLocks/>
          </p:cNvCxnSpPr>
          <p:nvPr/>
        </p:nvCxnSpPr>
        <p:spPr>
          <a:xfrm>
            <a:off x="3971730" y="1622259"/>
            <a:ext cx="1777844" cy="387315"/>
          </a:xfrm>
          <a:prstGeom prst="bentConnector3">
            <a:avLst>
              <a:gd name="adj1" fmla="val 50000"/>
            </a:avLst>
          </a:prstGeom>
          <a:noFill/>
          <a:ln w="19050" cap="flat" cmpd="sng">
            <a:solidFill>
              <a:schemeClr val="accent3"/>
            </a:solidFill>
            <a:prstDash val="solid"/>
            <a:round/>
            <a:headEnd type="oval" w="med" len="med"/>
            <a:tailEnd type="oval" w="med" len="med"/>
          </a:ln>
        </p:spPr>
      </p:cxnSp>
      <p:cxnSp>
        <p:nvCxnSpPr>
          <p:cNvPr id="29" name="Google Shape;2482;p71">
            <a:extLst>
              <a:ext uri="{FF2B5EF4-FFF2-40B4-BE49-F238E27FC236}">
                <a16:creationId xmlns:a16="http://schemas.microsoft.com/office/drawing/2014/main" id="{5F4DA0A8-1833-0BB9-FF36-C8B9494F33DD}"/>
              </a:ext>
            </a:extLst>
          </p:cNvPr>
          <p:cNvCxnSpPr>
            <a:cxnSpLocks/>
          </p:cNvCxnSpPr>
          <p:nvPr/>
        </p:nvCxnSpPr>
        <p:spPr>
          <a:xfrm>
            <a:off x="3186139" y="1622259"/>
            <a:ext cx="2563435" cy="384116"/>
          </a:xfrm>
          <a:prstGeom prst="bentConnector3">
            <a:avLst>
              <a:gd name="adj1" fmla="val 8662"/>
            </a:avLst>
          </a:prstGeom>
          <a:noFill/>
          <a:ln w="19050" cap="flat" cmpd="sng">
            <a:solidFill>
              <a:schemeClr val="accent3"/>
            </a:solidFill>
            <a:prstDash val="solid"/>
            <a:round/>
            <a:headEnd type="oval" w="med" len="med"/>
            <a:tailEnd type="oval" w="med" len="med"/>
          </a:ln>
        </p:spPr>
      </p:cxnSp>
      <p:cxnSp>
        <p:nvCxnSpPr>
          <p:cNvPr id="1036" name="Google Shape;2482;p71">
            <a:extLst>
              <a:ext uri="{FF2B5EF4-FFF2-40B4-BE49-F238E27FC236}">
                <a16:creationId xmlns:a16="http://schemas.microsoft.com/office/drawing/2014/main" id="{BE60F1B5-60BD-737F-A3FB-98261FA90FB5}"/>
              </a:ext>
            </a:extLst>
          </p:cNvPr>
          <p:cNvCxnSpPr>
            <a:cxnSpLocks/>
          </p:cNvCxnSpPr>
          <p:nvPr/>
        </p:nvCxnSpPr>
        <p:spPr>
          <a:xfrm flipV="1">
            <a:off x="2008261" y="2900008"/>
            <a:ext cx="3741313" cy="529746"/>
          </a:xfrm>
          <a:prstGeom prst="bentConnector3">
            <a:avLst>
              <a:gd name="adj1" fmla="val 50000"/>
            </a:avLst>
          </a:prstGeom>
          <a:noFill/>
          <a:ln w="19050" cap="flat" cmpd="sng">
            <a:solidFill>
              <a:schemeClr val="accent3"/>
            </a:solidFill>
            <a:prstDash val="solid"/>
            <a:round/>
            <a:headEnd type="oval" w="med" len="med"/>
            <a:tailEnd type="oval" w="med" len="med"/>
          </a:ln>
        </p:spPr>
      </p:cxnSp>
      <p:cxnSp>
        <p:nvCxnSpPr>
          <p:cNvPr id="1050" name="Google Shape;2482;p71">
            <a:extLst>
              <a:ext uri="{FF2B5EF4-FFF2-40B4-BE49-F238E27FC236}">
                <a16:creationId xmlns:a16="http://schemas.microsoft.com/office/drawing/2014/main" id="{2DA5811B-802E-D1D0-775B-521A99EBFDD1}"/>
              </a:ext>
            </a:extLst>
          </p:cNvPr>
          <p:cNvCxnSpPr>
            <a:cxnSpLocks/>
          </p:cNvCxnSpPr>
          <p:nvPr/>
        </p:nvCxnSpPr>
        <p:spPr>
          <a:xfrm flipV="1">
            <a:off x="3205563" y="2903207"/>
            <a:ext cx="2544011" cy="190588"/>
          </a:xfrm>
          <a:prstGeom prst="bentConnector3">
            <a:avLst>
              <a:gd name="adj1" fmla="val 26486"/>
            </a:avLst>
          </a:prstGeom>
          <a:noFill/>
          <a:ln w="19050" cap="flat" cmpd="sng">
            <a:solidFill>
              <a:schemeClr val="accent3"/>
            </a:solidFill>
            <a:prstDash val="solid"/>
            <a:round/>
            <a:headEnd type="oval" w="med" len="med"/>
            <a:tailEnd type="oval" w="med" len="med"/>
          </a:ln>
        </p:spPr>
      </p:cxnSp>
    </p:spTree>
    <p:extLst>
      <p:ext uri="{BB962C8B-B14F-4D97-AF65-F5344CB8AC3E}">
        <p14:creationId xmlns:p14="http://schemas.microsoft.com/office/powerpoint/2010/main" val="179635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221739" cy="707656"/>
          </a:xfrm>
        </p:spPr>
        <p:txBody>
          <a:bodyPr/>
          <a:lstStyle/>
          <a:p>
            <a:r>
              <a:rPr lang="en-US" altLang="zh-HK" sz="3600" b="1"/>
              <a:t>5. Model Building</a:t>
            </a:r>
            <a:endParaRPr lang="en-US" altLang="zh-HK" sz="3200" b="1"/>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a:xfrm>
            <a:off x="265499" y="2694253"/>
            <a:ext cx="4045200" cy="476179"/>
          </a:xfrm>
        </p:spPr>
        <p:txBody>
          <a:bodyPr/>
          <a:lstStyle/>
          <a:p>
            <a:pPr marL="0" indent="0">
              <a:buClr>
                <a:srgbClr val="000000"/>
              </a:buClr>
            </a:pPr>
            <a:r>
              <a:rPr lang="en-US" altLang="zh-HK" sz="1700">
                <a:solidFill>
                  <a:schemeClr val="accent1"/>
                </a:solidFill>
                <a:latin typeface="Fira Sans Extra Condensed Medium"/>
                <a:sym typeface="Arial"/>
              </a:rPr>
              <a:t>Different models for our problem</a:t>
            </a:r>
            <a:endParaRPr lang="zh-HK" altLang="en-US" sz="1700">
              <a:solidFill>
                <a:schemeClr val="accent1"/>
              </a:solidFill>
              <a:latin typeface="Fira Sans Extra Condensed Medium"/>
              <a:sym typeface="Arial"/>
            </a:endParaRPr>
          </a:p>
        </p:txBody>
      </p:sp>
      <p:grpSp>
        <p:nvGrpSpPr>
          <p:cNvPr id="2" name="Google Shape;3476;p76">
            <a:extLst>
              <a:ext uri="{FF2B5EF4-FFF2-40B4-BE49-F238E27FC236}">
                <a16:creationId xmlns:a16="http://schemas.microsoft.com/office/drawing/2014/main" id="{A2911ED2-562D-D437-A957-A97937E33068}"/>
              </a:ext>
            </a:extLst>
          </p:cNvPr>
          <p:cNvGrpSpPr/>
          <p:nvPr/>
        </p:nvGrpSpPr>
        <p:grpSpPr>
          <a:xfrm>
            <a:off x="4981293" y="1282794"/>
            <a:ext cx="3820295" cy="2577912"/>
            <a:chOff x="3996025" y="1181525"/>
            <a:chExt cx="4461725" cy="3010745"/>
          </a:xfrm>
        </p:grpSpPr>
        <p:grpSp>
          <p:nvGrpSpPr>
            <p:cNvPr id="5" name="Google Shape;3477;p76">
              <a:extLst>
                <a:ext uri="{FF2B5EF4-FFF2-40B4-BE49-F238E27FC236}">
                  <a16:creationId xmlns:a16="http://schemas.microsoft.com/office/drawing/2014/main" id="{61570836-2587-6B41-4416-F5F32B89AE23}"/>
                </a:ext>
              </a:extLst>
            </p:cNvPr>
            <p:cNvGrpSpPr/>
            <p:nvPr/>
          </p:nvGrpSpPr>
          <p:grpSpPr>
            <a:xfrm>
              <a:off x="3996025" y="1181525"/>
              <a:ext cx="4461725" cy="3010745"/>
              <a:chOff x="1293506" y="2959057"/>
              <a:chExt cx="374730" cy="252870"/>
            </a:xfrm>
          </p:grpSpPr>
          <p:sp>
            <p:nvSpPr>
              <p:cNvPr id="7" name="Google Shape;3478;p76">
                <a:extLst>
                  <a:ext uri="{FF2B5EF4-FFF2-40B4-BE49-F238E27FC236}">
                    <a16:creationId xmlns:a16="http://schemas.microsoft.com/office/drawing/2014/main" id="{2AA5BB73-69D3-C414-0AAA-C570147E31A9}"/>
                  </a:ext>
                </a:extLst>
              </p:cNvPr>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9;p76">
                <a:extLst>
                  <a:ext uri="{FF2B5EF4-FFF2-40B4-BE49-F238E27FC236}">
                    <a16:creationId xmlns:a16="http://schemas.microsoft.com/office/drawing/2014/main" id="{FF4E3362-80CA-A241-4284-338D3B3F339B}"/>
                  </a:ext>
                </a:extLst>
              </p:cNvPr>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0;p76">
                <a:extLst>
                  <a:ext uri="{FF2B5EF4-FFF2-40B4-BE49-F238E27FC236}">
                    <a16:creationId xmlns:a16="http://schemas.microsoft.com/office/drawing/2014/main" id="{F186D9B5-F8C2-CD05-246F-498023EFC96B}"/>
                  </a:ext>
                </a:extLst>
              </p:cNvPr>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81;p76">
                <a:extLst>
                  <a:ext uri="{FF2B5EF4-FFF2-40B4-BE49-F238E27FC236}">
                    <a16:creationId xmlns:a16="http://schemas.microsoft.com/office/drawing/2014/main" id="{55DFECBE-AC06-6F90-BA84-05D0906EECF2}"/>
                  </a:ext>
                </a:extLst>
              </p:cNvPr>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3482;p76">
              <a:extLst>
                <a:ext uri="{FF2B5EF4-FFF2-40B4-BE49-F238E27FC236}">
                  <a16:creationId xmlns:a16="http://schemas.microsoft.com/office/drawing/2014/main" id="{C94C676E-1202-8F48-3A7A-A40378F124FF}"/>
                </a:ext>
              </a:extLst>
            </p:cNvPr>
            <p:cNvPicPr preferRelativeResize="0"/>
            <p:nvPr/>
          </p:nvPicPr>
          <p:blipFill rotWithShape="1">
            <a:blip r:embed="rId3"/>
            <a:srcRect l="44" t="12454" r="5976" b="2253"/>
            <a:stretch/>
          </p:blipFill>
          <p:spPr>
            <a:xfrm>
              <a:off x="4476152" y="1540762"/>
              <a:ext cx="3503204" cy="2076851"/>
            </a:xfrm>
            <a:prstGeom prst="rect">
              <a:avLst/>
            </a:prstGeom>
            <a:noFill/>
            <a:ln>
              <a:noFill/>
            </a:ln>
          </p:spPr>
        </p:pic>
      </p:grpSp>
      <p:sp>
        <p:nvSpPr>
          <p:cNvPr id="14" name="Google Shape;1437;p16">
            <a:extLst>
              <a:ext uri="{FF2B5EF4-FFF2-40B4-BE49-F238E27FC236}">
                <a16:creationId xmlns:a16="http://schemas.microsoft.com/office/drawing/2014/main" id="{8767EE2B-0A4C-74D5-BAC8-99421E9B8630}"/>
              </a:ext>
            </a:extLst>
          </p:cNvPr>
          <p:cNvSpPr txBox="1"/>
          <p:nvPr/>
        </p:nvSpPr>
        <p:spPr>
          <a:xfrm>
            <a:off x="668551" y="3183598"/>
            <a:ext cx="3239096" cy="10222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Fira Sans"/>
                <a:ea typeface="Fira Sans"/>
                <a:cs typeface="Fira Sans"/>
                <a:sym typeface="Fira Sans"/>
              </a:rPr>
              <a:t>Presenter:</a:t>
            </a:r>
          </a:p>
          <a:p>
            <a:pPr marL="0" lvl="0" indent="0" algn="ctr" rtl="0">
              <a:spcBef>
                <a:spcPts val="0"/>
              </a:spcBef>
              <a:spcAft>
                <a:spcPts val="0"/>
              </a:spcAft>
              <a:buNone/>
            </a:pPr>
            <a:r>
              <a:rPr lang="en-GB" sz="1200">
                <a:latin typeface="Fira Sans"/>
                <a:ea typeface="Fira Sans"/>
                <a:cs typeface="Fira Sans"/>
                <a:sym typeface="Fira Sans"/>
              </a:rPr>
              <a:t>Lui Chak Sum, Sam – Logistic Regression</a:t>
            </a:r>
            <a:endParaRPr lang="en-US" sz="1200">
              <a:latin typeface="Fira Sans"/>
              <a:ea typeface="Fira Sans"/>
              <a:cs typeface="Fira Sans"/>
              <a:sym typeface="Fira Sans"/>
            </a:endParaRPr>
          </a:p>
          <a:p>
            <a:pPr marL="0" lvl="0" indent="0" algn="ctr" rtl="0">
              <a:spcBef>
                <a:spcPts val="0"/>
              </a:spcBef>
              <a:spcAft>
                <a:spcPts val="0"/>
              </a:spcAft>
              <a:buNone/>
            </a:pPr>
            <a:r>
              <a:rPr lang="en-US" sz="1200">
                <a:latin typeface="Fira Sans"/>
                <a:ea typeface="Fira Sans"/>
                <a:cs typeface="Fira Sans"/>
                <a:sym typeface="Fira Sans"/>
              </a:rPr>
              <a:t>CHAU Ka Yan</a:t>
            </a:r>
            <a:r>
              <a:rPr lang="en-GB" sz="1200">
                <a:latin typeface="Fira Sans"/>
                <a:ea typeface="Fira Sans"/>
                <a:cs typeface="Fira Sans"/>
                <a:sym typeface="Fira Sans"/>
              </a:rPr>
              <a:t>, Connie – Decision Tree</a:t>
            </a:r>
            <a:endParaRPr lang="en-US" sz="1200">
              <a:latin typeface="Fira Sans"/>
              <a:ea typeface="Fira Sans"/>
              <a:cs typeface="Fira Sans"/>
              <a:sym typeface="Fira Sans"/>
            </a:endParaRPr>
          </a:p>
          <a:p>
            <a:pPr marL="0" lvl="0" indent="0" algn="ctr" rtl="0">
              <a:spcBef>
                <a:spcPts val="0"/>
              </a:spcBef>
              <a:spcAft>
                <a:spcPts val="0"/>
              </a:spcAft>
              <a:buNone/>
            </a:pPr>
            <a:r>
              <a:rPr lang="en-US" sz="1200">
                <a:latin typeface="Fira Sans"/>
                <a:ea typeface="Fira Sans"/>
                <a:cs typeface="Fira Sans"/>
                <a:sym typeface="Fira Sans"/>
              </a:rPr>
              <a:t>WONG Tuen Hung</a:t>
            </a:r>
            <a:r>
              <a:rPr lang="en-GB" sz="1200">
                <a:latin typeface="Fira Sans"/>
                <a:ea typeface="Fira Sans"/>
                <a:cs typeface="Fira Sans"/>
                <a:sym typeface="Fira Sans"/>
              </a:rPr>
              <a:t>, Ivy – Random Forest</a:t>
            </a:r>
            <a:endParaRPr lang="en-GB" sz="1200">
              <a:latin typeface="Fira Sans"/>
              <a:ea typeface="Fira Sans"/>
              <a:cs typeface="Fira Sans"/>
            </a:endParaRPr>
          </a:p>
          <a:p>
            <a:pPr algn="ctr"/>
            <a:r>
              <a:rPr lang="en-US" altLang="zh-HK" sz="1200">
                <a:latin typeface="Fira Sans"/>
                <a:ea typeface="Fira Sans"/>
                <a:cs typeface="Fira Sans"/>
                <a:sym typeface="Fira Sans"/>
              </a:rPr>
              <a:t>CHEONG </a:t>
            </a:r>
            <a:r>
              <a:rPr lang="en-US" altLang="zh-HK" sz="1200" err="1">
                <a:latin typeface="Fira Sans"/>
                <a:ea typeface="Fira Sans"/>
                <a:cs typeface="Fira Sans"/>
                <a:sym typeface="Fira Sans"/>
              </a:rPr>
              <a:t>Euikyun</a:t>
            </a:r>
            <a:r>
              <a:rPr lang="en-GB" altLang="zh-HK" sz="1200">
                <a:latin typeface="Fira Sans"/>
                <a:ea typeface="Fira Sans"/>
                <a:cs typeface="Fira Sans"/>
                <a:sym typeface="Fira Sans"/>
              </a:rPr>
              <a:t>, Steven – Light GBM</a:t>
            </a:r>
            <a:endParaRPr lang="zh-HK" altLang="en-US" sz="1200">
              <a:latin typeface="Fira Sans"/>
              <a:ea typeface="Fira Sans"/>
              <a:cs typeface="Fira Sans"/>
              <a:sym typeface="Fira Sans"/>
            </a:endParaRPr>
          </a:p>
        </p:txBody>
      </p:sp>
    </p:spTree>
    <p:extLst>
      <p:ext uri="{BB962C8B-B14F-4D97-AF65-F5344CB8AC3E}">
        <p14:creationId xmlns:p14="http://schemas.microsoft.com/office/powerpoint/2010/main" val="2809886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Logistic Regression</a:t>
            </a:r>
            <a:endParaRPr/>
          </a:p>
        </p:txBody>
      </p:sp>
      <p:sp>
        <p:nvSpPr>
          <p:cNvPr id="1539" name="Google Shape;1539;p17"/>
          <p:cNvSpPr txBox="1"/>
          <p:nvPr/>
        </p:nvSpPr>
        <p:spPr>
          <a:xfrm>
            <a:off x="1175149" y="3428542"/>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Cons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40" name="Google Shape;1540;p17"/>
          <p:cNvSpPr txBox="1"/>
          <p:nvPr/>
        </p:nvSpPr>
        <p:spPr>
          <a:xfrm>
            <a:off x="1175148" y="3819702"/>
            <a:ext cx="3243103"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600">
                <a:effectLst/>
                <a:latin typeface="inter-regular"/>
              </a:defRPr>
            </a:lvl1pPr>
          </a:lstStyle>
          <a:p>
            <a:r>
              <a:rPr lang="en-US">
                <a:latin typeface="Fira Sans" panose="020B0503050000020004" pitchFamily="34" charset="0"/>
                <a:sym typeface="Fira Sans"/>
              </a:rPr>
              <a:t>Linearity assumption</a:t>
            </a:r>
          </a:p>
          <a:p>
            <a:r>
              <a:rPr lang="en-US">
                <a:latin typeface="Fira Sans" panose="020B0503050000020004" pitchFamily="34" charset="0"/>
                <a:sym typeface="Fira Sans"/>
              </a:rPr>
              <a:t>Sensitive to imbalanced data</a:t>
            </a:r>
            <a:endParaRPr lang="zh-HK" altLang="en-US">
              <a:latin typeface="Fira Sans" panose="020B0503050000020004" pitchFamily="34" charset="0"/>
              <a:sym typeface="Fira Sans"/>
            </a:endParaRPr>
          </a:p>
        </p:txBody>
      </p:sp>
      <p:sp>
        <p:nvSpPr>
          <p:cNvPr id="1541" name="Google Shape;1541;p17"/>
          <p:cNvSpPr txBox="1"/>
          <p:nvPr/>
        </p:nvSpPr>
        <p:spPr>
          <a:xfrm>
            <a:off x="1175149" y="105634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rPr>
              <a:t>Procedure</a:t>
            </a:r>
          </a:p>
        </p:txBody>
      </p:sp>
      <p:sp>
        <p:nvSpPr>
          <p:cNvPr id="1542" name="Google Shape;1542;p17"/>
          <p:cNvSpPr txBox="1"/>
          <p:nvPr/>
        </p:nvSpPr>
        <p:spPr>
          <a:xfrm>
            <a:off x="1175148" y="1419299"/>
            <a:ext cx="7434778" cy="498513"/>
          </a:xfrm>
          <a:prstGeom prst="rect">
            <a:avLst/>
          </a:prstGeom>
          <a:noFill/>
          <a:ln>
            <a:noFill/>
          </a:ln>
        </p:spPr>
        <p:txBody>
          <a:bodyPr spcFirstLastPara="1" wrap="square" lIns="91425" tIns="91425" rIns="91425" bIns="91425" anchor="ctr" anchorCtr="0">
            <a:noAutofit/>
          </a:bodyPr>
          <a:lstStyle/>
          <a:p>
            <a:r>
              <a:rPr lang="en-US" altLang="zh-HK" sz="1600">
                <a:latin typeface="Fira Sans" panose="020B0503050000020004" pitchFamily="34" charset="0"/>
              </a:rPr>
              <a:t>P</a:t>
            </a:r>
            <a:r>
              <a:rPr lang="en-US" altLang="zh-HK" sz="1600" b="0" i="0">
                <a:solidFill>
                  <a:srgbClr val="000000"/>
                </a:solidFill>
                <a:effectLst/>
                <a:latin typeface="Fira Sans" panose="020B0503050000020004" pitchFamily="34" charset="0"/>
              </a:rPr>
              <a:t>redict the output of a </a:t>
            </a:r>
            <a:r>
              <a:rPr lang="en-US" altLang="zh-HK" sz="1600">
                <a:latin typeface="Fira Sans" panose="020B0503050000020004" pitchFamily="34" charset="0"/>
              </a:rPr>
              <a:t>categorical response variable by giving the probabilistic values which lie between 0 and 1</a:t>
            </a:r>
          </a:p>
        </p:txBody>
      </p:sp>
      <p:sp>
        <p:nvSpPr>
          <p:cNvPr id="1543" name="Google Shape;1543;p17"/>
          <p:cNvSpPr txBox="1"/>
          <p:nvPr/>
        </p:nvSpPr>
        <p:spPr>
          <a:xfrm>
            <a:off x="1175149" y="2281514"/>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Pros</a:t>
            </a:r>
            <a:endParaRPr sz="1700">
              <a:solidFill>
                <a:schemeClr val="lt2"/>
              </a:solidFill>
              <a:latin typeface="Fira Sans Extra Condensed Medium"/>
              <a:ea typeface="Fira Sans Extra Condensed Medium"/>
              <a:cs typeface="Fira Sans Extra Condensed Medium"/>
              <a:sym typeface="Fira Sans Extra Condensed Medium"/>
            </a:endParaRPr>
          </a:p>
        </p:txBody>
      </p:sp>
      <p:sp>
        <p:nvSpPr>
          <p:cNvPr id="1544" name="Google Shape;1544;p17"/>
          <p:cNvSpPr txBox="1"/>
          <p:nvPr/>
        </p:nvSpPr>
        <p:spPr>
          <a:xfrm>
            <a:off x="1156174" y="2652711"/>
            <a:ext cx="3655796" cy="534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altLang="zh-HK" sz="1600">
                <a:latin typeface="Fira Sans" panose="020B0503050000020004" pitchFamily="34" charset="0"/>
              </a:rPr>
              <a:t>E</a:t>
            </a:r>
            <a:r>
              <a:rPr lang="en-US" altLang="zh-HK" sz="1600" b="0" i="0">
                <a:solidFill>
                  <a:srgbClr val="000000"/>
                </a:solidFill>
                <a:effectLst/>
                <a:latin typeface="Fira Sans" panose="020B0503050000020004" pitchFamily="34" charset="0"/>
              </a:rPr>
              <a:t>asy to understand and interpret</a:t>
            </a:r>
            <a:endParaRPr lang="en-US" sz="1600">
              <a:latin typeface="Fira Sans" panose="020B0503050000020004" pitchFamily="34" charset="0"/>
              <a:ea typeface="Fira Sans"/>
              <a:cs typeface="Fira Sans"/>
              <a:sym typeface="Fira Sans"/>
            </a:endParaRPr>
          </a:p>
        </p:txBody>
      </p:sp>
      <p:grpSp>
        <p:nvGrpSpPr>
          <p:cNvPr id="1545" name="Google Shape;1545;p17"/>
          <p:cNvGrpSpPr/>
          <p:nvPr/>
        </p:nvGrpSpPr>
        <p:grpSpPr>
          <a:xfrm>
            <a:off x="653386" y="1237672"/>
            <a:ext cx="471300" cy="2833025"/>
            <a:chOff x="5137825" y="1330775"/>
            <a:chExt cx="471300" cy="2833025"/>
          </a:xfrm>
        </p:grpSpPr>
        <p:sp>
          <p:nvSpPr>
            <p:cNvPr id="1546" name="Google Shape;1546;p17"/>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550" name="Google Shape;1550;p17"/>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1551" name="Google Shape;1551;p17"/>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pic>
        <p:nvPicPr>
          <p:cNvPr id="1026" name="Picture 2">
            <a:extLst>
              <a:ext uri="{FF2B5EF4-FFF2-40B4-BE49-F238E27FC236}">
                <a16:creationId xmlns:a16="http://schemas.microsoft.com/office/drawing/2014/main" id="{1D4F04C7-BCFF-B4B0-748E-271197A4290C}"/>
              </a:ext>
            </a:extLst>
          </p:cNvPr>
          <p:cNvPicPr>
            <a:picLocks noChangeAspect="1" noChangeArrowheads="1"/>
          </p:cNvPicPr>
          <p:nvPr/>
        </p:nvPicPr>
        <p:blipFill>
          <a:blip r:embed="rId3"/>
          <a:srcRect/>
          <a:stretch/>
        </p:blipFill>
        <p:spPr bwMode="auto">
          <a:xfrm>
            <a:off x="4660091" y="2272004"/>
            <a:ext cx="4116551" cy="246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29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1-1. </a:t>
            </a:r>
            <a:r>
              <a:rPr lang="en" altLang="zh-HK"/>
              <a:t>Logistic Regression</a:t>
            </a:r>
            <a:r>
              <a:rPr lang="en-US"/>
              <a:t> without hyperparameter tuning</a:t>
            </a:r>
            <a:endParaRPr/>
          </a:p>
          <a:p>
            <a:pPr marL="0" lvl="0" indent="0" algn="ctr" rtl="0">
              <a:spcBef>
                <a:spcPts val="0"/>
              </a:spcBef>
              <a:spcAft>
                <a:spcPts val="0"/>
              </a:spcAft>
              <a:buNone/>
            </a:pPr>
            <a:endParaRPr/>
          </a:p>
        </p:txBody>
      </p:sp>
      <p:sp>
        <p:nvSpPr>
          <p:cNvPr id="7" name="Google Shape;1992;p29">
            <a:extLst>
              <a:ext uri="{FF2B5EF4-FFF2-40B4-BE49-F238E27FC236}">
                <a16:creationId xmlns:a16="http://schemas.microsoft.com/office/drawing/2014/main" id="{9DA315C8-387D-99C6-BE58-EB627C257919}"/>
              </a:ext>
            </a:extLst>
          </p:cNvPr>
          <p:cNvSpPr/>
          <p:nvPr/>
        </p:nvSpPr>
        <p:spPr>
          <a:xfrm>
            <a:off x="4857757"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3;p29">
            <a:extLst>
              <a:ext uri="{FF2B5EF4-FFF2-40B4-BE49-F238E27FC236}">
                <a16:creationId xmlns:a16="http://schemas.microsoft.com/office/drawing/2014/main" id="{728459CB-7956-68A0-7989-7B5E30DE84E2}"/>
              </a:ext>
            </a:extLst>
          </p:cNvPr>
          <p:cNvSpPr/>
          <p:nvPr/>
        </p:nvSpPr>
        <p:spPr>
          <a:xfrm>
            <a:off x="4857757"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4;p29">
            <a:extLst>
              <a:ext uri="{FF2B5EF4-FFF2-40B4-BE49-F238E27FC236}">
                <a16:creationId xmlns:a16="http://schemas.microsoft.com/office/drawing/2014/main" id="{253DCC49-7789-F668-8335-E9C18C0499E4}"/>
              </a:ext>
            </a:extLst>
          </p:cNvPr>
          <p:cNvSpPr/>
          <p:nvPr/>
        </p:nvSpPr>
        <p:spPr>
          <a:xfrm>
            <a:off x="4857757"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5;p29">
            <a:extLst>
              <a:ext uri="{FF2B5EF4-FFF2-40B4-BE49-F238E27FC236}">
                <a16:creationId xmlns:a16="http://schemas.microsoft.com/office/drawing/2014/main" id="{D41D6625-502F-CFA9-367B-E66823C858C6}"/>
              </a:ext>
            </a:extLst>
          </p:cNvPr>
          <p:cNvSpPr/>
          <p:nvPr/>
        </p:nvSpPr>
        <p:spPr>
          <a:xfrm>
            <a:off x="4857757"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6">
            <a:extLst>
              <a:ext uri="{FF2B5EF4-FFF2-40B4-BE49-F238E27FC236}">
                <a16:creationId xmlns:a16="http://schemas.microsoft.com/office/drawing/2014/main" id="{8F9E8F90-A3DE-5115-10A3-E56D95B57F88}"/>
              </a:ext>
            </a:extLst>
          </p:cNvPr>
          <p:cNvSpPr txBox="1"/>
          <p:nvPr/>
        </p:nvSpPr>
        <p:spPr>
          <a:xfrm>
            <a:off x="5229325" y="1083139"/>
            <a:ext cx="10304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a:t>
            </a:r>
          </a:p>
        </p:txBody>
      </p:sp>
      <p:sp>
        <p:nvSpPr>
          <p:cNvPr id="12" name="Google Shape;2030;p29">
            <a:extLst>
              <a:ext uri="{FF2B5EF4-FFF2-40B4-BE49-F238E27FC236}">
                <a16:creationId xmlns:a16="http://schemas.microsoft.com/office/drawing/2014/main" id="{67578069-698C-26EF-C9C5-1E30DB8D381B}"/>
              </a:ext>
            </a:extLst>
          </p:cNvPr>
          <p:cNvSpPr txBox="1"/>
          <p:nvPr/>
        </p:nvSpPr>
        <p:spPr>
          <a:xfrm>
            <a:off x="4929102" y="3156855"/>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ea typeface="Fira Sans Extra Condensed Medium"/>
                <a:cs typeface="Fira Sans Extra Condensed Medium"/>
                <a:sym typeface="Fira Sans Extra Condensed Medium"/>
              </a:rPr>
              <a:t>Recall : 0.4738</a:t>
            </a:r>
            <a:endParaRPr lang="en-US" sz="1700">
              <a:solidFill>
                <a:schemeClr val="lt2"/>
              </a:solidFill>
              <a:latin typeface="Fira Sans Extra Condensed Medium"/>
              <a:ea typeface="Fira Sans Extra Condensed Medium"/>
              <a:cs typeface="Fira Sans Extra Condensed Medium"/>
            </a:endParaRPr>
          </a:p>
        </p:txBody>
      </p:sp>
      <p:sp>
        <p:nvSpPr>
          <p:cNvPr id="13" name="Google Shape;2034;p29">
            <a:extLst>
              <a:ext uri="{FF2B5EF4-FFF2-40B4-BE49-F238E27FC236}">
                <a16:creationId xmlns:a16="http://schemas.microsoft.com/office/drawing/2014/main" id="{B683E7D7-90C1-C3B1-C06A-1D37E78BCE90}"/>
              </a:ext>
            </a:extLst>
          </p:cNvPr>
          <p:cNvSpPr txBox="1"/>
          <p:nvPr/>
        </p:nvSpPr>
        <p:spPr>
          <a:xfrm>
            <a:off x="4929102" y="1553122"/>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0.8434</a:t>
            </a:r>
            <a:endParaRPr lang="en-US"/>
          </a:p>
        </p:txBody>
      </p:sp>
      <p:sp>
        <p:nvSpPr>
          <p:cNvPr id="14" name="Google Shape;2036;p29">
            <a:extLst>
              <a:ext uri="{FF2B5EF4-FFF2-40B4-BE49-F238E27FC236}">
                <a16:creationId xmlns:a16="http://schemas.microsoft.com/office/drawing/2014/main" id="{D6A91759-22C2-365B-ABB0-D6D142C3F331}"/>
              </a:ext>
            </a:extLst>
          </p:cNvPr>
          <p:cNvSpPr txBox="1"/>
          <p:nvPr/>
        </p:nvSpPr>
        <p:spPr>
          <a:xfrm>
            <a:off x="4929102" y="2354988"/>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accent1"/>
                </a:solidFill>
                <a:latin typeface="Fira Sans Extra Condensed Medium"/>
                <a:ea typeface="Fira Sans Extra Condensed Medium"/>
                <a:cs typeface="Fira Sans Extra Condensed Medium"/>
              </a:rPr>
              <a:t>Precision : 0.7067</a:t>
            </a:r>
          </a:p>
        </p:txBody>
      </p:sp>
      <p:sp>
        <p:nvSpPr>
          <p:cNvPr id="15" name="Google Shape;2039;p29">
            <a:extLst>
              <a:ext uri="{FF2B5EF4-FFF2-40B4-BE49-F238E27FC236}">
                <a16:creationId xmlns:a16="http://schemas.microsoft.com/office/drawing/2014/main" id="{915D3189-7E00-8755-E38C-749549DB6CE8}"/>
              </a:ext>
            </a:extLst>
          </p:cNvPr>
          <p:cNvSpPr txBox="1"/>
          <p:nvPr/>
        </p:nvSpPr>
        <p:spPr>
          <a:xfrm>
            <a:off x="4929102" y="3958721"/>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rPr>
              <a:t>F1_score : 0.5673</a:t>
            </a:r>
          </a:p>
        </p:txBody>
      </p:sp>
      <p:sp>
        <p:nvSpPr>
          <p:cNvPr id="22" name="Google Shape;1993;p29">
            <a:extLst>
              <a:ext uri="{FF2B5EF4-FFF2-40B4-BE49-F238E27FC236}">
                <a16:creationId xmlns:a16="http://schemas.microsoft.com/office/drawing/2014/main" id="{0253DF0C-AA42-E984-F365-C800BE2EFFD8}"/>
              </a:ext>
            </a:extLst>
          </p:cNvPr>
          <p:cNvSpPr/>
          <p:nvPr/>
        </p:nvSpPr>
        <p:spPr>
          <a:xfrm>
            <a:off x="1325912" y="1468162"/>
            <a:ext cx="2287514"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6">
            <a:extLst>
              <a:ext uri="{FF2B5EF4-FFF2-40B4-BE49-F238E27FC236}">
                <a16:creationId xmlns:a16="http://schemas.microsoft.com/office/drawing/2014/main" id="{5B670C5C-C7AA-D1C8-FF84-1BF5B82C04BA}"/>
              </a:ext>
            </a:extLst>
          </p:cNvPr>
          <p:cNvSpPr txBox="1"/>
          <p:nvPr/>
        </p:nvSpPr>
        <p:spPr>
          <a:xfrm>
            <a:off x="1283590" y="1083139"/>
            <a:ext cx="32884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HK" sz="1600">
                <a:latin typeface="Fira Sans Condensed ExtraBold"/>
              </a:rPr>
              <a:t>Exploited Parameter (Before tuning)</a:t>
            </a:r>
          </a:p>
        </p:txBody>
      </p:sp>
      <p:sp>
        <p:nvSpPr>
          <p:cNvPr id="27" name="Google Shape;2034;p29">
            <a:extLst>
              <a:ext uri="{FF2B5EF4-FFF2-40B4-BE49-F238E27FC236}">
                <a16:creationId xmlns:a16="http://schemas.microsoft.com/office/drawing/2014/main" id="{069C4D56-6E9A-27C2-A4E8-8C8045EB2DC5}"/>
              </a:ext>
            </a:extLst>
          </p:cNvPr>
          <p:cNvSpPr txBox="1"/>
          <p:nvPr/>
        </p:nvSpPr>
        <p:spPr>
          <a:xfrm>
            <a:off x="1397257" y="1553122"/>
            <a:ext cx="2027995" cy="429600"/>
          </a:xfrm>
          <a:prstGeom prst="rect">
            <a:avLst/>
          </a:prstGeom>
          <a:noFill/>
          <a:ln>
            <a:noFill/>
          </a:ln>
        </p:spPr>
        <p:txBody>
          <a:bodyPr spcFirstLastPara="1" wrap="square" lIns="91425" tIns="91425" rIns="91425" bIns="91425" anchor="ctr" anchorCtr="0">
            <a:noAutofit/>
          </a:bodyPr>
          <a:lstStyle/>
          <a:p>
            <a:r>
              <a:rPr lang="en-US">
                <a:latin typeface="Fira Sans" panose="020B0503050000020004" pitchFamily="34" charset="0"/>
              </a:rPr>
              <a:t>solver: </a:t>
            </a:r>
            <a:r>
              <a:rPr lang="en-US" err="1">
                <a:latin typeface="Fira Sans" panose="020B0503050000020004" pitchFamily="34" charset="0"/>
              </a:rPr>
              <a:t>liblinear</a:t>
            </a:r>
            <a:endParaRPr lang="en-US">
              <a:latin typeface="Fira Sans" panose="020B0503050000020004" pitchFamily="34" charset="0"/>
            </a:endParaRPr>
          </a:p>
        </p:txBody>
      </p:sp>
    </p:spTree>
    <p:extLst>
      <p:ext uri="{BB962C8B-B14F-4D97-AF65-F5344CB8AC3E}">
        <p14:creationId xmlns:p14="http://schemas.microsoft.com/office/powerpoint/2010/main" val="16141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221739" cy="707656"/>
          </a:xfrm>
        </p:spPr>
        <p:txBody>
          <a:bodyPr/>
          <a:lstStyle/>
          <a:p>
            <a:r>
              <a:rPr lang="en-US" altLang="zh-HK" sz="3600" b="1"/>
              <a:t>1. Introduction</a:t>
            </a:r>
            <a:endParaRPr lang="zh-HK" altLang="en-US" sz="3200" b="1"/>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p:txBody>
          <a:bodyPr/>
          <a:lstStyle/>
          <a:p>
            <a:pPr marL="0" indent="0"/>
            <a:r>
              <a:rPr lang="en-US" altLang="zh-HK" sz="1700">
                <a:solidFill>
                  <a:schemeClr val="accent1"/>
                </a:solidFill>
                <a:latin typeface="Fira Sans Extra Condensed Medium"/>
                <a:sym typeface="Arial"/>
              </a:rPr>
              <a:t>What is Credit Risk?</a:t>
            </a:r>
          </a:p>
          <a:p>
            <a:pPr marL="0" indent="0"/>
            <a:r>
              <a:rPr lang="en-US" altLang="zh-HK" sz="1700">
                <a:solidFill>
                  <a:schemeClr val="accent1"/>
                </a:solidFill>
                <a:latin typeface="Fira Sans Extra Condensed Medium"/>
              </a:rPr>
              <a:t>Why is it important?</a:t>
            </a:r>
          </a:p>
        </p:txBody>
      </p:sp>
      <p:grpSp>
        <p:nvGrpSpPr>
          <p:cNvPr id="90" name="Google Shape;1284;p46">
            <a:extLst>
              <a:ext uri="{FF2B5EF4-FFF2-40B4-BE49-F238E27FC236}">
                <a16:creationId xmlns:a16="http://schemas.microsoft.com/office/drawing/2014/main" id="{CD0886E0-D9B6-CB47-CAB9-E47F79F089A1}"/>
              </a:ext>
            </a:extLst>
          </p:cNvPr>
          <p:cNvGrpSpPr/>
          <p:nvPr/>
        </p:nvGrpSpPr>
        <p:grpSpPr>
          <a:xfrm>
            <a:off x="5681898" y="1173780"/>
            <a:ext cx="2586204" cy="2446433"/>
            <a:chOff x="5251028" y="1496901"/>
            <a:chExt cx="2524850" cy="2388395"/>
          </a:xfrm>
        </p:grpSpPr>
        <p:grpSp>
          <p:nvGrpSpPr>
            <p:cNvPr id="5" name="Google Shape;1285;p46">
              <a:extLst>
                <a:ext uri="{FF2B5EF4-FFF2-40B4-BE49-F238E27FC236}">
                  <a16:creationId xmlns:a16="http://schemas.microsoft.com/office/drawing/2014/main" id="{0473FB68-AD9B-D640-E668-112148D2901E}"/>
                </a:ext>
              </a:extLst>
            </p:cNvPr>
            <p:cNvGrpSpPr/>
            <p:nvPr/>
          </p:nvGrpSpPr>
          <p:grpSpPr>
            <a:xfrm>
              <a:off x="5251028" y="1496901"/>
              <a:ext cx="2524850" cy="2388395"/>
              <a:chOff x="815850" y="4052300"/>
              <a:chExt cx="865950" cy="819150"/>
            </a:xfrm>
          </p:grpSpPr>
          <p:sp>
            <p:nvSpPr>
              <p:cNvPr id="10" name="Google Shape;1286;p46">
                <a:extLst>
                  <a:ext uri="{FF2B5EF4-FFF2-40B4-BE49-F238E27FC236}">
                    <a16:creationId xmlns:a16="http://schemas.microsoft.com/office/drawing/2014/main" id="{6488DC28-F439-67E1-37D6-4AD07DBCBE4B}"/>
                  </a:ext>
                </a:extLst>
              </p:cNvPr>
              <p:cNvSpPr/>
              <p:nvPr/>
            </p:nvSpPr>
            <p:spPr>
              <a:xfrm>
                <a:off x="920950" y="4285550"/>
                <a:ext cx="655075" cy="542500"/>
              </a:xfrm>
              <a:custGeom>
                <a:avLst/>
                <a:gdLst/>
                <a:ahLst/>
                <a:cxnLst/>
                <a:rect l="l" t="t" r="r" b="b"/>
                <a:pathLst>
                  <a:path w="26203" h="21700" extrusionOk="0">
                    <a:moveTo>
                      <a:pt x="28" y="1"/>
                    </a:moveTo>
                    <a:lnTo>
                      <a:pt x="1" y="21673"/>
                    </a:lnTo>
                    <a:lnTo>
                      <a:pt x="26175" y="21700"/>
                    </a:lnTo>
                    <a:lnTo>
                      <a:pt x="26202" y="28"/>
                    </a:lnTo>
                    <a:lnTo>
                      <a:pt x="28"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7;p46">
                <a:extLst>
                  <a:ext uri="{FF2B5EF4-FFF2-40B4-BE49-F238E27FC236}">
                    <a16:creationId xmlns:a16="http://schemas.microsoft.com/office/drawing/2014/main" id="{173105E4-7FC4-B537-3C45-B1C58B99714C}"/>
                  </a:ext>
                </a:extLst>
              </p:cNvPr>
              <p:cNvSpPr/>
              <p:nvPr/>
            </p:nvSpPr>
            <p:spPr>
              <a:xfrm>
                <a:off x="873500" y="4817850"/>
                <a:ext cx="750000" cy="19025"/>
              </a:xfrm>
              <a:custGeom>
                <a:avLst/>
                <a:gdLst/>
                <a:ahLst/>
                <a:cxnLst/>
                <a:rect l="l" t="t" r="r" b="b"/>
                <a:pathLst>
                  <a:path w="30000" h="761" extrusionOk="0">
                    <a:moveTo>
                      <a:pt x="0" y="1"/>
                    </a:moveTo>
                    <a:lnTo>
                      <a:pt x="0" y="733"/>
                    </a:lnTo>
                    <a:lnTo>
                      <a:pt x="29999" y="760"/>
                    </a:lnTo>
                    <a:lnTo>
                      <a:pt x="29999" y="28"/>
                    </a:lnTo>
                    <a:lnTo>
                      <a:pt x="0"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8;p46">
                <a:extLst>
                  <a:ext uri="{FF2B5EF4-FFF2-40B4-BE49-F238E27FC236}">
                    <a16:creationId xmlns:a16="http://schemas.microsoft.com/office/drawing/2014/main" id="{7F0A7641-2447-9F92-A7F1-989DADF403BF}"/>
                  </a:ext>
                </a:extLst>
              </p:cNvPr>
              <p:cNvSpPr/>
              <p:nvPr/>
            </p:nvSpPr>
            <p:spPr>
              <a:xfrm>
                <a:off x="815850" y="4834800"/>
                <a:ext cx="865950" cy="36650"/>
              </a:xfrm>
              <a:custGeom>
                <a:avLst/>
                <a:gdLst/>
                <a:ahLst/>
                <a:cxnLst/>
                <a:rect l="l" t="t" r="r" b="b"/>
                <a:pathLst>
                  <a:path w="34638" h="1466" extrusionOk="0">
                    <a:moveTo>
                      <a:pt x="1" y="1"/>
                    </a:moveTo>
                    <a:lnTo>
                      <a:pt x="1" y="1411"/>
                    </a:lnTo>
                    <a:lnTo>
                      <a:pt x="34638" y="1466"/>
                    </a:lnTo>
                    <a:lnTo>
                      <a:pt x="34638" y="28"/>
                    </a:lnTo>
                    <a:lnTo>
                      <a:pt x="1"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9;p46">
                <a:extLst>
                  <a:ext uri="{FF2B5EF4-FFF2-40B4-BE49-F238E27FC236}">
                    <a16:creationId xmlns:a16="http://schemas.microsoft.com/office/drawing/2014/main" id="{C84324E4-B0E7-917E-A71C-E8C39976B0CA}"/>
                  </a:ext>
                </a:extLst>
              </p:cNvPr>
              <p:cNvSpPr/>
              <p:nvPr/>
            </p:nvSpPr>
            <p:spPr>
              <a:xfrm>
                <a:off x="1009775" y="4425925"/>
                <a:ext cx="49550" cy="102425"/>
              </a:xfrm>
              <a:custGeom>
                <a:avLst/>
                <a:gdLst/>
                <a:ahLst/>
                <a:cxnLst/>
                <a:rect l="l" t="t" r="r" b="b"/>
                <a:pathLst>
                  <a:path w="1982" h="4097" extrusionOk="0">
                    <a:moveTo>
                      <a:pt x="1" y="0"/>
                    </a:moveTo>
                    <a:lnTo>
                      <a:pt x="1" y="4096"/>
                    </a:lnTo>
                    <a:lnTo>
                      <a:pt x="1981" y="4096"/>
                    </a:lnTo>
                    <a:lnTo>
                      <a:pt x="1981"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0;p46">
                <a:extLst>
                  <a:ext uri="{FF2B5EF4-FFF2-40B4-BE49-F238E27FC236}">
                    <a16:creationId xmlns:a16="http://schemas.microsoft.com/office/drawing/2014/main" id="{8C1420FE-CF22-6145-8451-747DA6FFCCFA}"/>
                  </a:ext>
                </a:extLst>
              </p:cNvPr>
              <p:cNvSpPr/>
              <p:nvPr/>
            </p:nvSpPr>
            <p:spPr>
              <a:xfrm>
                <a:off x="1438350" y="4426600"/>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1;p46">
                <a:extLst>
                  <a:ext uri="{FF2B5EF4-FFF2-40B4-BE49-F238E27FC236}">
                    <a16:creationId xmlns:a16="http://schemas.microsoft.com/office/drawing/2014/main" id="{B33C2414-C028-6047-2476-4753D1330526}"/>
                  </a:ext>
                </a:extLst>
              </p:cNvPr>
              <p:cNvSpPr/>
              <p:nvPr/>
            </p:nvSpPr>
            <p:spPr>
              <a:xfrm>
                <a:off x="1437675" y="4596125"/>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92;p46">
                <a:extLst>
                  <a:ext uri="{FF2B5EF4-FFF2-40B4-BE49-F238E27FC236}">
                    <a16:creationId xmlns:a16="http://schemas.microsoft.com/office/drawing/2014/main" id="{96E3D065-FF59-E57D-0DB6-692F1785D451}"/>
                  </a:ext>
                </a:extLst>
              </p:cNvPr>
              <p:cNvSpPr/>
              <p:nvPr/>
            </p:nvSpPr>
            <p:spPr>
              <a:xfrm>
                <a:off x="1222025" y="4426600"/>
                <a:ext cx="50200" cy="103100"/>
              </a:xfrm>
              <a:custGeom>
                <a:avLst/>
                <a:gdLst/>
                <a:ahLst/>
                <a:cxnLst/>
                <a:rect l="l" t="t" r="r" b="b"/>
                <a:pathLst>
                  <a:path w="2008" h="4124" extrusionOk="0">
                    <a:moveTo>
                      <a:pt x="1" y="0"/>
                    </a:moveTo>
                    <a:lnTo>
                      <a:pt x="1" y="4123"/>
                    </a:lnTo>
                    <a:lnTo>
                      <a:pt x="2008" y="4123"/>
                    </a:lnTo>
                    <a:lnTo>
                      <a:pt x="2008"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93;p46">
                <a:extLst>
                  <a:ext uri="{FF2B5EF4-FFF2-40B4-BE49-F238E27FC236}">
                    <a16:creationId xmlns:a16="http://schemas.microsoft.com/office/drawing/2014/main" id="{EEAD5ADF-EFC1-6585-51D6-E24D45A4E297}"/>
                  </a:ext>
                </a:extLst>
              </p:cNvPr>
              <p:cNvSpPr/>
              <p:nvPr/>
            </p:nvSpPr>
            <p:spPr>
              <a:xfrm>
                <a:off x="1201000" y="4641550"/>
                <a:ext cx="94300" cy="177025"/>
              </a:xfrm>
              <a:custGeom>
                <a:avLst/>
                <a:gdLst/>
                <a:ahLst/>
                <a:cxnLst/>
                <a:rect l="l" t="t" r="r" b="b"/>
                <a:pathLst>
                  <a:path w="3772" h="7081" extrusionOk="0">
                    <a:moveTo>
                      <a:pt x="1" y="1"/>
                    </a:moveTo>
                    <a:lnTo>
                      <a:pt x="1" y="7080"/>
                    </a:lnTo>
                    <a:lnTo>
                      <a:pt x="3771" y="7080"/>
                    </a:lnTo>
                    <a:lnTo>
                      <a:pt x="3771" y="1"/>
                    </a:lnTo>
                    <a:close/>
                  </a:path>
                </a:pathLst>
              </a:custGeom>
              <a:solidFill>
                <a:srgbClr val="7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94;p46">
                <a:extLst>
                  <a:ext uri="{FF2B5EF4-FFF2-40B4-BE49-F238E27FC236}">
                    <a16:creationId xmlns:a16="http://schemas.microsoft.com/office/drawing/2014/main" id="{3B9729AE-3B3F-86DF-6357-13D055755ABA}"/>
                  </a:ext>
                </a:extLst>
              </p:cNvPr>
              <p:cNvSpPr/>
              <p:nvPr/>
            </p:nvSpPr>
            <p:spPr>
              <a:xfrm>
                <a:off x="120712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95;p46">
                <a:extLst>
                  <a:ext uri="{FF2B5EF4-FFF2-40B4-BE49-F238E27FC236}">
                    <a16:creationId xmlns:a16="http://schemas.microsoft.com/office/drawing/2014/main" id="{F27E9715-AAD4-526B-232E-9613138A9EE9}"/>
                  </a:ext>
                </a:extLst>
              </p:cNvPr>
              <p:cNvSpPr/>
              <p:nvPr/>
            </p:nvSpPr>
            <p:spPr>
              <a:xfrm>
                <a:off x="125187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96;p46">
                <a:extLst>
                  <a:ext uri="{FF2B5EF4-FFF2-40B4-BE49-F238E27FC236}">
                    <a16:creationId xmlns:a16="http://schemas.microsoft.com/office/drawing/2014/main" id="{AAA0D86E-5CEF-FB5D-EEE4-7EB5AB6BCB34}"/>
                  </a:ext>
                </a:extLst>
              </p:cNvPr>
              <p:cNvSpPr/>
              <p:nvPr/>
            </p:nvSpPr>
            <p:spPr>
              <a:xfrm>
                <a:off x="1420725" y="4341825"/>
                <a:ext cx="128175" cy="476750"/>
              </a:xfrm>
              <a:custGeom>
                <a:avLst/>
                <a:gdLst/>
                <a:ahLst/>
                <a:cxnLst/>
                <a:rect l="l" t="t" r="r" b="b"/>
                <a:pathLst>
                  <a:path w="5127" h="19070" extrusionOk="0">
                    <a:moveTo>
                      <a:pt x="0" y="1"/>
                    </a:moveTo>
                    <a:cubicBezTo>
                      <a:pt x="2138" y="1"/>
                      <a:pt x="2143" y="5453"/>
                      <a:pt x="2089" y="5453"/>
                    </a:cubicBezTo>
                    <a:cubicBezTo>
                      <a:pt x="2089" y="5453"/>
                      <a:pt x="2089" y="5453"/>
                      <a:pt x="2089" y="5453"/>
                    </a:cubicBezTo>
                    <a:lnTo>
                      <a:pt x="2089" y="19069"/>
                    </a:lnTo>
                    <a:lnTo>
                      <a:pt x="5072" y="19069"/>
                    </a:lnTo>
                    <a:lnTo>
                      <a:pt x="5126"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7;p46">
                <a:extLst>
                  <a:ext uri="{FF2B5EF4-FFF2-40B4-BE49-F238E27FC236}">
                    <a16:creationId xmlns:a16="http://schemas.microsoft.com/office/drawing/2014/main" id="{D5915BC6-C9BC-54E2-383C-16DF3A1549F9}"/>
                  </a:ext>
                </a:extLst>
              </p:cNvPr>
              <p:cNvSpPr/>
              <p:nvPr/>
            </p:nvSpPr>
            <p:spPr>
              <a:xfrm>
                <a:off x="996225" y="4341825"/>
                <a:ext cx="127500" cy="476750"/>
              </a:xfrm>
              <a:custGeom>
                <a:avLst/>
                <a:gdLst/>
                <a:ahLst/>
                <a:cxnLst/>
                <a:rect l="l" t="t" r="r" b="b"/>
                <a:pathLst>
                  <a:path w="5100" h="19070" extrusionOk="0">
                    <a:moveTo>
                      <a:pt x="0" y="1"/>
                    </a:moveTo>
                    <a:cubicBezTo>
                      <a:pt x="2198" y="1"/>
                      <a:pt x="2116" y="5426"/>
                      <a:pt x="2089" y="5453"/>
                    </a:cubicBezTo>
                    <a:lnTo>
                      <a:pt x="2089" y="19069"/>
                    </a:lnTo>
                    <a:lnTo>
                      <a:pt x="5073" y="19069"/>
                    </a:lnTo>
                    <a:lnTo>
                      <a:pt x="5100"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8;p46">
                <a:extLst>
                  <a:ext uri="{FF2B5EF4-FFF2-40B4-BE49-F238E27FC236}">
                    <a16:creationId xmlns:a16="http://schemas.microsoft.com/office/drawing/2014/main" id="{6F2CB99E-8903-2A78-4869-783C3F04677E}"/>
                  </a:ext>
                </a:extLst>
              </p:cNvPr>
              <p:cNvSpPr/>
              <p:nvPr/>
            </p:nvSpPr>
            <p:spPr>
              <a:xfrm>
                <a:off x="1510225" y="4391350"/>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9;p46">
                <a:extLst>
                  <a:ext uri="{FF2B5EF4-FFF2-40B4-BE49-F238E27FC236}">
                    <a16:creationId xmlns:a16="http://schemas.microsoft.com/office/drawing/2014/main" id="{958F27D5-C985-3B43-514E-E0783ABEEFBE}"/>
                  </a:ext>
                </a:extLst>
              </p:cNvPr>
              <p:cNvSpPr/>
              <p:nvPr/>
            </p:nvSpPr>
            <p:spPr>
              <a:xfrm>
                <a:off x="1512250" y="4359475"/>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00;p46">
                <a:extLst>
                  <a:ext uri="{FF2B5EF4-FFF2-40B4-BE49-F238E27FC236}">
                    <a16:creationId xmlns:a16="http://schemas.microsoft.com/office/drawing/2014/main" id="{CFFDA63A-4EF5-A5C6-0A56-05A29B685ECC}"/>
                  </a:ext>
                </a:extLst>
              </p:cNvPr>
              <p:cNvSpPr/>
              <p:nvPr/>
            </p:nvSpPr>
            <p:spPr>
              <a:xfrm>
                <a:off x="1512250" y="4408300"/>
                <a:ext cx="87500" cy="342450"/>
              </a:xfrm>
              <a:custGeom>
                <a:avLst/>
                <a:gdLst/>
                <a:ahLst/>
                <a:cxnLst/>
                <a:rect l="l" t="t" r="r" b="b"/>
                <a:pathLst>
                  <a:path w="3500" h="13698" extrusionOk="0">
                    <a:moveTo>
                      <a:pt x="1" y="0"/>
                    </a:moveTo>
                    <a:lnTo>
                      <a:pt x="1" y="13698"/>
                    </a:lnTo>
                    <a:lnTo>
                      <a:pt x="3500" y="13698"/>
                    </a:lnTo>
                    <a:lnTo>
                      <a:pt x="3500"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01;p46">
                <a:extLst>
                  <a:ext uri="{FF2B5EF4-FFF2-40B4-BE49-F238E27FC236}">
                    <a16:creationId xmlns:a16="http://schemas.microsoft.com/office/drawing/2014/main" id="{FB072207-1B57-B34B-678D-8A0AF381A6A3}"/>
                  </a:ext>
                </a:extLst>
              </p:cNvPr>
              <p:cNvSpPr/>
              <p:nvPr/>
            </p:nvSpPr>
            <p:spPr>
              <a:xfrm>
                <a:off x="1526500" y="4420500"/>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02;p46">
                <a:extLst>
                  <a:ext uri="{FF2B5EF4-FFF2-40B4-BE49-F238E27FC236}">
                    <a16:creationId xmlns:a16="http://schemas.microsoft.com/office/drawing/2014/main" id="{1ED0C8D7-1E16-1129-8E5C-CB1B2233493D}"/>
                  </a:ext>
                </a:extLst>
              </p:cNvPr>
              <p:cNvSpPr/>
              <p:nvPr/>
            </p:nvSpPr>
            <p:spPr>
              <a:xfrm>
                <a:off x="1550225" y="4420500"/>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03;p46">
                <a:extLst>
                  <a:ext uri="{FF2B5EF4-FFF2-40B4-BE49-F238E27FC236}">
                    <a16:creationId xmlns:a16="http://schemas.microsoft.com/office/drawing/2014/main" id="{4DA35544-3C33-F26E-C3A9-946DD7626E8B}"/>
                  </a:ext>
                </a:extLst>
              </p:cNvPr>
              <p:cNvSpPr/>
              <p:nvPr/>
            </p:nvSpPr>
            <p:spPr>
              <a:xfrm>
                <a:off x="1573975"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298" y="12694"/>
                      <a:pt x="407" y="12586"/>
                      <a:pt x="407" y="12477"/>
                    </a:cubicBezTo>
                    <a:lnTo>
                      <a:pt x="407" y="217"/>
                    </a:lnTo>
                    <a:cubicBezTo>
                      <a:pt x="407" y="109"/>
                      <a:pt x="298"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04;p46">
                <a:extLst>
                  <a:ext uri="{FF2B5EF4-FFF2-40B4-BE49-F238E27FC236}">
                    <a16:creationId xmlns:a16="http://schemas.microsoft.com/office/drawing/2014/main" id="{939108F0-F7CE-DA40-E971-43FF9CAD4F1A}"/>
                  </a:ext>
                </a:extLst>
              </p:cNvPr>
              <p:cNvSpPr/>
              <p:nvPr/>
            </p:nvSpPr>
            <p:spPr>
              <a:xfrm>
                <a:off x="1319000" y="4342525"/>
                <a:ext cx="98350" cy="16975"/>
              </a:xfrm>
              <a:custGeom>
                <a:avLst/>
                <a:gdLst/>
                <a:ahLst/>
                <a:cxnLst/>
                <a:rect l="l" t="t" r="r" b="b"/>
                <a:pathLst>
                  <a:path w="3934" h="679" extrusionOk="0">
                    <a:moveTo>
                      <a:pt x="0" y="0"/>
                    </a:moveTo>
                    <a:lnTo>
                      <a:pt x="0" y="678"/>
                    </a:lnTo>
                    <a:lnTo>
                      <a:pt x="3933" y="678"/>
                    </a:lnTo>
                    <a:lnTo>
                      <a:pt x="3933" y="0"/>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05;p46">
                <a:extLst>
                  <a:ext uri="{FF2B5EF4-FFF2-40B4-BE49-F238E27FC236}">
                    <a16:creationId xmlns:a16="http://schemas.microsoft.com/office/drawing/2014/main" id="{DA56434A-D2AD-6C7D-22B8-2D671C804485}"/>
                  </a:ext>
                </a:extLst>
              </p:cNvPr>
              <p:cNvSpPr/>
              <p:nvPr/>
            </p:nvSpPr>
            <p:spPr>
              <a:xfrm>
                <a:off x="1324425" y="4358800"/>
                <a:ext cx="87500" cy="33250"/>
              </a:xfrm>
              <a:custGeom>
                <a:avLst/>
                <a:gdLst/>
                <a:ahLst/>
                <a:cxnLst/>
                <a:rect l="l" t="t" r="r" b="b"/>
                <a:pathLst>
                  <a:path w="3500" h="1330" extrusionOk="0">
                    <a:moveTo>
                      <a:pt x="0" y="0"/>
                    </a:moveTo>
                    <a:lnTo>
                      <a:pt x="0" y="1329"/>
                    </a:lnTo>
                    <a:lnTo>
                      <a:pt x="3499" y="1329"/>
                    </a:lnTo>
                    <a:lnTo>
                      <a:pt x="3499" y="27"/>
                    </a:lnTo>
                    <a:lnTo>
                      <a:pt x="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6;p46">
                <a:extLst>
                  <a:ext uri="{FF2B5EF4-FFF2-40B4-BE49-F238E27FC236}">
                    <a16:creationId xmlns:a16="http://schemas.microsoft.com/office/drawing/2014/main" id="{AA1630AD-9EC5-A9A7-D4E7-F682C5EE9013}"/>
                  </a:ext>
                </a:extLst>
              </p:cNvPr>
              <p:cNvSpPr/>
              <p:nvPr/>
            </p:nvSpPr>
            <p:spPr>
              <a:xfrm>
                <a:off x="1323750" y="4407625"/>
                <a:ext cx="88175" cy="343125"/>
              </a:xfrm>
              <a:custGeom>
                <a:avLst/>
                <a:gdLst/>
                <a:ahLst/>
                <a:cxnLst/>
                <a:rect l="l" t="t" r="r" b="b"/>
                <a:pathLst>
                  <a:path w="3527" h="13725" extrusionOk="0">
                    <a:moveTo>
                      <a:pt x="27" y="0"/>
                    </a:moveTo>
                    <a:lnTo>
                      <a:pt x="0" y="13698"/>
                    </a:lnTo>
                    <a:lnTo>
                      <a:pt x="3499" y="13725"/>
                    </a:lnTo>
                    <a:lnTo>
                      <a:pt x="3526" y="27"/>
                    </a:lnTo>
                    <a:lnTo>
                      <a:pt x="27"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7;p46">
                <a:extLst>
                  <a:ext uri="{FF2B5EF4-FFF2-40B4-BE49-F238E27FC236}">
                    <a16:creationId xmlns:a16="http://schemas.microsoft.com/office/drawing/2014/main" id="{C6E50DE2-8358-F729-611D-4BD164ED9841}"/>
                  </a:ext>
                </a:extLst>
              </p:cNvPr>
              <p:cNvSpPr/>
              <p:nvPr/>
            </p:nvSpPr>
            <p:spPr>
              <a:xfrm>
                <a:off x="1339350" y="4420500"/>
                <a:ext cx="10200" cy="317375"/>
              </a:xfrm>
              <a:custGeom>
                <a:avLst/>
                <a:gdLst/>
                <a:ahLst/>
                <a:cxnLst/>
                <a:rect l="l" t="t" r="r" b="b"/>
                <a:pathLst>
                  <a:path w="408" h="12695" extrusionOk="0">
                    <a:moveTo>
                      <a:pt x="190" y="0"/>
                    </a:moveTo>
                    <a:cubicBezTo>
                      <a:pt x="109" y="0"/>
                      <a:pt x="0" y="109"/>
                      <a:pt x="0" y="217"/>
                    </a:cubicBezTo>
                    <a:lnTo>
                      <a:pt x="0" y="12477"/>
                    </a:lnTo>
                    <a:cubicBezTo>
                      <a:pt x="0" y="12586"/>
                      <a:pt x="82"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8;p46">
                <a:extLst>
                  <a:ext uri="{FF2B5EF4-FFF2-40B4-BE49-F238E27FC236}">
                    <a16:creationId xmlns:a16="http://schemas.microsoft.com/office/drawing/2014/main" id="{55FAEAC3-00FF-E878-3407-A0D1E9C7F03F}"/>
                  </a:ext>
                </a:extLst>
              </p:cNvPr>
              <p:cNvSpPr/>
              <p:nvPr/>
            </p:nvSpPr>
            <p:spPr>
              <a:xfrm>
                <a:off x="1363075" y="4420500"/>
                <a:ext cx="10200" cy="317375"/>
              </a:xfrm>
              <a:custGeom>
                <a:avLst/>
                <a:gdLst/>
                <a:ahLst/>
                <a:cxnLst/>
                <a:rect l="l" t="t" r="r" b="b"/>
                <a:pathLst>
                  <a:path w="408" h="12695" extrusionOk="0">
                    <a:moveTo>
                      <a:pt x="190" y="0"/>
                    </a:moveTo>
                    <a:cubicBezTo>
                      <a:pt x="109" y="0"/>
                      <a:pt x="1" y="109"/>
                      <a:pt x="1" y="217"/>
                    </a:cubicBezTo>
                    <a:lnTo>
                      <a:pt x="1" y="12477"/>
                    </a:lnTo>
                    <a:cubicBezTo>
                      <a:pt x="1" y="12586"/>
                      <a:pt x="109"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9;p46">
                <a:extLst>
                  <a:ext uri="{FF2B5EF4-FFF2-40B4-BE49-F238E27FC236}">
                    <a16:creationId xmlns:a16="http://schemas.microsoft.com/office/drawing/2014/main" id="{29E7E046-8265-ABF1-9FDD-DBB706B943C5}"/>
                  </a:ext>
                </a:extLst>
              </p:cNvPr>
              <p:cNvSpPr/>
              <p:nvPr/>
            </p:nvSpPr>
            <p:spPr>
              <a:xfrm>
                <a:off x="1386125" y="4420500"/>
                <a:ext cx="10200" cy="317375"/>
              </a:xfrm>
              <a:custGeom>
                <a:avLst/>
                <a:gdLst/>
                <a:ahLst/>
                <a:cxnLst/>
                <a:rect l="l" t="t" r="r" b="b"/>
                <a:pathLst>
                  <a:path w="408" h="12695" extrusionOk="0">
                    <a:moveTo>
                      <a:pt x="191" y="0"/>
                    </a:moveTo>
                    <a:cubicBezTo>
                      <a:pt x="82" y="0"/>
                      <a:pt x="1" y="109"/>
                      <a:pt x="1" y="217"/>
                    </a:cubicBezTo>
                    <a:lnTo>
                      <a:pt x="1" y="12477"/>
                    </a:lnTo>
                    <a:cubicBezTo>
                      <a:pt x="1" y="12586"/>
                      <a:pt x="82" y="12694"/>
                      <a:pt x="191" y="12694"/>
                    </a:cubicBezTo>
                    <a:cubicBezTo>
                      <a:pt x="299" y="12694"/>
                      <a:pt x="408" y="12586"/>
                      <a:pt x="408" y="12477"/>
                    </a:cubicBezTo>
                    <a:lnTo>
                      <a:pt x="408" y="217"/>
                    </a:lnTo>
                    <a:cubicBezTo>
                      <a:pt x="408" y="109"/>
                      <a:pt x="299" y="0"/>
                      <a:pt x="191"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10;p46">
                <a:extLst>
                  <a:ext uri="{FF2B5EF4-FFF2-40B4-BE49-F238E27FC236}">
                    <a16:creationId xmlns:a16="http://schemas.microsoft.com/office/drawing/2014/main" id="{48254D7A-BCDD-3AAB-7317-B093FE5E2410}"/>
                  </a:ext>
                </a:extLst>
              </p:cNvPr>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11;p46">
                <a:extLst>
                  <a:ext uri="{FF2B5EF4-FFF2-40B4-BE49-F238E27FC236}">
                    <a16:creationId xmlns:a16="http://schemas.microsoft.com/office/drawing/2014/main" id="{946B4CB1-F6E8-4B7C-0D5B-A6BC307D03AF}"/>
                  </a:ext>
                </a:extLst>
              </p:cNvPr>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12;p46">
                <a:extLst>
                  <a:ext uri="{FF2B5EF4-FFF2-40B4-BE49-F238E27FC236}">
                    <a16:creationId xmlns:a16="http://schemas.microsoft.com/office/drawing/2014/main" id="{90EC45B4-C3F2-EE17-9E65-6479E011702F}"/>
                  </a:ext>
                </a:extLst>
              </p:cNvPr>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13;p46">
                <a:extLst>
                  <a:ext uri="{FF2B5EF4-FFF2-40B4-BE49-F238E27FC236}">
                    <a16:creationId xmlns:a16="http://schemas.microsoft.com/office/drawing/2014/main" id="{BDBF4EF8-5C5D-8783-4304-8FD5A7647045}"/>
                  </a:ext>
                </a:extLst>
              </p:cNvPr>
              <p:cNvSpPr/>
              <p:nvPr/>
            </p:nvSpPr>
            <p:spPr>
              <a:xfrm>
                <a:off x="1080975" y="4341825"/>
                <a:ext cx="98350" cy="17000"/>
              </a:xfrm>
              <a:custGeom>
                <a:avLst/>
                <a:gdLst/>
                <a:ahLst/>
                <a:cxnLst/>
                <a:rect l="l" t="t" r="r" b="b"/>
                <a:pathLst>
                  <a:path w="3934" h="680" extrusionOk="0">
                    <a:moveTo>
                      <a:pt x="1" y="1"/>
                    </a:moveTo>
                    <a:lnTo>
                      <a:pt x="1" y="679"/>
                    </a:lnTo>
                    <a:lnTo>
                      <a:pt x="3934" y="679"/>
                    </a:lnTo>
                    <a:lnTo>
                      <a:pt x="3934"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4;p46">
                <a:extLst>
                  <a:ext uri="{FF2B5EF4-FFF2-40B4-BE49-F238E27FC236}">
                    <a16:creationId xmlns:a16="http://schemas.microsoft.com/office/drawing/2014/main" id="{EEED6D6D-3788-4A36-CF82-170DE705896B}"/>
                  </a:ext>
                </a:extLst>
              </p:cNvPr>
              <p:cNvSpPr/>
              <p:nvPr/>
            </p:nvSpPr>
            <p:spPr>
              <a:xfrm>
                <a:off x="1083700" y="4391350"/>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5;p46">
                <a:extLst>
                  <a:ext uri="{FF2B5EF4-FFF2-40B4-BE49-F238E27FC236}">
                    <a16:creationId xmlns:a16="http://schemas.microsoft.com/office/drawing/2014/main" id="{666967C3-AC2A-A21B-F305-E7BC063C9EF0}"/>
                  </a:ext>
                </a:extLst>
              </p:cNvPr>
              <p:cNvSpPr/>
              <p:nvPr/>
            </p:nvSpPr>
            <p:spPr>
              <a:xfrm>
                <a:off x="108572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16;p46">
                <a:extLst>
                  <a:ext uri="{FF2B5EF4-FFF2-40B4-BE49-F238E27FC236}">
                    <a16:creationId xmlns:a16="http://schemas.microsoft.com/office/drawing/2014/main" id="{113AA27B-C7C0-0214-BE2D-3AAB18C812D9}"/>
                  </a:ext>
                </a:extLst>
              </p:cNvPr>
              <p:cNvSpPr/>
              <p:nvPr/>
            </p:nvSpPr>
            <p:spPr>
              <a:xfrm>
                <a:off x="1085725" y="4406925"/>
                <a:ext cx="87500" cy="342475"/>
              </a:xfrm>
              <a:custGeom>
                <a:avLst/>
                <a:gdLst/>
                <a:ahLst/>
                <a:cxnLst/>
                <a:rect l="l" t="t" r="r" b="b"/>
                <a:pathLst>
                  <a:path w="3500" h="13699" extrusionOk="0">
                    <a:moveTo>
                      <a:pt x="1" y="1"/>
                    </a:moveTo>
                    <a:lnTo>
                      <a:pt x="1" y="13698"/>
                    </a:lnTo>
                    <a:lnTo>
                      <a:pt x="3500" y="13698"/>
                    </a:lnTo>
                    <a:lnTo>
                      <a:pt x="3500"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17;p46">
                <a:extLst>
                  <a:ext uri="{FF2B5EF4-FFF2-40B4-BE49-F238E27FC236}">
                    <a16:creationId xmlns:a16="http://schemas.microsoft.com/office/drawing/2014/main" id="{C69486E1-5D14-2727-FDE8-31011CDA7672}"/>
                  </a:ext>
                </a:extLst>
              </p:cNvPr>
              <p:cNvSpPr/>
              <p:nvPr/>
            </p:nvSpPr>
            <p:spPr>
              <a:xfrm>
                <a:off x="109997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18;p46">
                <a:extLst>
                  <a:ext uri="{FF2B5EF4-FFF2-40B4-BE49-F238E27FC236}">
                    <a16:creationId xmlns:a16="http://schemas.microsoft.com/office/drawing/2014/main" id="{7B6D4AFC-3BD8-5B42-8D8B-A361F52C75EF}"/>
                  </a:ext>
                </a:extLst>
              </p:cNvPr>
              <p:cNvSpPr/>
              <p:nvPr/>
            </p:nvSpPr>
            <p:spPr>
              <a:xfrm>
                <a:off x="112370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326" y="12694"/>
                      <a:pt x="408" y="12586"/>
                      <a:pt x="408" y="12477"/>
                    </a:cubicBezTo>
                    <a:lnTo>
                      <a:pt x="408" y="217"/>
                    </a:lnTo>
                    <a:cubicBezTo>
                      <a:pt x="408" y="109"/>
                      <a:pt x="326"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19;p46">
                <a:extLst>
                  <a:ext uri="{FF2B5EF4-FFF2-40B4-BE49-F238E27FC236}">
                    <a16:creationId xmlns:a16="http://schemas.microsoft.com/office/drawing/2014/main" id="{BCE8A85A-7941-5341-6019-807DB70C9C58}"/>
                  </a:ext>
                </a:extLst>
              </p:cNvPr>
              <p:cNvSpPr/>
              <p:nvPr/>
            </p:nvSpPr>
            <p:spPr>
              <a:xfrm>
                <a:off x="1147450"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20;p46">
                <a:extLst>
                  <a:ext uri="{FF2B5EF4-FFF2-40B4-BE49-F238E27FC236}">
                    <a16:creationId xmlns:a16="http://schemas.microsoft.com/office/drawing/2014/main" id="{E0C516B5-59AC-B42E-3365-9615A2509B46}"/>
                  </a:ext>
                </a:extLst>
              </p:cNvPr>
              <p:cNvSpPr/>
              <p:nvPr/>
            </p:nvSpPr>
            <p:spPr>
              <a:xfrm>
                <a:off x="1077600" y="4797525"/>
                <a:ext cx="104450" cy="21050"/>
              </a:xfrm>
              <a:custGeom>
                <a:avLst/>
                <a:gdLst/>
                <a:ahLst/>
                <a:cxnLst/>
                <a:rect l="l" t="t" r="r" b="b"/>
                <a:pathLst>
                  <a:path w="4178" h="842" extrusionOk="0">
                    <a:moveTo>
                      <a:pt x="0" y="0"/>
                    </a:moveTo>
                    <a:lnTo>
                      <a:pt x="0" y="841"/>
                    </a:lnTo>
                    <a:lnTo>
                      <a:pt x="4177" y="841"/>
                    </a:lnTo>
                    <a:lnTo>
                      <a:pt x="4177"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21;p46">
                <a:extLst>
                  <a:ext uri="{FF2B5EF4-FFF2-40B4-BE49-F238E27FC236}">
                    <a16:creationId xmlns:a16="http://schemas.microsoft.com/office/drawing/2014/main" id="{7B2DB57A-B7D6-483F-5316-742E83837301}"/>
                  </a:ext>
                </a:extLst>
              </p:cNvPr>
              <p:cNvSpPr/>
              <p:nvPr/>
            </p:nvSpPr>
            <p:spPr>
              <a:xfrm>
                <a:off x="1083700" y="4748025"/>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22;p46">
                <a:extLst>
                  <a:ext uri="{FF2B5EF4-FFF2-40B4-BE49-F238E27FC236}">
                    <a16:creationId xmlns:a16="http://schemas.microsoft.com/office/drawing/2014/main" id="{27A43A70-E8D5-7F33-734D-2EEEC70D3AA1}"/>
                  </a:ext>
                </a:extLst>
              </p:cNvPr>
              <p:cNvSpPr/>
              <p:nvPr/>
            </p:nvSpPr>
            <p:spPr>
              <a:xfrm>
                <a:off x="1085725" y="47643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23;p46">
                <a:extLst>
                  <a:ext uri="{FF2B5EF4-FFF2-40B4-BE49-F238E27FC236}">
                    <a16:creationId xmlns:a16="http://schemas.microsoft.com/office/drawing/2014/main" id="{BE7DC0CA-6585-84BB-5F6C-899BE8F75FED}"/>
                  </a:ext>
                </a:extLst>
              </p:cNvPr>
              <p:cNvSpPr/>
              <p:nvPr/>
            </p:nvSpPr>
            <p:spPr>
              <a:xfrm>
                <a:off x="893150" y="4341825"/>
                <a:ext cx="98350" cy="17675"/>
              </a:xfrm>
              <a:custGeom>
                <a:avLst/>
                <a:gdLst/>
                <a:ahLst/>
                <a:cxnLst/>
                <a:rect l="l" t="t" r="r" b="b"/>
                <a:pathLst>
                  <a:path w="3934" h="707" extrusionOk="0">
                    <a:moveTo>
                      <a:pt x="1" y="1"/>
                    </a:moveTo>
                    <a:lnTo>
                      <a:pt x="1" y="679"/>
                    </a:lnTo>
                    <a:lnTo>
                      <a:pt x="3934" y="706"/>
                    </a:lnTo>
                    <a:lnTo>
                      <a:pt x="3934" y="28"/>
                    </a:lnTo>
                    <a:lnTo>
                      <a:pt x="1"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24;p46">
                <a:extLst>
                  <a:ext uri="{FF2B5EF4-FFF2-40B4-BE49-F238E27FC236}">
                    <a16:creationId xmlns:a16="http://schemas.microsoft.com/office/drawing/2014/main" id="{5075EE6C-7FBB-64F3-6FD1-47D6DFCF5749}"/>
                  </a:ext>
                </a:extLst>
              </p:cNvPr>
              <p:cNvSpPr/>
              <p:nvPr/>
            </p:nvSpPr>
            <p:spPr>
              <a:xfrm>
                <a:off x="895875" y="4391350"/>
                <a:ext cx="90875" cy="16975"/>
              </a:xfrm>
              <a:custGeom>
                <a:avLst/>
                <a:gdLst/>
                <a:ahLst/>
                <a:cxnLst/>
                <a:rect l="l" t="t" r="r" b="b"/>
                <a:pathLst>
                  <a:path w="3635" h="679" extrusionOk="0">
                    <a:moveTo>
                      <a:pt x="27"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25;p46">
                <a:extLst>
                  <a:ext uri="{FF2B5EF4-FFF2-40B4-BE49-F238E27FC236}">
                    <a16:creationId xmlns:a16="http://schemas.microsoft.com/office/drawing/2014/main" id="{10DB4884-9A9A-B58F-B86C-40B688471237}"/>
                  </a:ext>
                </a:extLst>
              </p:cNvPr>
              <p:cNvSpPr/>
              <p:nvPr/>
            </p:nvSpPr>
            <p:spPr>
              <a:xfrm>
                <a:off x="89857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26;p46">
                <a:extLst>
                  <a:ext uri="{FF2B5EF4-FFF2-40B4-BE49-F238E27FC236}">
                    <a16:creationId xmlns:a16="http://schemas.microsoft.com/office/drawing/2014/main" id="{B46E66A5-F766-1D5D-89BB-F43401E93BB0}"/>
                  </a:ext>
                </a:extLst>
              </p:cNvPr>
              <p:cNvSpPr/>
              <p:nvPr/>
            </p:nvSpPr>
            <p:spPr>
              <a:xfrm>
                <a:off x="897900" y="4406925"/>
                <a:ext cx="86825" cy="342475"/>
              </a:xfrm>
              <a:custGeom>
                <a:avLst/>
                <a:gdLst/>
                <a:ahLst/>
                <a:cxnLst/>
                <a:rect l="l" t="t" r="r" b="b"/>
                <a:pathLst>
                  <a:path w="3473" h="13699" extrusionOk="0">
                    <a:moveTo>
                      <a:pt x="1" y="1"/>
                    </a:moveTo>
                    <a:lnTo>
                      <a:pt x="1" y="13698"/>
                    </a:lnTo>
                    <a:lnTo>
                      <a:pt x="3472" y="13698"/>
                    </a:lnTo>
                    <a:lnTo>
                      <a:pt x="3472"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27;p46">
                <a:extLst>
                  <a:ext uri="{FF2B5EF4-FFF2-40B4-BE49-F238E27FC236}">
                    <a16:creationId xmlns:a16="http://schemas.microsoft.com/office/drawing/2014/main" id="{305BEDA0-F474-235B-DDE0-2EEE0B30EEC4}"/>
                  </a:ext>
                </a:extLst>
              </p:cNvPr>
              <p:cNvSpPr/>
              <p:nvPr/>
            </p:nvSpPr>
            <p:spPr>
              <a:xfrm>
                <a:off x="91282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28;p46">
                <a:extLst>
                  <a:ext uri="{FF2B5EF4-FFF2-40B4-BE49-F238E27FC236}">
                    <a16:creationId xmlns:a16="http://schemas.microsoft.com/office/drawing/2014/main" id="{6C516A9E-D251-6B5C-C5CC-930268BB5B52}"/>
                  </a:ext>
                </a:extLst>
              </p:cNvPr>
              <p:cNvSpPr/>
              <p:nvPr/>
            </p:nvSpPr>
            <p:spPr>
              <a:xfrm>
                <a:off x="93655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7" y="12586"/>
                      <a:pt x="407" y="12477"/>
                    </a:cubicBezTo>
                    <a:lnTo>
                      <a:pt x="407" y="217"/>
                    </a:lnTo>
                    <a:cubicBezTo>
                      <a:pt x="407"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29;p46">
                <a:extLst>
                  <a:ext uri="{FF2B5EF4-FFF2-40B4-BE49-F238E27FC236}">
                    <a16:creationId xmlns:a16="http://schemas.microsoft.com/office/drawing/2014/main" id="{DFB223BD-388B-C25E-9D70-013FCF2BFA56}"/>
                  </a:ext>
                </a:extLst>
              </p:cNvPr>
              <p:cNvSpPr/>
              <p:nvPr/>
            </p:nvSpPr>
            <p:spPr>
              <a:xfrm>
                <a:off x="960275"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30;p46">
                <a:extLst>
                  <a:ext uri="{FF2B5EF4-FFF2-40B4-BE49-F238E27FC236}">
                    <a16:creationId xmlns:a16="http://schemas.microsoft.com/office/drawing/2014/main" id="{720C9EA3-FC86-8475-C0A7-AB4F03734DBB}"/>
                  </a:ext>
                </a:extLst>
              </p:cNvPr>
              <p:cNvSpPr/>
              <p:nvPr/>
            </p:nvSpPr>
            <p:spPr>
              <a:xfrm>
                <a:off x="895875" y="4315400"/>
                <a:ext cx="707275" cy="27150"/>
              </a:xfrm>
              <a:custGeom>
                <a:avLst/>
                <a:gdLst/>
                <a:ahLst/>
                <a:cxnLst/>
                <a:rect l="l" t="t" r="r" b="b"/>
                <a:pathLst>
                  <a:path w="28291" h="1086" extrusionOk="0">
                    <a:moveTo>
                      <a:pt x="0" y="0"/>
                    </a:moveTo>
                    <a:lnTo>
                      <a:pt x="0" y="1058"/>
                    </a:lnTo>
                    <a:lnTo>
                      <a:pt x="28290" y="1085"/>
                    </a:lnTo>
                    <a:lnTo>
                      <a:pt x="28290" y="27"/>
                    </a:lnTo>
                    <a:lnTo>
                      <a:pt x="0"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31;p46">
                <a:extLst>
                  <a:ext uri="{FF2B5EF4-FFF2-40B4-BE49-F238E27FC236}">
                    <a16:creationId xmlns:a16="http://schemas.microsoft.com/office/drawing/2014/main" id="{78464AF7-7243-9D02-D5C4-5862DC5F656B}"/>
                  </a:ext>
                </a:extLst>
              </p:cNvPr>
              <p:cNvSpPr/>
              <p:nvPr/>
            </p:nvSpPr>
            <p:spPr>
              <a:xfrm>
                <a:off x="1396300" y="4316075"/>
                <a:ext cx="206850" cy="25775"/>
              </a:xfrm>
              <a:custGeom>
                <a:avLst/>
                <a:gdLst/>
                <a:ahLst/>
                <a:cxnLst/>
                <a:rect l="l" t="t" r="r" b="b"/>
                <a:pathLst>
                  <a:path w="8274" h="1031" extrusionOk="0">
                    <a:moveTo>
                      <a:pt x="1" y="0"/>
                    </a:moveTo>
                    <a:cubicBezTo>
                      <a:pt x="4096" y="163"/>
                      <a:pt x="4259" y="1031"/>
                      <a:pt x="4259" y="1031"/>
                    </a:cubicBezTo>
                    <a:lnTo>
                      <a:pt x="8273" y="1031"/>
                    </a:lnTo>
                    <a:lnTo>
                      <a:pt x="8273"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32;p46">
                <a:extLst>
                  <a:ext uri="{FF2B5EF4-FFF2-40B4-BE49-F238E27FC236}">
                    <a16:creationId xmlns:a16="http://schemas.microsoft.com/office/drawing/2014/main" id="{2D7E5EEC-DAF2-C711-C479-A3E596E674D5}"/>
                  </a:ext>
                </a:extLst>
              </p:cNvPr>
              <p:cNvSpPr/>
              <p:nvPr/>
            </p:nvSpPr>
            <p:spPr>
              <a:xfrm>
                <a:off x="928425" y="4145875"/>
                <a:ext cx="641500" cy="56300"/>
              </a:xfrm>
              <a:custGeom>
                <a:avLst/>
                <a:gdLst/>
                <a:ahLst/>
                <a:cxnLst/>
                <a:rect l="l" t="t" r="r" b="b"/>
                <a:pathLst>
                  <a:path w="25660" h="2252" extrusionOk="0">
                    <a:moveTo>
                      <a:pt x="0" y="0"/>
                    </a:moveTo>
                    <a:lnTo>
                      <a:pt x="0" y="2224"/>
                    </a:lnTo>
                    <a:lnTo>
                      <a:pt x="25659" y="2251"/>
                    </a:lnTo>
                    <a:lnTo>
                      <a:pt x="25659"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33;p46">
                <a:extLst>
                  <a:ext uri="{FF2B5EF4-FFF2-40B4-BE49-F238E27FC236}">
                    <a16:creationId xmlns:a16="http://schemas.microsoft.com/office/drawing/2014/main" id="{A866DFF9-26F1-708A-C959-01C6780D2A73}"/>
                  </a:ext>
                </a:extLst>
              </p:cNvPr>
              <p:cNvSpPr/>
              <p:nvPr/>
            </p:nvSpPr>
            <p:spPr>
              <a:xfrm>
                <a:off x="1504800" y="4147225"/>
                <a:ext cx="65125" cy="54950"/>
              </a:xfrm>
              <a:custGeom>
                <a:avLst/>
                <a:gdLst/>
                <a:ahLst/>
                <a:cxnLst/>
                <a:rect l="l" t="t" r="r" b="b"/>
                <a:pathLst>
                  <a:path w="2605" h="2198" extrusionOk="0">
                    <a:moveTo>
                      <a:pt x="0" y="0"/>
                    </a:moveTo>
                    <a:cubicBezTo>
                      <a:pt x="0" y="0"/>
                      <a:pt x="1763" y="407"/>
                      <a:pt x="1574" y="2197"/>
                    </a:cubicBezTo>
                    <a:lnTo>
                      <a:pt x="2604" y="2197"/>
                    </a:lnTo>
                    <a:lnTo>
                      <a:pt x="2604"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34;p46">
                <a:extLst>
                  <a:ext uri="{FF2B5EF4-FFF2-40B4-BE49-F238E27FC236}">
                    <a16:creationId xmlns:a16="http://schemas.microsoft.com/office/drawing/2014/main" id="{160DACCD-DE01-4F1C-2D81-C8454BF3332E}"/>
                  </a:ext>
                </a:extLst>
              </p:cNvPr>
              <p:cNvSpPr/>
              <p:nvPr/>
            </p:nvSpPr>
            <p:spPr>
              <a:xfrm>
                <a:off x="919600" y="4122825"/>
                <a:ext cx="659125" cy="23750"/>
              </a:xfrm>
              <a:custGeom>
                <a:avLst/>
                <a:gdLst/>
                <a:ahLst/>
                <a:cxnLst/>
                <a:rect l="l" t="t" r="r" b="b"/>
                <a:pathLst>
                  <a:path w="26365" h="950" extrusionOk="0">
                    <a:moveTo>
                      <a:pt x="0" y="0"/>
                    </a:moveTo>
                    <a:lnTo>
                      <a:pt x="0" y="922"/>
                    </a:lnTo>
                    <a:lnTo>
                      <a:pt x="26365" y="949"/>
                    </a:lnTo>
                    <a:lnTo>
                      <a:pt x="26365" y="27"/>
                    </a:lnTo>
                    <a:lnTo>
                      <a:pt x="0" y="0"/>
                    </a:lnTo>
                    <a:close/>
                  </a:path>
                </a:pathLst>
              </a:custGeom>
              <a:solidFill>
                <a:srgbClr val="E2E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35;p46">
                <a:extLst>
                  <a:ext uri="{FF2B5EF4-FFF2-40B4-BE49-F238E27FC236}">
                    <a16:creationId xmlns:a16="http://schemas.microsoft.com/office/drawing/2014/main" id="{DA344552-CAA6-2964-40C8-7684ED0AD33D}"/>
                  </a:ext>
                </a:extLst>
              </p:cNvPr>
              <p:cNvSpPr/>
              <p:nvPr/>
            </p:nvSpPr>
            <p:spPr>
              <a:xfrm>
                <a:off x="935875" y="4052300"/>
                <a:ext cx="627275" cy="149875"/>
              </a:xfrm>
              <a:custGeom>
                <a:avLst/>
                <a:gdLst/>
                <a:ahLst/>
                <a:cxnLst/>
                <a:rect l="l" t="t" r="r" b="b"/>
                <a:pathLst>
                  <a:path w="25091" h="5995" extrusionOk="0">
                    <a:moveTo>
                      <a:pt x="12532" y="0"/>
                    </a:moveTo>
                    <a:lnTo>
                      <a:pt x="0" y="5967"/>
                    </a:lnTo>
                    <a:lnTo>
                      <a:pt x="12532" y="5994"/>
                    </a:lnTo>
                    <a:lnTo>
                      <a:pt x="25090" y="5994"/>
                    </a:lnTo>
                    <a:lnTo>
                      <a:pt x="12532" y="0"/>
                    </a:ln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36;p46">
                <a:extLst>
                  <a:ext uri="{FF2B5EF4-FFF2-40B4-BE49-F238E27FC236}">
                    <a16:creationId xmlns:a16="http://schemas.microsoft.com/office/drawing/2014/main" id="{15BE683A-5631-5C20-20F6-2325EB67C904}"/>
                  </a:ext>
                </a:extLst>
              </p:cNvPr>
              <p:cNvSpPr/>
              <p:nvPr/>
            </p:nvSpPr>
            <p:spPr>
              <a:xfrm>
                <a:off x="898575" y="4219775"/>
                <a:ext cx="701175" cy="69875"/>
              </a:xfrm>
              <a:custGeom>
                <a:avLst/>
                <a:gdLst/>
                <a:ahLst/>
                <a:cxnLst/>
                <a:rect l="l" t="t" r="r" b="b"/>
                <a:pathLst>
                  <a:path w="28047" h="2795" extrusionOk="0">
                    <a:moveTo>
                      <a:pt x="1" y="1"/>
                    </a:moveTo>
                    <a:lnTo>
                      <a:pt x="1" y="2767"/>
                    </a:lnTo>
                    <a:lnTo>
                      <a:pt x="28047" y="2794"/>
                    </a:lnTo>
                    <a:lnTo>
                      <a:pt x="28047" y="28"/>
                    </a:lnTo>
                    <a:lnTo>
                      <a:pt x="1" y="1"/>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37;p46">
                <a:extLst>
                  <a:ext uri="{FF2B5EF4-FFF2-40B4-BE49-F238E27FC236}">
                    <a16:creationId xmlns:a16="http://schemas.microsoft.com/office/drawing/2014/main" id="{945564D8-56FD-1FA1-6154-D1DE88B8C795}"/>
                  </a:ext>
                </a:extLst>
              </p:cNvPr>
              <p:cNvSpPr/>
              <p:nvPr/>
            </p:nvSpPr>
            <p:spPr>
              <a:xfrm>
                <a:off x="1362400" y="4228600"/>
                <a:ext cx="238025" cy="61725"/>
              </a:xfrm>
              <a:custGeom>
                <a:avLst/>
                <a:gdLst/>
                <a:ahLst/>
                <a:cxnLst/>
                <a:rect l="l" t="t" r="r" b="b"/>
                <a:pathLst>
                  <a:path w="9521" h="2469" extrusionOk="0">
                    <a:moveTo>
                      <a:pt x="0" y="0"/>
                    </a:moveTo>
                    <a:cubicBezTo>
                      <a:pt x="5018" y="461"/>
                      <a:pt x="5724" y="2469"/>
                      <a:pt x="5724" y="2469"/>
                    </a:cubicBezTo>
                    <a:lnTo>
                      <a:pt x="9521" y="2469"/>
                    </a:lnTo>
                    <a:lnTo>
                      <a:pt x="9521"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38;p46">
                <a:extLst>
                  <a:ext uri="{FF2B5EF4-FFF2-40B4-BE49-F238E27FC236}">
                    <a16:creationId xmlns:a16="http://schemas.microsoft.com/office/drawing/2014/main" id="{874CCA91-ED05-2533-2B56-FB24C7A688EE}"/>
                  </a:ext>
                </a:extLst>
              </p:cNvPr>
              <p:cNvSpPr/>
              <p:nvPr/>
            </p:nvSpPr>
            <p:spPr>
              <a:xfrm>
                <a:off x="1003675" y="4071950"/>
                <a:ext cx="491650" cy="117350"/>
              </a:xfrm>
              <a:custGeom>
                <a:avLst/>
                <a:gdLst/>
                <a:ahLst/>
                <a:cxnLst/>
                <a:rect l="l" t="t" r="r" b="b"/>
                <a:pathLst>
                  <a:path w="19666" h="4694" extrusionOk="0">
                    <a:moveTo>
                      <a:pt x="9820" y="1"/>
                    </a:moveTo>
                    <a:lnTo>
                      <a:pt x="1" y="4666"/>
                    </a:lnTo>
                    <a:lnTo>
                      <a:pt x="9820" y="4693"/>
                    </a:lnTo>
                    <a:lnTo>
                      <a:pt x="19666" y="4693"/>
                    </a:lnTo>
                    <a:lnTo>
                      <a:pt x="9820"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39;p46">
                <a:extLst>
                  <a:ext uri="{FF2B5EF4-FFF2-40B4-BE49-F238E27FC236}">
                    <a16:creationId xmlns:a16="http://schemas.microsoft.com/office/drawing/2014/main" id="{7658B337-1239-5D80-FE82-049D135560C8}"/>
                  </a:ext>
                </a:extLst>
              </p:cNvPr>
              <p:cNvSpPr/>
              <p:nvPr/>
            </p:nvSpPr>
            <p:spPr>
              <a:xfrm>
                <a:off x="890450" y="4201475"/>
                <a:ext cx="717450" cy="27150"/>
              </a:xfrm>
              <a:custGeom>
                <a:avLst/>
                <a:gdLst/>
                <a:ahLst/>
                <a:cxnLst/>
                <a:rect l="l" t="t" r="r" b="b"/>
                <a:pathLst>
                  <a:path w="28698" h="1086" extrusionOk="0">
                    <a:moveTo>
                      <a:pt x="0" y="0"/>
                    </a:moveTo>
                    <a:lnTo>
                      <a:pt x="0" y="1058"/>
                    </a:lnTo>
                    <a:lnTo>
                      <a:pt x="28697" y="1085"/>
                    </a:lnTo>
                    <a:lnTo>
                      <a:pt x="28697" y="27"/>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40;p46">
                <a:extLst>
                  <a:ext uri="{FF2B5EF4-FFF2-40B4-BE49-F238E27FC236}">
                    <a16:creationId xmlns:a16="http://schemas.microsoft.com/office/drawing/2014/main" id="{A5D15F00-30BF-F541-951F-8499B857EAAB}"/>
                  </a:ext>
                </a:extLst>
              </p:cNvPr>
              <p:cNvSpPr/>
              <p:nvPr/>
            </p:nvSpPr>
            <p:spPr>
              <a:xfrm>
                <a:off x="890450" y="4289625"/>
                <a:ext cx="717450" cy="27150"/>
              </a:xfrm>
              <a:custGeom>
                <a:avLst/>
                <a:gdLst/>
                <a:ahLst/>
                <a:cxnLst/>
                <a:rect l="l" t="t" r="r" b="b"/>
                <a:pathLst>
                  <a:path w="28698" h="1086" extrusionOk="0">
                    <a:moveTo>
                      <a:pt x="0" y="0"/>
                    </a:moveTo>
                    <a:lnTo>
                      <a:pt x="0" y="1058"/>
                    </a:lnTo>
                    <a:lnTo>
                      <a:pt x="28697" y="1085"/>
                    </a:lnTo>
                    <a:lnTo>
                      <a:pt x="28697" y="28"/>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41;p46">
                <a:extLst>
                  <a:ext uri="{FF2B5EF4-FFF2-40B4-BE49-F238E27FC236}">
                    <a16:creationId xmlns:a16="http://schemas.microsoft.com/office/drawing/2014/main" id="{EF98E385-832D-A881-502C-AF82C9E7E96F}"/>
                  </a:ext>
                </a:extLst>
              </p:cNvPr>
              <p:cNvSpPr/>
              <p:nvPr/>
            </p:nvSpPr>
            <p:spPr>
              <a:xfrm>
                <a:off x="890450" y="4306575"/>
                <a:ext cx="717450" cy="9525"/>
              </a:xfrm>
              <a:custGeom>
                <a:avLst/>
                <a:gdLst/>
                <a:ahLst/>
                <a:cxnLst/>
                <a:rect l="l" t="t" r="r" b="b"/>
                <a:pathLst>
                  <a:path w="28698" h="381" extrusionOk="0">
                    <a:moveTo>
                      <a:pt x="0" y="1"/>
                    </a:moveTo>
                    <a:lnTo>
                      <a:pt x="0" y="353"/>
                    </a:lnTo>
                    <a:lnTo>
                      <a:pt x="28697" y="380"/>
                    </a:lnTo>
                    <a:lnTo>
                      <a:pt x="28697" y="28"/>
                    </a:lnTo>
                    <a:lnTo>
                      <a:pt x="0"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342;p46">
              <a:extLst>
                <a:ext uri="{FF2B5EF4-FFF2-40B4-BE49-F238E27FC236}">
                  <a16:creationId xmlns:a16="http://schemas.microsoft.com/office/drawing/2014/main" id="{B2011AD5-CA9D-0CDC-6A2B-C5286F839EF7}"/>
                </a:ext>
              </a:extLst>
            </p:cNvPr>
            <p:cNvGrpSpPr/>
            <p:nvPr/>
          </p:nvGrpSpPr>
          <p:grpSpPr>
            <a:xfrm>
              <a:off x="7252381" y="3527874"/>
              <a:ext cx="306513" cy="205704"/>
              <a:chOff x="1314925" y="4748025"/>
              <a:chExt cx="105125" cy="70550"/>
            </a:xfrm>
          </p:grpSpPr>
          <p:sp>
            <p:nvSpPr>
              <p:cNvPr id="7" name="Google Shape;1343;p46">
                <a:extLst>
                  <a:ext uri="{FF2B5EF4-FFF2-40B4-BE49-F238E27FC236}">
                    <a16:creationId xmlns:a16="http://schemas.microsoft.com/office/drawing/2014/main" id="{CFF58C0C-67F5-DD37-FBDE-96FA6B68D70A}"/>
                  </a:ext>
                </a:extLst>
              </p:cNvPr>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4;p46">
                <a:extLst>
                  <a:ext uri="{FF2B5EF4-FFF2-40B4-BE49-F238E27FC236}">
                    <a16:creationId xmlns:a16="http://schemas.microsoft.com/office/drawing/2014/main" id="{2F762B1A-682B-1D65-DAB2-8E78C084277A}"/>
                  </a:ext>
                </a:extLst>
              </p:cNvPr>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5;p46">
                <a:extLst>
                  <a:ext uri="{FF2B5EF4-FFF2-40B4-BE49-F238E27FC236}">
                    <a16:creationId xmlns:a16="http://schemas.microsoft.com/office/drawing/2014/main" id="{7DE35263-11A0-FD54-1B77-780A9E1155D0}"/>
                  </a:ext>
                </a:extLst>
              </p:cNvPr>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1346;p46">
            <a:extLst>
              <a:ext uri="{FF2B5EF4-FFF2-40B4-BE49-F238E27FC236}">
                <a16:creationId xmlns:a16="http://schemas.microsoft.com/office/drawing/2014/main" id="{0AA2E731-386F-2433-7E8F-C2133B84FB00}"/>
              </a:ext>
            </a:extLst>
          </p:cNvPr>
          <p:cNvGrpSpPr/>
          <p:nvPr/>
        </p:nvGrpSpPr>
        <p:grpSpPr>
          <a:xfrm>
            <a:off x="5359866" y="2898850"/>
            <a:ext cx="969394" cy="1139325"/>
            <a:chOff x="693125" y="4483550"/>
            <a:chExt cx="340425" cy="400100"/>
          </a:xfrm>
        </p:grpSpPr>
        <p:sp>
          <p:nvSpPr>
            <p:cNvPr id="92" name="Google Shape;1347;p46">
              <a:extLst>
                <a:ext uri="{FF2B5EF4-FFF2-40B4-BE49-F238E27FC236}">
                  <a16:creationId xmlns:a16="http://schemas.microsoft.com/office/drawing/2014/main" id="{729DE43A-6A81-242A-B974-A1B56C1C5D91}"/>
                </a:ext>
              </a:extLst>
            </p:cNvPr>
            <p:cNvSpPr/>
            <p:nvPr/>
          </p:nvSpPr>
          <p:spPr>
            <a:xfrm>
              <a:off x="693125" y="4483550"/>
              <a:ext cx="340425" cy="400100"/>
            </a:xfrm>
            <a:custGeom>
              <a:avLst/>
              <a:gdLst/>
              <a:ahLst/>
              <a:cxnLst/>
              <a:rect l="l" t="t" r="r" b="b"/>
              <a:pathLst>
                <a:path w="13617" h="16004" extrusionOk="0">
                  <a:moveTo>
                    <a:pt x="651" y="1"/>
                  </a:moveTo>
                  <a:cubicBezTo>
                    <a:pt x="271" y="1"/>
                    <a:pt x="0" y="299"/>
                    <a:pt x="0" y="652"/>
                  </a:cubicBezTo>
                  <a:lnTo>
                    <a:pt x="0" y="15353"/>
                  </a:lnTo>
                  <a:cubicBezTo>
                    <a:pt x="0" y="15733"/>
                    <a:pt x="298" y="16004"/>
                    <a:pt x="651" y="16004"/>
                  </a:cubicBezTo>
                  <a:lnTo>
                    <a:pt x="12965" y="16004"/>
                  </a:lnTo>
                  <a:cubicBezTo>
                    <a:pt x="13345" y="16004"/>
                    <a:pt x="13616" y="15706"/>
                    <a:pt x="13616" y="15353"/>
                  </a:cubicBezTo>
                  <a:lnTo>
                    <a:pt x="13616" y="652"/>
                  </a:lnTo>
                  <a:cubicBezTo>
                    <a:pt x="13616" y="272"/>
                    <a:pt x="13291" y="1"/>
                    <a:pt x="12965" y="1"/>
                  </a:cubicBezTo>
                  <a:close/>
                </a:path>
              </a:pathLst>
            </a:custGeom>
            <a:solidFill>
              <a:srgbClr val="ED6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48;p46">
              <a:extLst>
                <a:ext uri="{FF2B5EF4-FFF2-40B4-BE49-F238E27FC236}">
                  <a16:creationId xmlns:a16="http://schemas.microsoft.com/office/drawing/2014/main" id="{C22C0A99-B433-4081-2097-442AD1C7768A}"/>
                </a:ext>
              </a:extLst>
            </p:cNvPr>
            <p:cNvSpPr/>
            <p:nvPr/>
          </p:nvSpPr>
          <p:spPr>
            <a:xfrm>
              <a:off x="718200" y="4514750"/>
              <a:ext cx="291600" cy="83425"/>
            </a:xfrm>
            <a:custGeom>
              <a:avLst/>
              <a:gdLst/>
              <a:ahLst/>
              <a:cxnLst/>
              <a:rect l="l" t="t" r="r" b="b"/>
              <a:pathLst>
                <a:path w="11664" h="3337" extrusionOk="0">
                  <a:moveTo>
                    <a:pt x="1" y="1"/>
                  </a:moveTo>
                  <a:lnTo>
                    <a:pt x="1" y="3337"/>
                  </a:lnTo>
                  <a:lnTo>
                    <a:pt x="11664" y="3337"/>
                  </a:lnTo>
                  <a:lnTo>
                    <a:pt x="11664" y="28"/>
                  </a:lnTo>
                  <a:lnTo>
                    <a:pt x="1"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49;p46">
              <a:extLst>
                <a:ext uri="{FF2B5EF4-FFF2-40B4-BE49-F238E27FC236}">
                  <a16:creationId xmlns:a16="http://schemas.microsoft.com/office/drawing/2014/main" id="{09E9F4F4-C9EB-9709-0073-CC71DE207B6F}"/>
                </a:ext>
              </a:extLst>
            </p:cNvPr>
            <p:cNvSpPr/>
            <p:nvPr/>
          </p:nvSpPr>
          <p:spPr>
            <a:xfrm>
              <a:off x="718875" y="4630025"/>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1" y="1737"/>
                    <a:pt x="2496" y="1601"/>
                    <a:pt x="2496" y="1438"/>
                  </a:cubicBezTo>
                  <a:lnTo>
                    <a:pt x="2496" y="326"/>
                  </a:lnTo>
                  <a:cubicBezTo>
                    <a:pt x="2496" y="136"/>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50;p46">
              <a:extLst>
                <a:ext uri="{FF2B5EF4-FFF2-40B4-BE49-F238E27FC236}">
                  <a16:creationId xmlns:a16="http://schemas.microsoft.com/office/drawing/2014/main" id="{46C3CEB7-4599-A2E2-E605-256C1452DFED}"/>
                </a:ext>
              </a:extLst>
            </p:cNvPr>
            <p:cNvSpPr/>
            <p:nvPr/>
          </p:nvSpPr>
          <p:spPr>
            <a:xfrm>
              <a:off x="794825" y="4630025"/>
              <a:ext cx="63100" cy="43425"/>
            </a:xfrm>
            <a:custGeom>
              <a:avLst/>
              <a:gdLst/>
              <a:ahLst/>
              <a:cxnLst/>
              <a:rect l="l" t="t" r="r" b="b"/>
              <a:pathLst>
                <a:path w="2524" h="1737" extrusionOk="0">
                  <a:moveTo>
                    <a:pt x="299" y="1"/>
                  </a:moveTo>
                  <a:cubicBezTo>
                    <a:pt x="136" y="1"/>
                    <a:pt x="1" y="136"/>
                    <a:pt x="1" y="326"/>
                  </a:cubicBezTo>
                  <a:lnTo>
                    <a:pt x="1" y="1438"/>
                  </a:lnTo>
                  <a:cubicBezTo>
                    <a:pt x="1" y="1601"/>
                    <a:pt x="136" y="1737"/>
                    <a:pt x="299" y="1737"/>
                  </a:cubicBezTo>
                  <a:lnTo>
                    <a:pt x="2198" y="1737"/>
                  </a:lnTo>
                  <a:cubicBezTo>
                    <a:pt x="2388" y="1737"/>
                    <a:pt x="2523" y="1601"/>
                    <a:pt x="2523" y="1438"/>
                  </a:cubicBezTo>
                  <a:lnTo>
                    <a:pt x="2523" y="326"/>
                  </a:lnTo>
                  <a:cubicBezTo>
                    <a:pt x="2523" y="136"/>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51;p46">
              <a:extLst>
                <a:ext uri="{FF2B5EF4-FFF2-40B4-BE49-F238E27FC236}">
                  <a16:creationId xmlns:a16="http://schemas.microsoft.com/office/drawing/2014/main" id="{4D52BD65-C43A-8C3C-6C13-1F82787828CA}"/>
                </a:ext>
              </a:extLst>
            </p:cNvPr>
            <p:cNvSpPr/>
            <p:nvPr/>
          </p:nvSpPr>
          <p:spPr>
            <a:xfrm>
              <a:off x="871450" y="4630025"/>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0" y="1737"/>
                    <a:pt x="2496" y="1601"/>
                    <a:pt x="2496" y="1438"/>
                  </a:cubicBezTo>
                  <a:lnTo>
                    <a:pt x="2496" y="326"/>
                  </a:lnTo>
                  <a:cubicBezTo>
                    <a:pt x="2496" y="136"/>
                    <a:pt x="2360"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52;p46">
              <a:extLst>
                <a:ext uri="{FF2B5EF4-FFF2-40B4-BE49-F238E27FC236}">
                  <a16:creationId xmlns:a16="http://schemas.microsoft.com/office/drawing/2014/main" id="{9639871C-9F5B-F06F-29EF-4FE527709521}"/>
                </a:ext>
              </a:extLst>
            </p:cNvPr>
            <p:cNvSpPr/>
            <p:nvPr/>
          </p:nvSpPr>
          <p:spPr>
            <a:xfrm>
              <a:off x="947400" y="4630025"/>
              <a:ext cx="63100" cy="43425"/>
            </a:xfrm>
            <a:custGeom>
              <a:avLst/>
              <a:gdLst/>
              <a:ahLst/>
              <a:cxnLst/>
              <a:rect l="l" t="t" r="r" b="b"/>
              <a:pathLst>
                <a:path w="2524" h="1737" extrusionOk="0">
                  <a:moveTo>
                    <a:pt x="326" y="1"/>
                  </a:moveTo>
                  <a:cubicBezTo>
                    <a:pt x="136" y="1"/>
                    <a:pt x="1" y="136"/>
                    <a:pt x="1" y="326"/>
                  </a:cubicBezTo>
                  <a:lnTo>
                    <a:pt x="1" y="1438"/>
                  </a:lnTo>
                  <a:cubicBezTo>
                    <a:pt x="1" y="1601"/>
                    <a:pt x="136" y="1737"/>
                    <a:pt x="326" y="1737"/>
                  </a:cubicBezTo>
                  <a:lnTo>
                    <a:pt x="2198" y="1737"/>
                  </a:lnTo>
                  <a:cubicBezTo>
                    <a:pt x="2387" y="1737"/>
                    <a:pt x="2523" y="1601"/>
                    <a:pt x="2523" y="1438"/>
                  </a:cubicBezTo>
                  <a:lnTo>
                    <a:pt x="2523" y="326"/>
                  </a:lnTo>
                  <a:cubicBezTo>
                    <a:pt x="2523" y="136"/>
                    <a:pt x="2387"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53;p46">
              <a:extLst>
                <a:ext uri="{FF2B5EF4-FFF2-40B4-BE49-F238E27FC236}">
                  <a16:creationId xmlns:a16="http://schemas.microsoft.com/office/drawing/2014/main" id="{8D300800-68A5-0231-B7D2-ED811EEAC97C}"/>
                </a:ext>
              </a:extLst>
            </p:cNvPr>
            <p:cNvSpPr/>
            <p:nvPr/>
          </p:nvSpPr>
          <p:spPr>
            <a:xfrm>
              <a:off x="718875" y="4691050"/>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1" y="1737"/>
                    <a:pt x="2496" y="1601"/>
                    <a:pt x="2496" y="1438"/>
                  </a:cubicBezTo>
                  <a:lnTo>
                    <a:pt x="2496" y="326"/>
                  </a:lnTo>
                  <a:cubicBezTo>
                    <a:pt x="2496" y="136"/>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54;p46">
              <a:extLst>
                <a:ext uri="{FF2B5EF4-FFF2-40B4-BE49-F238E27FC236}">
                  <a16:creationId xmlns:a16="http://schemas.microsoft.com/office/drawing/2014/main" id="{AB81FFCF-5C6F-A84A-11AC-D9EB6C2493AD}"/>
                </a:ext>
              </a:extLst>
            </p:cNvPr>
            <p:cNvSpPr/>
            <p:nvPr/>
          </p:nvSpPr>
          <p:spPr>
            <a:xfrm>
              <a:off x="794825" y="4691050"/>
              <a:ext cx="63100" cy="43425"/>
            </a:xfrm>
            <a:custGeom>
              <a:avLst/>
              <a:gdLst/>
              <a:ahLst/>
              <a:cxnLst/>
              <a:rect l="l" t="t" r="r" b="b"/>
              <a:pathLst>
                <a:path w="2524" h="1737" extrusionOk="0">
                  <a:moveTo>
                    <a:pt x="299" y="1"/>
                  </a:moveTo>
                  <a:cubicBezTo>
                    <a:pt x="136" y="1"/>
                    <a:pt x="1" y="136"/>
                    <a:pt x="1" y="326"/>
                  </a:cubicBezTo>
                  <a:lnTo>
                    <a:pt x="1" y="1438"/>
                  </a:lnTo>
                  <a:cubicBezTo>
                    <a:pt x="1" y="1601"/>
                    <a:pt x="136" y="1737"/>
                    <a:pt x="299" y="1737"/>
                  </a:cubicBezTo>
                  <a:lnTo>
                    <a:pt x="2198" y="1737"/>
                  </a:lnTo>
                  <a:cubicBezTo>
                    <a:pt x="2388" y="1737"/>
                    <a:pt x="2523" y="1601"/>
                    <a:pt x="2523" y="1438"/>
                  </a:cubicBezTo>
                  <a:lnTo>
                    <a:pt x="2523" y="326"/>
                  </a:lnTo>
                  <a:cubicBezTo>
                    <a:pt x="2523" y="136"/>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55;p46">
              <a:extLst>
                <a:ext uri="{FF2B5EF4-FFF2-40B4-BE49-F238E27FC236}">
                  <a16:creationId xmlns:a16="http://schemas.microsoft.com/office/drawing/2014/main" id="{E0728C2B-6878-9204-85BB-D72B21DAE630}"/>
                </a:ext>
              </a:extLst>
            </p:cNvPr>
            <p:cNvSpPr/>
            <p:nvPr/>
          </p:nvSpPr>
          <p:spPr>
            <a:xfrm>
              <a:off x="871450" y="4691050"/>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0" y="1737"/>
                    <a:pt x="2496" y="1601"/>
                    <a:pt x="2496" y="1438"/>
                  </a:cubicBezTo>
                  <a:lnTo>
                    <a:pt x="2496" y="326"/>
                  </a:lnTo>
                  <a:cubicBezTo>
                    <a:pt x="2496" y="136"/>
                    <a:pt x="2360"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56;p46">
              <a:extLst>
                <a:ext uri="{FF2B5EF4-FFF2-40B4-BE49-F238E27FC236}">
                  <a16:creationId xmlns:a16="http://schemas.microsoft.com/office/drawing/2014/main" id="{781D3CDA-83C3-C560-C248-3A382BF2F6CA}"/>
                </a:ext>
              </a:extLst>
            </p:cNvPr>
            <p:cNvSpPr/>
            <p:nvPr/>
          </p:nvSpPr>
          <p:spPr>
            <a:xfrm>
              <a:off x="947400" y="4691050"/>
              <a:ext cx="63100" cy="43425"/>
            </a:xfrm>
            <a:custGeom>
              <a:avLst/>
              <a:gdLst/>
              <a:ahLst/>
              <a:cxnLst/>
              <a:rect l="l" t="t" r="r" b="b"/>
              <a:pathLst>
                <a:path w="2524" h="1737" extrusionOk="0">
                  <a:moveTo>
                    <a:pt x="326" y="1"/>
                  </a:moveTo>
                  <a:cubicBezTo>
                    <a:pt x="136" y="1"/>
                    <a:pt x="1" y="136"/>
                    <a:pt x="1" y="326"/>
                  </a:cubicBezTo>
                  <a:lnTo>
                    <a:pt x="1" y="1438"/>
                  </a:lnTo>
                  <a:cubicBezTo>
                    <a:pt x="1" y="1601"/>
                    <a:pt x="136" y="1737"/>
                    <a:pt x="326" y="1737"/>
                  </a:cubicBezTo>
                  <a:lnTo>
                    <a:pt x="2198" y="1737"/>
                  </a:lnTo>
                  <a:cubicBezTo>
                    <a:pt x="2387" y="1737"/>
                    <a:pt x="2523" y="1601"/>
                    <a:pt x="2523" y="1438"/>
                  </a:cubicBezTo>
                  <a:lnTo>
                    <a:pt x="2523" y="326"/>
                  </a:lnTo>
                  <a:cubicBezTo>
                    <a:pt x="2523" y="136"/>
                    <a:pt x="2387"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57;p46">
              <a:extLst>
                <a:ext uri="{FF2B5EF4-FFF2-40B4-BE49-F238E27FC236}">
                  <a16:creationId xmlns:a16="http://schemas.microsoft.com/office/drawing/2014/main" id="{B77A4A83-463A-5099-E8BB-C75C92637DF2}"/>
                </a:ext>
              </a:extLst>
            </p:cNvPr>
            <p:cNvSpPr/>
            <p:nvPr/>
          </p:nvSpPr>
          <p:spPr>
            <a:xfrm>
              <a:off x="718875" y="4752075"/>
              <a:ext cx="62425" cy="43425"/>
            </a:xfrm>
            <a:custGeom>
              <a:avLst/>
              <a:gdLst/>
              <a:ahLst/>
              <a:cxnLst/>
              <a:rect l="l" t="t" r="r" b="b"/>
              <a:pathLst>
                <a:path w="2497" h="1737" extrusionOk="0">
                  <a:moveTo>
                    <a:pt x="299" y="1"/>
                  </a:moveTo>
                  <a:cubicBezTo>
                    <a:pt x="136" y="1"/>
                    <a:pt x="1" y="137"/>
                    <a:pt x="1" y="326"/>
                  </a:cubicBezTo>
                  <a:lnTo>
                    <a:pt x="1" y="1438"/>
                  </a:lnTo>
                  <a:cubicBezTo>
                    <a:pt x="1" y="1601"/>
                    <a:pt x="136" y="1737"/>
                    <a:pt x="299" y="1737"/>
                  </a:cubicBezTo>
                  <a:lnTo>
                    <a:pt x="2198" y="1737"/>
                  </a:lnTo>
                  <a:cubicBezTo>
                    <a:pt x="2361" y="1737"/>
                    <a:pt x="2496" y="1601"/>
                    <a:pt x="2496" y="1438"/>
                  </a:cubicBezTo>
                  <a:lnTo>
                    <a:pt x="2496" y="326"/>
                  </a:lnTo>
                  <a:cubicBezTo>
                    <a:pt x="2496" y="137"/>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58;p46">
              <a:extLst>
                <a:ext uri="{FF2B5EF4-FFF2-40B4-BE49-F238E27FC236}">
                  <a16:creationId xmlns:a16="http://schemas.microsoft.com/office/drawing/2014/main" id="{12D7B434-6F75-D385-8D0A-19671606B92E}"/>
                </a:ext>
              </a:extLst>
            </p:cNvPr>
            <p:cNvSpPr/>
            <p:nvPr/>
          </p:nvSpPr>
          <p:spPr>
            <a:xfrm>
              <a:off x="794825" y="4752075"/>
              <a:ext cx="63100" cy="43425"/>
            </a:xfrm>
            <a:custGeom>
              <a:avLst/>
              <a:gdLst/>
              <a:ahLst/>
              <a:cxnLst/>
              <a:rect l="l" t="t" r="r" b="b"/>
              <a:pathLst>
                <a:path w="2524" h="1737" extrusionOk="0">
                  <a:moveTo>
                    <a:pt x="299" y="1"/>
                  </a:moveTo>
                  <a:cubicBezTo>
                    <a:pt x="136" y="1"/>
                    <a:pt x="1" y="137"/>
                    <a:pt x="1" y="326"/>
                  </a:cubicBezTo>
                  <a:lnTo>
                    <a:pt x="1" y="1438"/>
                  </a:lnTo>
                  <a:cubicBezTo>
                    <a:pt x="1" y="1601"/>
                    <a:pt x="136" y="1737"/>
                    <a:pt x="299" y="1737"/>
                  </a:cubicBezTo>
                  <a:lnTo>
                    <a:pt x="2198" y="1737"/>
                  </a:lnTo>
                  <a:cubicBezTo>
                    <a:pt x="2388" y="1737"/>
                    <a:pt x="2523" y="1601"/>
                    <a:pt x="2523" y="1438"/>
                  </a:cubicBezTo>
                  <a:lnTo>
                    <a:pt x="2523" y="326"/>
                  </a:lnTo>
                  <a:cubicBezTo>
                    <a:pt x="2523" y="137"/>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59;p46">
              <a:extLst>
                <a:ext uri="{FF2B5EF4-FFF2-40B4-BE49-F238E27FC236}">
                  <a16:creationId xmlns:a16="http://schemas.microsoft.com/office/drawing/2014/main" id="{4D5755BA-F1E4-82CC-A728-3D845B554F52}"/>
                </a:ext>
              </a:extLst>
            </p:cNvPr>
            <p:cNvSpPr/>
            <p:nvPr/>
          </p:nvSpPr>
          <p:spPr>
            <a:xfrm>
              <a:off x="870100" y="4752075"/>
              <a:ext cx="63075" cy="43425"/>
            </a:xfrm>
            <a:custGeom>
              <a:avLst/>
              <a:gdLst/>
              <a:ahLst/>
              <a:cxnLst/>
              <a:rect l="l" t="t" r="r" b="b"/>
              <a:pathLst>
                <a:path w="2523" h="1737" extrusionOk="0">
                  <a:moveTo>
                    <a:pt x="326" y="1"/>
                  </a:moveTo>
                  <a:cubicBezTo>
                    <a:pt x="163" y="1"/>
                    <a:pt x="0" y="137"/>
                    <a:pt x="0" y="326"/>
                  </a:cubicBezTo>
                  <a:lnTo>
                    <a:pt x="0" y="1438"/>
                  </a:lnTo>
                  <a:cubicBezTo>
                    <a:pt x="0" y="1601"/>
                    <a:pt x="163" y="1737"/>
                    <a:pt x="326" y="1737"/>
                  </a:cubicBezTo>
                  <a:lnTo>
                    <a:pt x="2225" y="1737"/>
                  </a:lnTo>
                  <a:cubicBezTo>
                    <a:pt x="2387" y="1737"/>
                    <a:pt x="2523" y="1601"/>
                    <a:pt x="2523" y="1438"/>
                  </a:cubicBezTo>
                  <a:lnTo>
                    <a:pt x="2523" y="326"/>
                  </a:lnTo>
                  <a:cubicBezTo>
                    <a:pt x="2523" y="137"/>
                    <a:pt x="2387" y="1"/>
                    <a:pt x="2225"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60;p46">
              <a:extLst>
                <a:ext uri="{FF2B5EF4-FFF2-40B4-BE49-F238E27FC236}">
                  <a16:creationId xmlns:a16="http://schemas.microsoft.com/office/drawing/2014/main" id="{DD1035DF-0A09-DACA-5B5D-A417AEB7CB0D}"/>
                </a:ext>
              </a:extLst>
            </p:cNvPr>
            <p:cNvSpPr/>
            <p:nvPr/>
          </p:nvSpPr>
          <p:spPr>
            <a:xfrm>
              <a:off x="719550" y="4813125"/>
              <a:ext cx="138375" cy="43400"/>
            </a:xfrm>
            <a:custGeom>
              <a:avLst/>
              <a:gdLst/>
              <a:ahLst/>
              <a:cxnLst/>
              <a:rect l="l" t="t" r="r" b="b"/>
              <a:pathLst>
                <a:path w="5535" h="1736" extrusionOk="0">
                  <a:moveTo>
                    <a:pt x="299" y="0"/>
                  </a:moveTo>
                  <a:cubicBezTo>
                    <a:pt x="137" y="0"/>
                    <a:pt x="1" y="136"/>
                    <a:pt x="1" y="326"/>
                  </a:cubicBezTo>
                  <a:lnTo>
                    <a:pt x="1" y="1438"/>
                  </a:lnTo>
                  <a:cubicBezTo>
                    <a:pt x="1" y="1600"/>
                    <a:pt x="137" y="1736"/>
                    <a:pt x="299" y="1736"/>
                  </a:cubicBezTo>
                  <a:lnTo>
                    <a:pt x="5209" y="1736"/>
                  </a:lnTo>
                  <a:cubicBezTo>
                    <a:pt x="5399" y="1736"/>
                    <a:pt x="5534" y="1600"/>
                    <a:pt x="5534" y="1438"/>
                  </a:cubicBezTo>
                  <a:lnTo>
                    <a:pt x="5534" y="326"/>
                  </a:lnTo>
                  <a:cubicBezTo>
                    <a:pt x="5534" y="136"/>
                    <a:pt x="5399" y="0"/>
                    <a:pt x="5209" y="0"/>
                  </a:cubicBezTo>
                  <a:close/>
                </a:path>
              </a:pathLst>
            </a:custGeom>
            <a:solidFill>
              <a:srgbClr val="EFA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61;p46">
              <a:extLst>
                <a:ext uri="{FF2B5EF4-FFF2-40B4-BE49-F238E27FC236}">
                  <a16:creationId xmlns:a16="http://schemas.microsoft.com/office/drawing/2014/main" id="{E75E71BA-2928-FF89-BFAC-DB8731D3DC76}"/>
                </a:ext>
              </a:extLst>
            </p:cNvPr>
            <p:cNvSpPr/>
            <p:nvPr/>
          </p:nvSpPr>
          <p:spPr>
            <a:xfrm>
              <a:off x="870100" y="4813125"/>
              <a:ext cx="63075" cy="43400"/>
            </a:xfrm>
            <a:custGeom>
              <a:avLst/>
              <a:gdLst/>
              <a:ahLst/>
              <a:cxnLst/>
              <a:rect l="l" t="t" r="r" b="b"/>
              <a:pathLst>
                <a:path w="2523" h="1736" extrusionOk="0">
                  <a:moveTo>
                    <a:pt x="326" y="0"/>
                  </a:moveTo>
                  <a:cubicBezTo>
                    <a:pt x="163" y="0"/>
                    <a:pt x="0" y="136"/>
                    <a:pt x="0" y="326"/>
                  </a:cubicBezTo>
                  <a:lnTo>
                    <a:pt x="0" y="1438"/>
                  </a:lnTo>
                  <a:cubicBezTo>
                    <a:pt x="0" y="1600"/>
                    <a:pt x="163" y="1736"/>
                    <a:pt x="326" y="1736"/>
                  </a:cubicBezTo>
                  <a:lnTo>
                    <a:pt x="2225" y="1736"/>
                  </a:lnTo>
                  <a:cubicBezTo>
                    <a:pt x="2387" y="1736"/>
                    <a:pt x="2523" y="1600"/>
                    <a:pt x="2523" y="1438"/>
                  </a:cubicBezTo>
                  <a:lnTo>
                    <a:pt x="2523" y="326"/>
                  </a:lnTo>
                  <a:cubicBezTo>
                    <a:pt x="2523" y="136"/>
                    <a:pt x="2387" y="0"/>
                    <a:pt x="2225" y="0"/>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62;p46">
              <a:extLst>
                <a:ext uri="{FF2B5EF4-FFF2-40B4-BE49-F238E27FC236}">
                  <a16:creationId xmlns:a16="http://schemas.microsoft.com/office/drawing/2014/main" id="{FE98727F-4290-1AF5-9066-CD9E1A243ACA}"/>
                </a:ext>
              </a:extLst>
            </p:cNvPr>
            <p:cNvSpPr/>
            <p:nvPr/>
          </p:nvSpPr>
          <p:spPr>
            <a:xfrm>
              <a:off x="947400" y="4752075"/>
              <a:ext cx="63100" cy="104450"/>
            </a:xfrm>
            <a:custGeom>
              <a:avLst/>
              <a:gdLst/>
              <a:ahLst/>
              <a:cxnLst/>
              <a:rect l="l" t="t" r="r" b="b"/>
              <a:pathLst>
                <a:path w="2524" h="4178" extrusionOk="0">
                  <a:moveTo>
                    <a:pt x="326" y="1"/>
                  </a:moveTo>
                  <a:cubicBezTo>
                    <a:pt x="136" y="1"/>
                    <a:pt x="1" y="137"/>
                    <a:pt x="1" y="326"/>
                  </a:cubicBezTo>
                  <a:lnTo>
                    <a:pt x="1" y="3880"/>
                  </a:lnTo>
                  <a:cubicBezTo>
                    <a:pt x="1" y="4042"/>
                    <a:pt x="136" y="4178"/>
                    <a:pt x="326" y="4178"/>
                  </a:cubicBezTo>
                  <a:lnTo>
                    <a:pt x="2198" y="4178"/>
                  </a:lnTo>
                  <a:cubicBezTo>
                    <a:pt x="2387" y="4178"/>
                    <a:pt x="2523" y="4042"/>
                    <a:pt x="2523" y="3880"/>
                  </a:cubicBezTo>
                  <a:lnTo>
                    <a:pt x="2523" y="326"/>
                  </a:lnTo>
                  <a:cubicBezTo>
                    <a:pt x="2523" y="137"/>
                    <a:pt x="2387" y="1"/>
                    <a:pt x="2198" y="1"/>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437;p16">
            <a:extLst>
              <a:ext uri="{FF2B5EF4-FFF2-40B4-BE49-F238E27FC236}">
                <a16:creationId xmlns:a16="http://schemas.microsoft.com/office/drawing/2014/main" id="{E015C0D7-D8E0-8021-E9E0-0829ADB7A3EC}"/>
              </a:ext>
            </a:extLst>
          </p:cNvPr>
          <p:cNvSpPr txBox="1"/>
          <p:nvPr/>
        </p:nvSpPr>
        <p:spPr>
          <a:xfrm>
            <a:off x="1128633" y="3429857"/>
            <a:ext cx="2318932" cy="41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a:t>
            </a:r>
            <a:r>
              <a:rPr lang="en-US" sz="1200">
                <a:latin typeface="Fira Sans"/>
                <a:ea typeface="Fira Sans"/>
                <a:cs typeface="Fira Sans"/>
                <a:sym typeface="Fira Sans"/>
              </a:rPr>
              <a:t>Ho </a:t>
            </a:r>
            <a:r>
              <a:rPr lang="en-US" sz="1200" err="1">
                <a:latin typeface="Fira Sans"/>
                <a:ea typeface="Fira Sans"/>
                <a:cs typeface="Fira Sans"/>
                <a:sym typeface="Fira Sans"/>
              </a:rPr>
              <a:t>Tsz</a:t>
            </a:r>
            <a:r>
              <a:rPr lang="en-US" sz="1200">
                <a:latin typeface="Fira Sans"/>
                <a:ea typeface="Fira Sans"/>
                <a:cs typeface="Fira Sans"/>
                <a:sym typeface="Fira Sans"/>
              </a:rPr>
              <a:t> </a:t>
            </a:r>
            <a:r>
              <a:rPr lang="en-US" sz="1200" err="1">
                <a:latin typeface="Fira Sans"/>
                <a:ea typeface="Fira Sans"/>
                <a:cs typeface="Fira Sans"/>
                <a:sym typeface="Fira Sans"/>
              </a:rPr>
              <a:t>Hin</a:t>
            </a:r>
            <a:r>
              <a:rPr lang="en-GB" sz="1200">
                <a:latin typeface="Fira Sans"/>
                <a:ea typeface="Fira Sans"/>
                <a:cs typeface="Fira Sans"/>
                <a:sym typeface="Fira Sans"/>
              </a:rPr>
              <a:t>, Jacky</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1435338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1-2. </a:t>
            </a:r>
            <a:r>
              <a:rPr lang="en" altLang="zh-HK"/>
              <a:t>Logistic Regression </a:t>
            </a:r>
            <a:r>
              <a:rPr lang="en-US"/>
              <a:t>with hyperparameter tuning</a:t>
            </a:r>
            <a:endParaRPr/>
          </a:p>
          <a:p>
            <a:pPr marL="0" lvl="0" indent="0" algn="ctr" rtl="0">
              <a:spcBef>
                <a:spcPts val="0"/>
              </a:spcBef>
              <a:spcAft>
                <a:spcPts val="0"/>
              </a:spcAft>
              <a:buNone/>
            </a:pPr>
            <a:endParaRPr/>
          </a:p>
        </p:txBody>
      </p:sp>
      <p:sp>
        <p:nvSpPr>
          <p:cNvPr id="5" name="TextBox 14">
            <a:extLst>
              <a:ext uri="{FF2B5EF4-FFF2-40B4-BE49-F238E27FC236}">
                <a16:creationId xmlns:a16="http://schemas.microsoft.com/office/drawing/2014/main" id="{63427F5D-D704-7808-C94C-431A1A54A8AC}"/>
              </a:ext>
            </a:extLst>
          </p:cNvPr>
          <p:cNvSpPr txBox="1"/>
          <p:nvPr/>
        </p:nvSpPr>
        <p:spPr>
          <a:xfrm>
            <a:off x="2661376" y="1186724"/>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Fira Sans Condensed ExtraBold"/>
              </a:rPr>
              <a:t>GridSearchCV parameters</a:t>
            </a:r>
          </a:p>
        </p:txBody>
      </p:sp>
      <p:graphicFrame>
        <p:nvGraphicFramePr>
          <p:cNvPr id="6" name="Table 1">
            <a:extLst>
              <a:ext uri="{FF2B5EF4-FFF2-40B4-BE49-F238E27FC236}">
                <a16:creationId xmlns:a16="http://schemas.microsoft.com/office/drawing/2014/main" id="{7CF824CA-591C-97D3-4E30-15A4936EB237}"/>
              </a:ext>
            </a:extLst>
          </p:cNvPr>
          <p:cNvGraphicFramePr>
            <a:graphicFrameLocks noGrp="1"/>
          </p:cNvGraphicFramePr>
          <p:nvPr>
            <p:extLst>
              <p:ext uri="{D42A27DB-BD31-4B8C-83A1-F6EECF244321}">
                <p14:modId xmlns:p14="http://schemas.microsoft.com/office/powerpoint/2010/main" val="1460853845"/>
              </p:ext>
            </p:extLst>
          </p:nvPr>
        </p:nvGraphicFramePr>
        <p:xfrm>
          <a:off x="2142128" y="1664173"/>
          <a:ext cx="4421042" cy="741680"/>
        </p:xfrm>
        <a:graphic>
          <a:graphicData uri="http://schemas.openxmlformats.org/drawingml/2006/table">
            <a:tbl>
              <a:tblPr firstCol="1" bandRow="1">
                <a:tableStyleId>{5C22544A-7EE6-4342-B048-85BDC9FD1C3A}</a:tableStyleId>
              </a:tblPr>
              <a:tblGrid>
                <a:gridCol w="1269293">
                  <a:extLst>
                    <a:ext uri="{9D8B030D-6E8A-4147-A177-3AD203B41FA5}">
                      <a16:colId xmlns:a16="http://schemas.microsoft.com/office/drawing/2014/main" val="2924541188"/>
                    </a:ext>
                  </a:extLst>
                </a:gridCol>
                <a:gridCol w="693436">
                  <a:extLst>
                    <a:ext uri="{9D8B030D-6E8A-4147-A177-3AD203B41FA5}">
                      <a16:colId xmlns:a16="http://schemas.microsoft.com/office/drawing/2014/main" val="2469534759"/>
                    </a:ext>
                  </a:extLst>
                </a:gridCol>
                <a:gridCol w="617070">
                  <a:extLst>
                    <a:ext uri="{9D8B030D-6E8A-4147-A177-3AD203B41FA5}">
                      <a16:colId xmlns:a16="http://schemas.microsoft.com/office/drawing/2014/main" val="2026287750"/>
                    </a:ext>
                  </a:extLst>
                </a:gridCol>
                <a:gridCol w="617070">
                  <a:extLst>
                    <a:ext uri="{9D8B030D-6E8A-4147-A177-3AD203B41FA5}">
                      <a16:colId xmlns:a16="http://schemas.microsoft.com/office/drawing/2014/main" val="343036050"/>
                    </a:ext>
                  </a:extLst>
                </a:gridCol>
                <a:gridCol w="617070">
                  <a:extLst>
                    <a:ext uri="{9D8B030D-6E8A-4147-A177-3AD203B41FA5}">
                      <a16:colId xmlns:a16="http://schemas.microsoft.com/office/drawing/2014/main" val="128544169"/>
                    </a:ext>
                  </a:extLst>
                </a:gridCol>
                <a:gridCol w="607103">
                  <a:extLst>
                    <a:ext uri="{9D8B030D-6E8A-4147-A177-3AD203B41FA5}">
                      <a16:colId xmlns:a16="http://schemas.microsoft.com/office/drawing/2014/main" val="4016776842"/>
                    </a:ext>
                  </a:extLst>
                </a:gridCol>
              </a:tblGrid>
              <a:tr h="370840">
                <a:tc>
                  <a:txBody>
                    <a:bodyPr/>
                    <a:lstStyle/>
                    <a:p>
                      <a:pPr algn="ctr"/>
                      <a:r>
                        <a:rPr lang="en-US">
                          <a:latin typeface="Fira Sans"/>
                        </a:rPr>
                        <a:t>C</a:t>
                      </a:r>
                    </a:p>
                  </a:txBody>
                  <a:tcPr/>
                </a:tc>
                <a:tc>
                  <a:txBody>
                    <a:bodyPr/>
                    <a:lstStyle/>
                    <a:p>
                      <a:pPr algn="ctr"/>
                      <a:r>
                        <a:rPr lang="en-US">
                          <a:latin typeface="Fira Sans"/>
                        </a:rPr>
                        <a:t>0.1</a:t>
                      </a:r>
                    </a:p>
                  </a:txBody>
                  <a:tcPr/>
                </a:tc>
                <a:tc>
                  <a:txBody>
                    <a:bodyPr/>
                    <a:lstStyle/>
                    <a:p>
                      <a:pPr algn="ctr"/>
                      <a:r>
                        <a:rPr lang="en-US">
                          <a:latin typeface="Fira Sans"/>
                        </a:rPr>
                        <a:t>1</a:t>
                      </a:r>
                    </a:p>
                  </a:txBody>
                  <a:tcPr/>
                </a:tc>
                <a:tc>
                  <a:txBody>
                    <a:bodyPr/>
                    <a:lstStyle/>
                    <a:p>
                      <a:pPr algn="ctr"/>
                      <a:r>
                        <a:rPr lang="en-US">
                          <a:latin typeface="Fira Sans"/>
                        </a:rPr>
                        <a:t>10</a:t>
                      </a:r>
                    </a:p>
                  </a:txBody>
                  <a:tcPr/>
                </a:tc>
                <a:tc>
                  <a:txBody>
                    <a:bodyPr/>
                    <a:lstStyle/>
                    <a:p>
                      <a:pPr algn="ctr"/>
                      <a:r>
                        <a:rPr lang="en-US">
                          <a:latin typeface="Fira Sans"/>
                        </a:rPr>
                        <a:t>12</a:t>
                      </a:r>
                    </a:p>
                  </a:txBody>
                  <a:tcPr/>
                </a:tc>
                <a:tc>
                  <a:txBody>
                    <a:bodyPr/>
                    <a:lstStyle/>
                    <a:p>
                      <a:pPr algn="ctr"/>
                      <a:r>
                        <a:rPr lang="en-US">
                          <a:latin typeface="Fira Sans"/>
                        </a:rPr>
                        <a:t>15</a:t>
                      </a:r>
                    </a:p>
                  </a:txBody>
                  <a:tcPr/>
                </a:tc>
                <a:extLst>
                  <a:ext uri="{0D108BD9-81ED-4DB2-BD59-A6C34878D82A}">
                    <a16:rowId xmlns:a16="http://schemas.microsoft.com/office/drawing/2014/main" val="3514004249"/>
                  </a:ext>
                </a:extLst>
              </a:tr>
              <a:tr h="370840">
                <a:tc>
                  <a:txBody>
                    <a:bodyPr/>
                    <a:lstStyle/>
                    <a:p>
                      <a:pPr algn="ctr"/>
                      <a:r>
                        <a:rPr lang="en-US">
                          <a:latin typeface="Fira Sans"/>
                        </a:rPr>
                        <a:t>penalty</a:t>
                      </a:r>
                    </a:p>
                  </a:txBody>
                  <a:tcPr/>
                </a:tc>
                <a:tc>
                  <a:txBody>
                    <a:bodyPr/>
                    <a:lstStyle/>
                    <a:p>
                      <a:pPr algn="ctr"/>
                      <a:r>
                        <a:rPr lang="en-US">
                          <a:latin typeface="Fira Sans"/>
                        </a:rPr>
                        <a:t>l1</a:t>
                      </a:r>
                    </a:p>
                  </a:txBody>
                  <a:tcPr/>
                </a:tc>
                <a:tc>
                  <a:txBody>
                    <a:bodyPr/>
                    <a:lstStyle/>
                    <a:p>
                      <a:pPr algn="ctr"/>
                      <a:r>
                        <a:rPr lang="en-US">
                          <a:latin typeface="Fira Sans"/>
                        </a:rPr>
                        <a:t>l2</a:t>
                      </a:r>
                    </a:p>
                  </a:txBody>
                  <a:tcPr/>
                </a:tc>
                <a:tc>
                  <a:txBody>
                    <a:bodyPr/>
                    <a:lstStyle/>
                    <a:p>
                      <a:pPr algn="ctr"/>
                      <a:endParaRPr lang="en-US">
                        <a:latin typeface="Fira Sans"/>
                      </a:endParaRPr>
                    </a:p>
                  </a:txBody>
                  <a:tcPr>
                    <a:solidFill>
                      <a:schemeClr val="bg1"/>
                    </a:solidFill>
                  </a:tcPr>
                </a:tc>
                <a:tc>
                  <a:txBody>
                    <a:bodyPr/>
                    <a:lstStyle/>
                    <a:p>
                      <a:pPr algn="ctr"/>
                      <a:endParaRPr lang="en-US">
                        <a:latin typeface="Fira Sans"/>
                      </a:endParaRPr>
                    </a:p>
                  </a:txBody>
                  <a:tcPr>
                    <a:solidFill>
                      <a:schemeClr val="bg1"/>
                    </a:solidFill>
                  </a:tcPr>
                </a:tc>
                <a:tc>
                  <a:txBody>
                    <a:bodyPr/>
                    <a:lstStyle/>
                    <a:p>
                      <a:pPr algn="ctr"/>
                      <a:endParaRPr lang="en-US">
                        <a:latin typeface="Fira Sans"/>
                      </a:endParaRPr>
                    </a:p>
                  </a:txBody>
                  <a:tcPr>
                    <a:solidFill>
                      <a:schemeClr val="bg1"/>
                    </a:solidFill>
                  </a:tcPr>
                </a:tc>
                <a:extLst>
                  <a:ext uri="{0D108BD9-81ED-4DB2-BD59-A6C34878D82A}">
                    <a16:rowId xmlns:a16="http://schemas.microsoft.com/office/drawing/2014/main" val="2919045186"/>
                  </a:ext>
                </a:extLst>
              </a:tr>
            </a:tbl>
          </a:graphicData>
        </a:graphic>
      </p:graphicFrame>
      <p:sp>
        <p:nvSpPr>
          <p:cNvPr id="23" name="Google Shape;1993;p29">
            <a:extLst>
              <a:ext uri="{FF2B5EF4-FFF2-40B4-BE49-F238E27FC236}">
                <a16:creationId xmlns:a16="http://schemas.microsoft.com/office/drawing/2014/main" id="{F60C4834-0563-A46F-E5B2-6EB0DD85C4C9}"/>
              </a:ext>
            </a:extLst>
          </p:cNvPr>
          <p:cNvSpPr/>
          <p:nvPr/>
        </p:nvSpPr>
        <p:spPr>
          <a:xfrm>
            <a:off x="3803534" y="3374550"/>
            <a:ext cx="2287514" cy="1340838"/>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6">
            <a:extLst>
              <a:ext uri="{FF2B5EF4-FFF2-40B4-BE49-F238E27FC236}">
                <a16:creationId xmlns:a16="http://schemas.microsoft.com/office/drawing/2014/main" id="{8A64590A-DE9A-8C4A-8FC9-FF4D261A2333}"/>
              </a:ext>
            </a:extLst>
          </p:cNvPr>
          <p:cNvSpPr txBox="1"/>
          <p:nvPr/>
        </p:nvSpPr>
        <p:spPr>
          <a:xfrm>
            <a:off x="3736837" y="2977568"/>
            <a:ext cx="24209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Parameters (after tuning) </a:t>
            </a:r>
          </a:p>
        </p:txBody>
      </p:sp>
      <p:sp>
        <p:nvSpPr>
          <p:cNvPr id="26" name="Google Shape;2034;p29">
            <a:extLst>
              <a:ext uri="{FF2B5EF4-FFF2-40B4-BE49-F238E27FC236}">
                <a16:creationId xmlns:a16="http://schemas.microsoft.com/office/drawing/2014/main" id="{31CA964D-6435-69E4-7AB6-2E1E2985681D}"/>
              </a:ext>
            </a:extLst>
          </p:cNvPr>
          <p:cNvSpPr txBox="1"/>
          <p:nvPr/>
        </p:nvSpPr>
        <p:spPr>
          <a:xfrm>
            <a:off x="3874879" y="3459510"/>
            <a:ext cx="2027995" cy="1112490"/>
          </a:xfrm>
          <a:prstGeom prst="rect">
            <a:avLst/>
          </a:prstGeom>
          <a:noFill/>
          <a:ln>
            <a:noFill/>
          </a:ln>
        </p:spPr>
        <p:txBody>
          <a:bodyPr spcFirstLastPara="1" wrap="square" lIns="91425" tIns="91425" rIns="91425" bIns="91425" anchor="ctr" anchorCtr="0">
            <a:noAutofit/>
          </a:bodyPr>
          <a:lstStyle/>
          <a:p>
            <a:r>
              <a:rPr lang="en-US" dirty="0">
                <a:latin typeface="Fira Sans" panose="020B0503050000020004" pitchFamily="34" charset="0"/>
              </a:rPr>
              <a:t>C : 1</a:t>
            </a:r>
          </a:p>
          <a:p>
            <a:endParaRPr lang="en-US" dirty="0">
              <a:latin typeface="Fira Sans" panose="020B0503050000020004" pitchFamily="34" charset="0"/>
            </a:endParaRPr>
          </a:p>
          <a:p>
            <a:r>
              <a:rPr lang="en-US" dirty="0">
                <a:latin typeface="Fira Sans" panose="020B0503050000020004" pitchFamily="34" charset="0"/>
              </a:rPr>
              <a:t>penalty: l1</a:t>
            </a:r>
          </a:p>
          <a:p>
            <a:endParaRPr lang="en-US" dirty="0">
              <a:latin typeface="Fira Sans" panose="020B0503050000020004" pitchFamily="34" charset="0"/>
            </a:endParaRPr>
          </a:p>
          <a:p>
            <a:r>
              <a:rPr lang="en-US" dirty="0">
                <a:latin typeface="Fira Sans" panose="020B0503050000020004" pitchFamily="34" charset="0"/>
              </a:rPr>
              <a:t>solver = </a:t>
            </a:r>
            <a:r>
              <a:rPr lang="en-US" dirty="0" err="1">
                <a:latin typeface="Fira Sans" panose="020B0503050000020004" pitchFamily="34" charset="0"/>
              </a:rPr>
              <a:t>liblinear</a:t>
            </a:r>
            <a:endParaRPr lang="en-US" dirty="0">
              <a:latin typeface="Fira Sans" panose="020B0503050000020004" pitchFamily="34" charset="0"/>
            </a:endParaRPr>
          </a:p>
        </p:txBody>
      </p:sp>
      <p:sp>
        <p:nvSpPr>
          <p:cNvPr id="29" name="Google Shape;3058;p81">
            <a:extLst>
              <a:ext uri="{FF2B5EF4-FFF2-40B4-BE49-F238E27FC236}">
                <a16:creationId xmlns:a16="http://schemas.microsoft.com/office/drawing/2014/main" id="{FEF45523-971D-28B2-1B95-D8B57C72100C}"/>
              </a:ext>
            </a:extLst>
          </p:cNvPr>
          <p:cNvSpPr/>
          <p:nvPr/>
        </p:nvSpPr>
        <p:spPr>
          <a:xfrm>
            <a:off x="2461625" y="3574011"/>
            <a:ext cx="965206" cy="546332"/>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21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1-3. </a:t>
            </a:r>
            <a:r>
              <a:rPr lang="en" altLang="zh-HK"/>
              <a:t>Logistic Regression </a:t>
            </a:r>
            <a:r>
              <a:rPr lang="en-US"/>
              <a:t>with hyperparameter tuning</a:t>
            </a:r>
            <a:endParaRPr/>
          </a:p>
          <a:p>
            <a:pPr marL="0" lvl="0" indent="0" algn="ctr" rtl="0">
              <a:spcBef>
                <a:spcPts val="0"/>
              </a:spcBef>
              <a:spcAft>
                <a:spcPts val="0"/>
              </a:spcAft>
              <a:buNone/>
            </a:pPr>
            <a:endParaRPr/>
          </a:p>
        </p:txBody>
      </p:sp>
      <p:sp>
        <p:nvSpPr>
          <p:cNvPr id="7" name="Google Shape;1992;p29">
            <a:extLst>
              <a:ext uri="{FF2B5EF4-FFF2-40B4-BE49-F238E27FC236}">
                <a16:creationId xmlns:a16="http://schemas.microsoft.com/office/drawing/2014/main" id="{9DA315C8-387D-99C6-BE58-EB627C257919}"/>
              </a:ext>
            </a:extLst>
          </p:cNvPr>
          <p:cNvSpPr/>
          <p:nvPr/>
        </p:nvSpPr>
        <p:spPr>
          <a:xfrm>
            <a:off x="4857757"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3;p29">
            <a:extLst>
              <a:ext uri="{FF2B5EF4-FFF2-40B4-BE49-F238E27FC236}">
                <a16:creationId xmlns:a16="http://schemas.microsoft.com/office/drawing/2014/main" id="{728459CB-7956-68A0-7989-7B5E30DE84E2}"/>
              </a:ext>
            </a:extLst>
          </p:cNvPr>
          <p:cNvSpPr/>
          <p:nvPr/>
        </p:nvSpPr>
        <p:spPr>
          <a:xfrm>
            <a:off x="4857757"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4;p29">
            <a:extLst>
              <a:ext uri="{FF2B5EF4-FFF2-40B4-BE49-F238E27FC236}">
                <a16:creationId xmlns:a16="http://schemas.microsoft.com/office/drawing/2014/main" id="{253DCC49-7789-F668-8335-E9C18C0499E4}"/>
              </a:ext>
            </a:extLst>
          </p:cNvPr>
          <p:cNvSpPr/>
          <p:nvPr/>
        </p:nvSpPr>
        <p:spPr>
          <a:xfrm>
            <a:off x="4857757"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5;p29">
            <a:extLst>
              <a:ext uri="{FF2B5EF4-FFF2-40B4-BE49-F238E27FC236}">
                <a16:creationId xmlns:a16="http://schemas.microsoft.com/office/drawing/2014/main" id="{D41D6625-502F-CFA9-367B-E66823C858C6}"/>
              </a:ext>
            </a:extLst>
          </p:cNvPr>
          <p:cNvSpPr/>
          <p:nvPr/>
        </p:nvSpPr>
        <p:spPr>
          <a:xfrm>
            <a:off x="4857757"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0;p29">
            <a:extLst>
              <a:ext uri="{FF2B5EF4-FFF2-40B4-BE49-F238E27FC236}">
                <a16:creationId xmlns:a16="http://schemas.microsoft.com/office/drawing/2014/main" id="{67578069-698C-26EF-C9C5-1E30DB8D381B}"/>
              </a:ext>
            </a:extLst>
          </p:cNvPr>
          <p:cNvSpPr txBox="1"/>
          <p:nvPr/>
        </p:nvSpPr>
        <p:spPr>
          <a:xfrm>
            <a:off x="4929102" y="3156855"/>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0.4746</a:t>
            </a:r>
            <a:endParaRPr lang="en-US" sz="1700" dirty="0">
              <a:solidFill>
                <a:schemeClr val="lt2"/>
              </a:solidFill>
              <a:latin typeface="Fira Sans Extra Condensed Medium"/>
              <a:ea typeface="Fira Sans Extra Condensed Medium"/>
              <a:cs typeface="Fira Sans Extra Condensed Medium"/>
            </a:endParaRPr>
          </a:p>
        </p:txBody>
      </p:sp>
      <p:sp>
        <p:nvSpPr>
          <p:cNvPr id="13" name="Google Shape;2034;p29">
            <a:extLst>
              <a:ext uri="{FF2B5EF4-FFF2-40B4-BE49-F238E27FC236}">
                <a16:creationId xmlns:a16="http://schemas.microsoft.com/office/drawing/2014/main" id="{B683E7D7-90C1-C3B1-C06A-1D37E78BCE90}"/>
              </a:ext>
            </a:extLst>
          </p:cNvPr>
          <p:cNvSpPr txBox="1"/>
          <p:nvPr/>
        </p:nvSpPr>
        <p:spPr>
          <a:xfrm>
            <a:off x="4929102" y="1553122"/>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0.8432</a:t>
            </a:r>
            <a:endParaRPr lang="en-US"/>
          </a:p>
        </p:txBody>
      </p:sp>
      <p:sp>
        <p:nvSpPr>
          <p:cNvPr id="14" name="Google Shape;2036;p29">
            <a:extLst>
              <a:ext uri="{FF2B5EF4-FFF2-40B4-BE49-F238E27FC236}">
                <a16:creationId xmlns:a16="http://schemas.microsoft.com/office/drawing/2014/main" id="{D6A91759-22C2-365B-ABB0-D6D142C3F331}"/>
              </a:ext>
            </a:extLst>
          </p:cNvPr>
          <p:cNvSpPr txBox="1"/>
          <p:nvPr/>
        </p:nvSpPr>
        <p:spPr>
          <a:xfrm>
            <a:off x="4929102" y="2354988"/>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0.7054</a:t>
            </a:r>
          </a:p>
        </p:txBody>
      </p:sp>
      <p:sp>
        <p:nvSpPr>
          <p:cNvPr id="15" name="Google Shape;2039;p29">
            <a:extLst>
              <a:ext uri="{FF2B5EF4-FFF2-40B4-BE49-F238E27FC236}">
                <a16:creationId xmlns:a16="http://schemas.microsoft.com/office/drawing/2014/main" id="{915D3189-7E00-8755-E38C-749549DB6CE8}"/>
              </a:ext>
            </a:extLst>
          </p:cNvPr>
          <p:cNvSpPr txBox="1"/>
          <p:nvPr/>
        </p:nvSpPr>
        <p:spPr>
          <a:xfrm>
            <a:off x="4929102" y="3958721"/>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0.5674</a:t>
            </a:r>
          </a:p>
        </p:txBody>
      </p:sp>
      <p:sp>
        <p:nvSpPr>
          <p:cNvPr id="20" name="TextBox 6">
            <a:extLst>
              <a:ext uri="{FF2B5EF4-FFF2-40B4-BE49-F238E27FC236}">
                <a16:creationId xmlns:a16="http://schemas.microsoft.com/office/drawing/2014/main" id="{5D37BA25-CECE-DFCD-BE7C-4B879462824D}"/>
              </a:ext>
            </a:extLst>
          </p:cNvPr>
          <p:cNvSpPr txBox="1"/>
          <p:nvPr/>
        </p:nvSpPr>
        <p:spPr>
          <a:xfrm>
            <a:off x="4818561" y="1087128"/>
            <a:ext cx="20686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(with tuning)</a:t>
            </a:r>
          </a:p>
        </p:txBody>
      </p:sp>
      <p:sp>
        <p:nvSpPr>
          <p:cNvPr id="24" name="Isosceles Triangle 25">
            <a:extLst>
              <a:ext uri="{FF2B5EF4-FFF2-40B4-BE49-F238E27FC236}">
                <a16:creationId xmlns:a16="http://schemas.microsoft.com/office/drawing/2014/main" id="{056D34A4-F07F-6F0C-67D7-3556C1FEB529}"/>
              </a:ext>
            </a:extLst>
          </p:cNvPr>
          <p:cNvSpPr/>
          <p:nvPr/>
        </p:nvSpPr>
        <p:spPr>
          <a:xfrm>
            <a:off x="7272727" y="3993213"/>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6">
            <a:extLst>
              <a:ext uri="{FF2B5EF4-FFF2-40B4-BE49-F238E27FC236}">
                <a16:creationId xmlns:a16="http://schemas.microsoft.com/office/drawing/2014/main" id="{6473112A-10A3-6F02-3314-A342E98B3A65}"/>
              </a:ext>
            </a:extLst>
          </p:cNvPr>
          <p:cNvSpPr txBox="1"/>
          <p:nvPr/>
        </p:nvSpPr>
        <p:spPr>
          <a:xfrm>
            <a:off x="7609503" y="3968959"/>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+0.0001</a:t>
            </a:r>
          </a:p>
        </p:txBody>
      </p:sp>
      <p:sp>
        <p:nvSpPr>
          <p:cNvPr id="40" name="TextBox 6">
            <a:extLst>
              <a:ext uri="{FF2B5EF4-FFF2-40B4-BE49-F238E27FC236}">
                <a16:creationId xmlns:a16="http://schemas.microsoft.com/office/drawing/2014/main" id="{036EB2CE-6EDB-7B5C-8598-45E6A2239886}"/>
              </a:ext>
            </a:extLst>
          </p:cNvPr>
          <p:cNvSpPr txBox="1"/>
          <p:nvPr/>
        </p:nvSpPr>
        <p:spPr>
          <a:xfrm>
            <a:off x="1263532" y="1091610"/>
            <a:ext cx="23175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r>
              <a:rPr lang="zh-TW" altLang="en-US" sz="1600">
                <a:latin typeface="Fira Sans Condensed ExtraBold"/>
              </a:rPr>
              <a:t> </a:t>
            </a:r>
            <a:r>
              <a:rPr lang="en-US" altLang="zh-TW" sz="1600">
                <a:latin typeface="Fira Sans Condensed ExtraBold"/>
              </a:rPr>
              <a:t>(without tuning)</a:t>
            </a:r>
            <a:r>
              <a:rPr lang="en-US" sz="1600">
                <a:latin typeface="Fira Sans Condensed ExtraBold"/>
              </a:rPr>
              <a:t> </a:t>
            </a:r>
          </a:p>
        </p:txBody>
      </p:sp>
      <p:sp>
        <p:nvSpPr>
          <p:cNvPr id="18" name="Google Shape;1992;p29">
            <a:extLst>
              <a:ext uri="{FF2B5EF4-FFF2-40B4-BE49-F238E27FC236}">
                <a16:creationId xmlns:a16="http://schemas.microsoft.com/office/drawing/2014/main" id="{85B17464-4F65-6A8B-73B2-003143BB1363}"/>
              </a:ext>
            </a:extLst>
          </p:cNvPr>
          <p:cNvSpPr/>
          <p:nvPr/>
        </p:nvSpPr>
        <p:spPr>
          <a:xfrm>
            <a:off x="1487842"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93;p29">
            <a:extLst>
              <a:ext uri="{FF2B5EF4-FFF2-40B4-BE49-F238E27FC236}">
                <a16:creationId xmlns:a16="http://schemas.microsoft.com/office/drawing/2014/main" id="{B2521595-771D-8903-2F27-18DE49C6E1C0}"/>
              </a:ext>
            </a:extLst>
          </p:cNvPr>
          <p:cNvSpPr/>
          <p:nvPr/>
        </p:nvSpPr>
        <p:spPr>
          <a:xfrm>
            <a:off x="1487842"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4;p29">
            <a:extLst>
              <a:ext uri="{FF2B5EF4-FFF2-40B4-BE49-F238E27FC236}">
                <a16:creationId xmlns:a16="http://schemas.microsoft.com/office/drawing/2014/main" id="{4D4C61A1-AC95-59F0-DD4F-B14E5BCB0FBC}"/>
              </a:ext>
            </a:extLst>
          </p:cNvPr>
          <p:cNvSpPr/>
          <p:nvPr/>
        </p:nvSpPr>
        <p:spPr>
          <a:xfrm>
            <a:off x="1487842"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95;p29">
            <a:extLst>
              <a:ext uri="{FF2B5EF4-FFF2-40B4-BE49-F238E27FC236}">
                <a16:creationId xmlns:a16="http://schemas.microsoft.com/office/drawing/2014/main" id="{33EC95BA-18B1-2B7C-605F-29F697666E11}"/>
              </a:ext>
            </a:extLst>
          </p:cNvPr>
          <p:cNvSpPr/>
          <p:nvPr/>
        </p:nvSpPr>
        <p:spPr>
          <a:xfrm>
            <a:off x="1487842"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0;p29">
            <a:extLst>
              <a:ext uri="{FF2B5EF4-FFF2-40B4-BE49-F238E27FC236}">
                <a16:creationId xmlns:a16="http://schemas.microsoft.com/office/drawing/2014/main" id="{AD9E6A35-C68C-4BEE-2985-8E76C5B4825A}"/>
              </a:ext>
            </a:extLst>
          </p:cNvPr>
          <p:cNvSpPr txBox="1"/>
          <p:nvPr/>
        </p:nvSpPr>
        <p:spPr>
          <a:xfrm>
            <a:off x="1559187" y="3156855"/>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ea typeface="Fira Sans Extra Condensed Medium"/>
                <a:cs typeface="Fira Sans Extra Condensed Medium"/>
                <a:sym typeface="Fira Sans Extra Condensed Medium"/>
              </a:rPr>
              <a:t>Recall : 0.4738</a:t>
            </a:r>
            <a:endParaRPr lang="en-US" sz="1700">
              <a:solidFill>
                <a:schemeClr val="lt2"/>
              </a:solidFill>
              <a:latin typeface="Fira Sans Extra Condensed Medium"/>
              <a:ea typeface="Fira Sans Extra Condensed Medium"/>
              <a:cs typeface="Fira Sans Extra Condensed Medium"/>
            </a:endParaRPr>
          </a:p>
        </p:txBody>
      </p:sp>
      <p:sp>
        <p:nvSpPr>
          <p:cNvPr id="27" name="Google Shape;2034;p29">
            <a:extLst>
              <a:ext uri="{FF2B5EF4-FFF2-40B4-BE49-F238E27FC236}">
                <a16:creationId xmlns:a16="http://schemas.microsoft.com/office/drawing/2014/main" id="{33C94C18-1B0D-FC5B-37E5-D167BF0620B8}"/>
              </a:ext>
            </a:extLst>
          </p:cNvPr>
          <p:cNvSpPr txBox="1"/>
          <p:nvPr/>
        </p:nvSpPr>
        <p:spPr>
          <a:xfrm>
            <a:off x="1559187" y="1553122"/>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0.8434</a:t>
            </a:r>
            <a:endParaRPr lang="en-US"/>
          </a:p>
        </p:txBody>
      </p:sp>
      <p:sp>
        <p:nvSpPr>
          <p:cNvPr id="32" name="Google Shape;2036;p29">
            <a:extLst>
              <a:ext uri="{FF2B5EF4-FFF2-40B4-BE49-F238E27FC236}">
                <a16:creationId xmlns:a16="http://schemas.microsoft.com/office/drawing/2014/main" id="{4236E7DC-7F4A-AAD6-A3B8-6F1D44D880AA}"/>
              </a:ext>
            </a:extLst>
          </p:cNvPr>
          <p:cNvSpPr txBox="1"/>
          <p:nvPr/>
        </p:nvSpPr>
        <p:spPr>
          <a:xfrm>
            <a:off x="1559187" y="2354988"/>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accent1"/>
                </a:solidFill>
                <a:latin typeface="Fira Sans Extra Condensed Medium"/>
                <a:ea typeface="Fira Sans Extra Condensed Medium"/>
                <a:cs typeface="Fira Sans Extra Condensed Medium"/>
              </a:rPr>
              <a:t>Precision : 0.7067</a:t>
            </a:r>
          </a:p>
        </p:txBody>
      </p:sp>
      <p:sp>
        <p:nvSpPr>
          <p:cNvPr id="33" name="Google Shape;2039;p29">
            <a:extLst>
              <a:ext uri="{FF2B5EF4-FFF2-40B4-BE49-F238E27FC236}">
                <a16:creationId xmlns:a16="http://schemas.microsoft.com/office/drawing/2014/main" id="{23D1AD93-3325-D624-CDA6-7266361C4294}"/>
              </a:ext>
            </a:extLst>
          </p:cNvPr>
          <p:cNvSpPr txBox="1"/>
          <p:nvPr/>
        </p:nvSpPr>
        <p:spPr>
          <a:xfrm>
            <a:off x="1559187" y="3958721"/>
            <a:ext cx="1847556"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rPr>
              <a:t>F1_score : 0.5673</a:t>
            </a:r>
          </a:p>
        </p:txBody>
      </p:sp>
      <p:sp>
        <p:nvSpPr>
          <p:cNvPr id="34" name="Isosceles Triangle 29">
            <a:extLst>
              <a:ext uri="{FF2B5EF4-FFF2-40B4-BE49-F238E27FC236}">
                <a16:creationId xmlns:a16="http://schemas.microsoft.com/office/drawing/2014/main" id="{AB728578-6E0D-4A44-9029-1250355F3730}"/>
              </a:ext>
            </a:extLst>
          </p:cNvPr>
          <p:cNvSpPr/>
          <p:nvPr/>
        </p:nvSpPr>
        <p:spPr>
          <a:xfrm rot="10800000">
            <a:off x="7272725" y="1626018"/>
            <a:ext cx="336776" cy="275544"/>
          </a:xfrm>
          <a:prstGeom prst="triangle">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0">
            <a:extLst>
              <a:ext uri="{FF2B5EF4-FFF2-40B4-BE49-F238E27FC236}">
                <a16:creationId xmlns:a16="http://schemas.microsoft.com/office/drawing/2014/main" id="{6C8072C0-7C36-4719-A012-7A1CE65458B2}"/>
              </a:ext>
            </a:extLst>
          </p:cNvPr>
          <p:cNvSpPr txBox="1"/>
          <p:nvPr/>
        </p:nvSpPr>
        <p:spPr>
          <a:xfrm>
            <a:off x="7609503" y="1586178"/>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70C0"/>
                </a:solidFill>
              </a:rPr>
              <a:t>-0.0002</a:t>
            </a:r>
          </a:p>
        </p:txBody>
      </p:sp>
      <p:sp>
        <p:nvSpPr>
          <p:cNvPr id="45" name="Isosceles Triangle 29">
            <a:extLst>
              <a:ext uri="{FF2B5EF4-FFF2-40B4-BE49-F238E27FC236}">
                <a16:creationId xmlns:a16="http://schemas.microsoft.com/office/drawing/2014/main" id="{310175A0-1A80-F7D6-27C2-9078EC577DB3}"/>
              </a:ext>
            </a:extLst>
          </p:cNvPr>
          <p:cNvSpPr/>
          <p:nvPr/>
        </p:nvSpPr>
        <p:spPr>
          <a:xfrm rot="10800000">
            <a:off x="7272725" y="2457701"/>
            <a:ext cx="336776" cy="275544"/>
          </a:xfrm>
          <a:prstGeom prst="triangle">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30">
            <a:extLst>
              <a:ext uri="{FF2B5EF4-FFF2-40B4-BE49-F238E27FC236}">
                <a16:creationId xmlns:a16="http://schemas.microsoft.com/office/drawing/2014/main" id="{90377B93-BEEF-BE7C-8511-B8624D5F4C6E}"/>
              </a:ext>
            </a:extLst>
          </p:cNvPr>
          <p:cNvSpPr txBox="1"/>
          <p:nvPr/>
        </p:nvSpPr>
        <p:spPr>
          <a:xfrm>
            <a:off x="7609503" y="2417861"/>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70C0"/>
                </a:solidFill>
              </a:rPr>
              <a:t>-0.0013</a:t>
            </a:r>
          </a:p>
        </p:txBody>
      </p:sp>
      <p:sp>
        <p:nvSpPr>
          <p:cNvPr id="47" name="Isosceles Triangle 25">
            <a:extLst>
              <a:ext uri="{FF2B5EF4-FFF2-40B4-BE49-F238E27FC236}">
                <a16:creationId xmlns:a16="http://schemas.microsoft.com/office/drawing/2014/main" id="{73B782BB-F61F-343C-460A-C81914A4EFD7}"/>
              </a:ext>
            </a:extLst>
          </p:cNvPr>
          <p:cNvSpPr/>
          <p:nvPr/>
        </p:nvSpPr>
        <p:spPr>
          <a:xfrm>
            <a:off x="7272725" y="3221951"/>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26">
            <a:extLst>
              <a:ext uri="{FF2B5EF4-FFF2-40B4-BE49-F238E27FC236}">
                <a16:creationId xmlns:a16="http://schemas.microsoft.com/office/drawing/2014/main" id="{DBAE0371-EF84-2E80-8D4F-5688F5106C58}"/>
              </a:ext>
            </a:extLst>
          </p:cNvPr>
          <p:cNvSpPr txBox="1"/>
          <p:nvPr/>
        </p:nvSpPr>
        <p:spPr>
          <a:xfrm>
            <a:off x="7609501" y="3197697"/>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+0.0008</a:t>
            </a:r>
          </a:p>
        </p:txBody>
      </p:sp>
    </p:spTree>
    <p:extLst>
      <p:ext uri="{BB962C8B-B14F-4D97-AF65-F5344CB8AC3E}">
        <p14:creationId xmlns:p14="http://schemas.microsoft.com/office/powerpoint/2010/main" val="259437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1-4. Feature Importance</a:t>
            </a:r>
            <a:endParaRPr/>
          </a:p>
          <a:p>
            <a:pPr marL="0" lvl="0" indent="0" algn="ctr" rtl="0">
              <a:spcBef>
                <a:spcPts val="0"/>
              </a:spcBef>
              <a:spcAft>
                <a:spcPts val="0"/>
              </a:spcAft>
              <a:buNone/>
            </a:pPr>
            <a:endParaRPr/>
          </a:p>
        </p:txBody>
      </p:sp>
      <p:pic>
        <p:nvPicPr>
          <p:cNvPr id="22" name="圖片 21">
            <a:extLst>
              <a:ext uri="{FF2B5EF4-FFF2-40B4-BE49-F238E27FC236}">
                <a16:creationId xmlns:a16="http://schemas.microsoft.com/office/drawing/2014/main" id="{F1AF64F0-CE24-0A28-1F2A-83FF95BAF9DF}"/>
              </a:ext>
            </a:extLst>
          </p:cNvPr>
          <p:cNvPicPr>
            <a:picLocks noChangeAspect="1"/>
          </p:cNvPicPr>
          <p:nvPr/>
        </p:nvPicPr>
        <p:blipFill>
          <a:blip r:embed="rId3"/>
          <a:srcRect/>
          <a:stretch/>
        </p:blipFill>
        <p:spPr>
          <a:xfrm>
            <a:off x="455197" y="1194825"/>
            <a:ext cx="5185786" cy="2449638"/>
          </a:xfrm>
          <a:prstGeom prst="rect">
            <a:avLst/>
          </a:prstGeom>
        </p:spPr>
      </p:pic>
      <p:pic>
        <p:nvPicPr>
          <p:cNvPr id="5" name="圖片 4">
            <a:extLst>
              <a:ext uri="{FF2B5EF4-FFF2-40B4-BE49-F238E27FC236}">
                <a16:creationId xmlns:a16="http://schemas.microsoft.com/office/drawing/2014/main" id="{7B0C34C3-9D4A-DB3D-139D-36F51AF51FC0}"/>
              </a:ext>
            </a:extLst>
          </p:cNvPr>
          <p:cNvPicPr>
            <a:picLocks noChangeAspect="1"/>
          </p:cNvPicPr>
          <p:nvPr/>
        </p:nvPicPr>
        <p:blipFill>
          <a:blip r:embed="rId4"/>
          <a:srcRect/>
          <a:stretch/>
        </p:blipFill>
        <p:spPr>
          <a:xfrm>
            <a:off x="6220722" y="1194825"/>
            <a:ext cx="2256706" cy="2302363"/>
          </a:xfrm>
          <a:prstGeom prst="rect">
            <a:avLst/>
          </a:prstGeom>
        </p:spPr>
      </p:pic>
    </p:spTree>
    <p:extLst>
      <p:ext uri="{BB962C8B-B14F-4D97-AF65-F5344CB8AC3E}">
        <p14:creationId xmlns:p14="http://schemas.microsoft.com/office/powerpoint/2010/main" val="516222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t>2. </a:t>
            </a:r>
            <a:r>
              <a:rPr lang="en">
                <a:solidFill>
                  <a:srgbClr val="000000"/>
                </a:solidFill>
              </a:rPr>
              <a:t>Decision Tree</a:t>
            </a:r>
            <a:endParaRPr lang="en-US">
              <a:solidFill>
                <a:srgbClr val="000000"/>
              </a:solidFill>
            </a:endParaRPr>
          </a:p>
        </p:txBody>
      </p:sp>
      <p:sp>
        <p:nvSpPr>
          <p:cNvPr id="1539" name="Google Shape;1539;p17"/>
          <p:cNvSpPr txBox="1"/>
          <p:nvPr/>
        </p:nvSpPr>
        <p:spPr>
          <a:xfrm>
            <a:off x="1175149" y="3428542"/>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Cons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40" name="Google Shape;1540;p17"/>
          <p:cNvSpPr txBox="1"/>
          <p:nvPr/>
        </p:nvSpPr>
        <p:spPr>
          <a:xfrm>
            <a:off x="1175149" y="3775394"/>
            <a:ext cx="2040300" cy="534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a:latin typeface="Fira Sans" panose="020B0503050000020004" pitchFamily="34" charset="0"/>
                <a:ea typeface="Fira Sans"/>
              </a:rPr>
              <a:t>Overfitting</a:t>
            </a:r>
          </a:p>
          <a:p>
            <a:pPr marL="171450" indent="-171450">
              <a:buFont typeface="Arial" panose="020B0604020202020204" pitchFamily="34" charset="0"/>
              <a:buChar char="•"/>
            </a:pPr>
            <a:r>
              <a:rPr lang="en-US">
                <a:latin typeface="Fira Sans" panose="020B0503050000020004" pitchFamily="34" charset="0"/>
                <a:ea typeface="Fira Sans"/>
              </a:rPr>
              <a:t>Unstable</a:t>
            </a:r>
          </a:p>
        </p:txBody>
      </p:sp>
      <p:sp>
        <p:nvSpPr>
          <p:cNvPr id="1541" name="Google Shape;1541;p17"/>
          <p:cNvSpPr txBox="1"/>
          <p:nvPr/>
        </p:nvSpPr>
        <p:spPr>
          <a:xfrm>
            <a:off x="1175149" y="1072447"/>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rPr>
              <a:t>Procedure</a:t>
            </a:r>
          </a:p>
        </p:txBody>
      </p:sp>
      <p:sp>
        <p:nvSpPr>
          <p:cNvPr id="1542" name="Google Shape;1542;p17"/>
          <p:cNvSpPr txBox="1"/>
          <p:nvPr/>
        </p:nvSpPr>
        <p:spPr>
          <a:xfrm>
            <a:off x="1175149" y="1419299"/>
            <a:ext cx="5160278" cy="534900"/>
          </a:xfrm>
          <a:prstGeom prst="rect">
            <a:avLst/>
          </a:prstGeom>
          <a:noFill/>
          <a:ln>
            <a:noFill/>
          </a:ln>
        </p:spPr>
        <p:txBody>
          <a:bodyPr spcFirstLastPara="1" wrap="square" lIns="91425" tIns="91425" rIns="91425" bIns="91425" anchor="ctr" anchorCtr="0">
            <a:noAutofit/>
          </a:bodyPr>
          <a:lstStyle/>
          <a:p>
            <a:r>
              <a:rPr lang="en">
                <a:latin typeface="Fira Sans" panose="020B0503050000020004" pitchFamily="34" charset="0"/>
              </a:rPr>
              <a:t>Learning simple decision rules inferred from the data features to generate a model that predicts the value of a target variable.</a:t>
            </a:r>
            <a:endParaRPr lang="en-US">
              <a:latin typeface="Fira Sans" panose="020B0503050000020004" pitchFamily="34" charset="0"/>
            </a:endParaRPr>
          </a:p>
        </p:txBody>
      </p:sp>
      <p:sp>
        <p:nvSpPr>
          <p:cNvPr id="1543" name="Google Shape;1543;p17"/>
          <p:cNvSpPr txBox="1"/>
          <p:nvPr/>
        </p:nvSpPr>
        <p:spPr>
          <a:xfrm>
            <a:off x="1175149" y="22504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Pros</a:t>
            </a:r>
            <a:endParaRPr sz="1700">
              <a:solidFill>
                <a:schemeClr val="lt2"/>
              </a:solidFill>
              <a:latin typeface="Fira Sans Extra Condensed Medium"/>
              <a:ea typeface="Fira Sans Extra Condensed Medium"/>
              <a:cs typeface="Fira Sans Extra Condensed Medium"/>
              <a:sym typeface="Fira Sans Extra Condensed Medium"/>
            </a:endParaRPr>
          </a:p>
        </p:txBody>
      </p:sp>
      <p:sp>
        <p:nvSpPr>
          <p:cNvPr id="1544" name="Google Shape;1544;p17"/>
          <p:cNvSpPr txBox="1"/>
          <p:nvPr/>
        </p:nvSpPr>
        <p:spPr>
          <a:xfrm>
            <a:off x="1175149" y="2660840"/>
            <a:ext cx="2938371" cy="553042"/>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a:latin typeface="Fira Sans" panose="020B0503050000020004" pitchFamily="34" charset="0"/>
                <a:sym typeface="Fira Sans"/>
              </a:rPr>
              <a:t>Simple to build</a:t>
            </a:r>
          </a:p>
          <a:p>
            <a:pPr marL="171450" lvl="0" indent="-171450" algn="l" rtl="0">
              <a:spcBef>
                <a:spcPts val="0"/>
              </a:spcBef>
              <a:spcAft>
                <a:spcPts val="0"/>
              </a:spcAft>
              <a:buFont typeface="Arial" panose="020B0604020202020204" pitchFamily="34" charset="0"/>
              <a:buChar char="•"/>
            </a:pPr>
            <a:r>
              <a:rPr lang="en-US">
                <a:latin typeface="Fira Sans" panose="020B0503050000020004" pitchFamily="34" charset="0"/>
                <a:sym typeface="Fira Sans"/>
              </a:rPr>
              <a:t>Easy to understand</a:t>
            </a:r>
          </a:p>
          <a:p>
            <a:pPr marL="171450" indent="-171450">
              <a:buFont typeface="Arial" panose="020B0604020202020204" pitchFamily="34" charset="0"/>
              <a:buChar char="•"/>
            </a:pPr>
            <a:endParaRPr lang="en-US" sz="1200">
              <a:latin typeface="Fira Sans" panose="020B0503050000020004" pitchFamily="34" charset="0"/>
            </a:endParaRPr>
          </a:p>
        </p:txBody>
      </p:sp>
      <p:grpSp>
        <p:nvGrpSpPr>
          <p:cNvPr id="1545" name="Google Shape;1545;p17"/>
          <p:cNvGrpSpPr/>
          <p:nvPr/>
        </p:nvGrpSpPr>
        <p:grpSpPr>
          <a:xfrm>
            <a:off x="653386" y="1237672"/>
            <a:ext cx="471300" cy="2833025"/>
            <a:chOff x="5137825" y="1330775"/>
            <a:chExt cx="471300" cy="2833025"/>
          </a:xfrm>
        </p:grpSpPr>
        <p:sp>
          <p:nvSpPr>
            <p:cNvPr id="1546" name="Google Shape;1546;p17"/>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550" name="Google Shape;1550;p17"/>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1551" name="Google Shape;1551;p17"/>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pic>
        <p:nvPicPr>
          <p:cNvPr id="2" name="圖片 1">
            <a:extLst>
              <a:ext uri="{FF2B5EF4-FFF2-40B4-BE49-F238E27FC236}">
                <a16:creationId xmlns:a16="http://schemas.microsoft.com/office/drawing/2014/main" id="{12C2F2A6-818B-D329-C57E-E9F9382817CD}"/>
              </a:ext>
            </a:extLst>
          </p:cNvPr>
          <p:cNvPicPr>
            <a:picLocks noChangeAspect="1"/>
          </p:cNvPicPr>
          <p:nvPr/>
        </p:nvPicPr>
        <p:blipFill>
          <a:blip r:embed="rId3"/>
          <a:stretch>
            <a:fillRect/>
          </a:stretch>
        </p:blipFill>
        <p:spPr>
          <a:xfrm>
            <a:off x="5030482" y="2665584"/>
            <a:ext cx="2663579" cy="1199186"/>
          </a:xfrm>
          <a:prstGeom prst="rect">
            <a:avLst/>
          </a:prstGeom>
        </p:spPr>
      </p:pic>
    </p:spTree>
    <p:extLst>
      <p:ext uri="{BB962C8B-B14F-4D97-AF65-F5344CB8AC3E}">
        <p14:creationId xmlns:p14="http://schemas.microsoft.com/office/powerpoint/2010/main" val="6873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t>2-1. </a:t>
            </a:r>
            <a:r>
              <a:rPr lang="en">
                <a:solidFill>
                  <a:srgbClr val="000000"/>
                </a:solidFill>
              </a:rPr>
              <a:t>Decision Tree</a:t>
            </a:r>
            <a:endParaRPr lang="en-US" u="sng">
              <a:solidFill>
                <a:srgbClr val="000000"/>
              </a:solidFill>
            </a:endParaRPr>
          </a:p>
        </p:txBody>
      </p:sp>
      <p:sp>
        <p:nvSpPr>
          <p:cNvPr id="3" name="Google Shape;1992;p29">
            <a:extLst>
              <a:ext uri="{FF2B5EF4-FFF2-40B4-BE49-F238E27FC236}">
                <a16:creationId xmlns:a16="http://schemas.microsoft.com/office/drawing/2014/main" id="{89C43F67-4BDB-A1C3-C647-76B2E37FF8DA}"/>
              </a:ext>
            </a:extLst>
          </p:cNvPr>
          <p:cNvSpPr/>
          <p:nvPr/>
        </p:nvSpPr>
        <p:spPr>
          <a:xfrm>
            <a:off x="4829574"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93;p29">
            <a:extLst>
              <a:ext uri="{FF2B5EF4-FFF2-40B4-BE49-F238E27FC236}">
                <a16:creationId xmlns:a16="http://schemas.microsoft.com/office/drawing/2014/main" id="{28FFBF88-50D8-6C54-0C33-2AC4ADD38A6D}"/>
              </a:ext>
            </a:extLst>
          </p:cNvPr>
          <p:cNvSpPr/>
          <p:nvPr/>
        </p:nvSpPr>
        <p:spPr>
          <a:xfrm>
            <a:off x="4829574"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4;p29">
            <a:extLst>
              <a:ext uri="{FF2B5EF4-FFF2-40B4-BE49-F238E27FC236}">
                <a16:creationId xmlns:a16="http://schemas.microsoft.com/office/drawing/2014/main" id="{7DC0FE0D-6B19-20AF-F485-BAC4DCAD4BF9}"/>
              </a:ext>
            </a:extLst>
          </p:cNvPr>
          <p:cNvSpPr/>
          <p:nvPr/>
        </p:nvSpPr>
        <p:spPr>
          <a:xfrm>
            <a:off x="4829574"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5;p29">
            <a:extLst>
              <a:ext uri="{FF2B5EF4-FFF2-40B4-BE49-F238E27FC236}">
                <a16:creationId xmlns:a16="http://schemas.microsoft.com/office/drawing/2014/main" id="{E5BAF44F-34E7-7507-99FD-4D52F40232F9}"/>
              </a:ext>
            </a:extLst>
          </p:cNvPr>
          <p:cNvSpPr/>
          <p:nvPr/>
        </p:nvSpPr>
        <p:spPr>
          <a:xfrm>
            <a:off x="4829574"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5744716-A1E6-A5F4-ACC4-CE42A3B1F0C0}"/>
              </a:ext>
            </a:extLst>
          </p:cNvPr>
          <p:cNvSpPr txBox="1"/>
          <p:nvPr/>
        </p:nvSpPr>
        <p:spPr>
          <a:xfrm>
            <a:off x="4327148" y="1138918"/>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p>
        </p:txBody>
      </p:sp>
      <p:sp>
        <p:nvSpPr>
          <p:cNvPr id="8" name="Google Shape;2030;p29">
            <a:extLst>
              <a:ext uri="{FF2B5EF4-FFF2-40B4-BE49-F238E27FC236}">
                <a16:creationId xmlns:a16="http://schemas.microsoft.com/office/drawing/2014/main" id="{4171D0D2-E669-A8C0-7554-8C4D243CD364}"/>
              </a:ext>
            </a:extLst>
          </p:cNvPr>
          <p:cNvSpPr txBox="1"/>
          <p:nvPr/>
        </p:nvSpPr>
        <p:spPr>
          <a:xfrm>
            <a:off x="4900919" y="3156855"/>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0.7518</a:t>
            </a:r>
            <a:endParaRPr lang="en-US" sz="1700" dirty="0">
              <a:solidFill>
                <a:schemeClr val="lt2"/>
              </a:solidFill>
              <a:latin typeface="Fira Sans Extra Condensed Medium"/>
              <a:ea typeface="Fira Sans Extra Condensed Medium"/>
              <a:cs typeface="Fira Sans Extra Condensed Medium"/>
            </a:endParaRPr>
          </a:p>
        </p:txBody>
      </p:sp>
      <p:sp>
        <p:nvSpPr>
          <p:cNvPr id="9" name="Google Shape;2034;p29">
            <a:extLst>
              <a:ext uri="{FF2B5EF4-FFF2-40B4-BE49-F238E27FC236}">
                <a16:creationId xmlns:a16="http://schemas.microsoft.com/office/drawing/2014/main" id="{90ED6879-6E01-6CD6-CC19-201749681C2F}"/>
              </a:ext>
            </a:extLst>
          </p:cNvPr>
          <p:cNvSpPr txBox="1"/>
          <p:nvPr/>
        </p:nvSpPr>
        <p:spPr>
          <a:xfrm>
            <a:off x="4900919" y="1553122"/>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0.8848</a:t>
            </a:r>
            <a:endParaRPr lang="en-US" dirty="0"/>
          </a:p>
        </p:txBody>
      </p:sp>
      <p:sp>
        <p:nvSpPr>
          <p:cNvPr id="10" name="Google Shape;2036;p29">
            <a:extLst>
              <a:ext uri="{FF2B5EF4-FFF2-40B4-BE49-F238E27FC236}">
                <a16:creationId xmlns:a16="http://schemas.microsoft.com/office/drawing/2014/main" id="{703859E2-E86E-7F17-39CC-10583EEF3B72}"/>
              </a:ext>
            </a:extLst>
          </p:cNvPr>
          <p:cNvSpPr txBox="1"/>
          <p:nvPr/>
        </p:nvSpPr>
        <p:spPr>
          <a:xfrm>
            <a:off x="4900919" y="2354988"/>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0.7261</a:t>
            </a:r>
          </a:p>
        </p:txBody>
      </p:sp>
      <p:sp>
        <p:nvSpPr>
          <p:cNvPr id="11" name="Google Shape;2039;p29">
            <a:extLst>
              <a:ext uri="{FF2B5EF4-FFF2-40B4-BE49-F238E27FC236}">
                <a16:creationId xmlns:a16="http://schemas.microsoft.com/office/drawing/2014/main" id="{16EACC8C-8F3F-4BC1-C286-EDF3DD3612B5}"/>
              </a:ext>
            </a:extLst>
          </p:cNvPr>
          <p:cNvSpPr txBox="1"/>
          <p:nvPr/>
        </p:nvSpPr>
        <p:spPr>
          <a:xfrm>
            <a:off x="4900919" y="3958721"/>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0.7387</a:t>
            </a:r>
          </a:p>
        </p:txBody>
      </p:sp>
      <p:sp>
        <p:nvSpPr>
          <p:cNvPr id="17" name="Google Shape;1993;p29">
            <a:extLst>
              <a:ext uri="{FF2B5EF4-FFF2-40B4-BE49-F238E27FC236}">
                <a16:creationId xmlns:a16="http://schemas.microsoft.com/office/drawing/2014/main" id="{8345AC8C-1A76-9348-B163-841E70086894}"/>
              </a:ext>
            </a:extLst>
          </p:cNvPr>
          <p:cNvSpPr/>
          <p:nvPr/>
        </p:nvSpPr>
        <p:spPr>
          <a:xfrm>
            <a:off x="1353293" y="1546344"/>
            <a:ext cx="2287514"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6">
            <a:extLst>
              <a:ext uri="{FF2B5EF4-FFF2-40B4-BE49-F238E27FC236}">
                <a16:creationId xmlns:a16="http://schemas.microsoft.com/office/drawing/2014/main" id="{869D309F-07B7-EE71-2A58-FD9D9B64A3CE}"/>
              </a:ext>
            </a:extLst>
          </p:cNvPr>
          <p:cNvSpPr txBox="1"/>
          <p:nvPr/>
        </p:nvSpPr>
        <p:spPr>
          <a:xfrm>
            <a:off x="1353293" y="1211163"/>
            <a:ext cx="18820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Default Parameters </a:t>
            </a:r>
          </a:p>
        </p:txBody>
      </p:sp>
      <p:sp>
        <p:nvSpPr>
          <p:cNvPr id="19" name="Google Shape;2034;p29">
            <a:extLst>
              <a:ext uri="{FF2B5EF4-FFF2-40B4-BE49-F238E27FC236}">
                <a16:creationId xmlns:a16="http://schemas.microsoft.com/office/drawing/2014/main" id="{6EAFB1A4-660C-C1E3-E5DC-81F1822C83DE}"/>
              </a:ext>
            </a:extLst>
          </p:cNvPr>
          <p:cNvSpPr txBox="1"/>
          <p:nvPr/>
        </p:nvSpPr>
        <p:spPr>
          <a:xfrm>
            <a:off x="1483052" y="1523782"/>
            <a:ext cx="2027995" cy="572700"/>
          </a:xfrm>
          <a:prstGeom prst="rect">
            <a:avLst/>
          </a:prstGeom>
          <a:noFill/>
          <a:ln>
            <a:noFill/>
          </a:ln>
        </p:spPr>
        <p:txBody>
          <a:bodyPr spcFirstLastPara="1" wrap="square" lIns="91425" tIns="91425" rIns="91425" bIns="91425" anchor="ctr" anchorCtr="0">
            <a:noAutofit/>
          </a:bodyPr>
          <a:lstStyle/>
          <a:p>
            <a:r>
              <a:rPr lang="en-US">
                <a:latin typeface="Fira Sans" panose="020B0503050000020004" pitchFamily="34" charset="0"/>
              </a:rPr>
              <a:t>None</a:t>
            </a:r>
          </a:p>
        </p:txBody>
      </p:sp>
    </p:spTree>
    <p:extLst>
      <p:ext uri="{BB962C8B-B14F-4D97-AF65-F5344CB8AC3E}">
        <p14:creationId xmlns:p14="http://schemas.microsoft.com/office/powerpoint/2010/main" val="78239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t>2-2. </a:t>
            </a:r>
            <a:r>
              <a:rPr lang="en">
                <a:solidFill>
                  <a:srgbClr val="000000"/>
                </a:solidFill>
              </a:rPr>
              <a:t>Decision Tree </a:t>
            </a:r>
            <a:r>
              <a:rPr lang="en-US" u="sng">
                <a:solidFill>
                  <a:srgbClr val="000000"/>
                </a:solidFill>
              </a:rPr>
              <a:t>with hyperparameter tuning</a:t>
            </a:r>
          </a:p>
        </p:txBody>
      </p:sp>
      <p:pic>
        <p:nvPicPr>
          <p:cNvPr id="2" name="Picture 1" descr="A graph with a line going up&#10;&#10;Description automatically generated">
            <a:extLst>
              <a:ext uri="{FF2B5EF4-FFF2-40B4-BE49-F238E27FC236}">
                <a16:creationId xmlns:a16="http://schemas.microsoft.com/office/drawing/2014/main" id="{5E584084-0A16-901C-B59C-92DC88224AE5}"/>
              </a:ext>
            </a:extLst>
          </p:cNvPr>
          <p:cNvPicPr>
            <a:picLocks noChangeAspect="1"/>
          </p:cNvPicPr>
          <p:nvPr/>
        </p:nvPicPr>
        <p:blipFill>
          <a:blip r:embed="rId3"/>
          <a:stretch>
            <a:fillRect/>
          </a:stretch>
        </p:blipFill>
        <p:spPr>
          <a:xfrm>
            <a:off x="395992" y="830192"/>
            <a:ext cx="4484914" cy="4313308"/>
          </a:xfrm>
          <a:prstGeom prst="rect">
            <a:avLst/>
          </a:prstGeom>
        </p:spPr>
      </p:pic>
      <p:pic>
        <p:nvPicPr>
          <p:cNvPr id="3" name="圖片 2">
            <a:extLst>
              <a:ext uri="{FF2B5EF4-FFF2-40B4-BE49-F238E27FC236}">
                <a16:creationId xmlns:a16="http://schemas.microsoft.com/office/drawing/2014/main" id="{8D572376-E1F4-810B-51C2-915CE492F1C8}"/>
              </a:ext>
            </a:extLst>
          </p:cNvPr>
          <p:cNvPicPr>
            <a:picLocks noChangeAspect="1"/>
          </p:cNvPicPr>
          <p:nvPr/>
        </p:nvPicPr>
        <p:blipFill rotWithShape="1">
          <a:blip r:embed="rId4"/>
          <a:srcRect l="24162" t="26167" r="43116" b="48109"/>
          <a:stretch/>
        </p:blipFill>
        <p:spPr>
          <a:xfrm>
            <a:off x="5274128" y="1241870"/>
            <a:ext cx="3473880" cy="2627101"/>
          </a:xfrm>
          <a:prstGeom prst="rect">
            <a:avLst/>
          </a:prstGeom>
        </p:spPr>
      </p:pic>
      <p:sp>
        <p:nvSpPr>
          <p:cNvPr id="4" name="矩形 3">
            <a:extLst>
              <a:ext uri="{FF2B5EF4-FFF2-40B4-BE49-F238E27FC236}">
                <a16:creationId xmlns:a16="http://schemas.microsoft.com/office/drawing/2014/main" id="{E639A88E-E3D7-C1F4-CDC6-19A5B33B1845}"/>
              </a:ext>
            </a:extLst>
          </p:cNvPr>
          <p:cNvSpPr/>
          <p:nvPr/>
        </p:nvSpPr>
        <p:spPr>
          <a:xfrm>
            <a:off x="1477736" y="2016579"/>
            <a:ext cx="1494064" cy="10776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矩形 4">
            <a:extLst>
              <a:ext uri="{FF2B5EF4-FFF2-40B4-BE49-F238E27FC236}">
                <a16:creationId xmlns:a16="http://schemas.microsoft.com/office/drawing/2014/main" id="{0A03B3BD-7664-10E9-4229-0F693C384ADE}"/>
              </a:ext>
            </a:extLst>
          </p:cNvPr>
          <p:cNvSpPr/>
          <p:nvPr/>
        </p:nvSpPr>
        <p:spPr>
          <a:xfrm>
            <a:off x="5274128" y="1241870"/>
            <a:ext cx="3473880" cy="26271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4117E775-3199-ADD5-708F-FC94B436D6D5}"/>
                  </a:ext>
                </a:extLst>
              </p14:cNvPr>
              <p14:cNvContentPartPr/>
              <p14:nvPr/>
            </p14:nvContentPartPr>
            <p14:xfrm>
              <a:off x="2259193" y="897904"/>
              <a:ext cx="360" cy="4042080"/>
            </p14:xfrm>
          </p:contentPart>
        </mc:Choice>
        <mc:Fallback xmlns="">
          <p:pic>
            <p:nvPicPr>
              <p:cNvPr id="17" name="筆跡 16">
                <a:extLst>
                  <a:ext uri="{FF2B5EF4-FFF2-40B4-BE49-F238E27FC236}">
                    <a16:creationId xmlns:a16="http://schemas.microsoft.com/office/drawing/2014/main" id="{4117E775-3199-ADD5-708F-FC94B436D6D5}"/>
                  </a:ext>
                </a:extLst>
              </p:cNvPr>
              <p:cNvPicPr/>
              <p:nvPr/>
            </p:nvPicPr>
            <p:blipFill>
              <a:blip r:embed="rId6"/>
              <a:stretch>
                <a:fillRect/>
              </a:stretch>
            </p:blipFill>
            <p:spPr>
              <a:xfrm>
                <a:off x="2253073" y="891784"/>
                <a:ext cx="12600" cy="405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筆跡 21">
                <a:extLst>
                  <a:ext uri="{FF2B5EF4-FFF2-40B4-BE49-F238E27FC236}">
                    <a16:creationId xmlns:a16="http://schemas.microsoft.com/office/drawing/2014/main" id="{3D65D4FB-4B5B-3EFE-B146-DADB4E6C2E5D}"/>
                  </a:ext>
                </a:extLst>
              </p14:cNvPr>
              <p14:cNvContentPartPr/>
              <p14:nvPr/>
            </p14:nvContentPartPr>
            <p14:xfrm>
              <a:off x="7097953" y="1396284"/>
              <a:ext cx="360" cy="2473920"/>
            </p14:xfrm>
          </p:contentPart>
        </mc:Choice>
        <mc:Fallback xmlns="">
          <p:pic>
            <p:nvPicPr>
              <p:cNvPr id="22" name="筆跡 21">
                <a:extLst>
                  <a:ext uri="{FF2B5EF4-FFF2-40B4-BE49-F238E27FC236}">
                    <a16:creationId xmlns:a16="http://schemas.microsoft.com/office/drawing/2014/main" id="{3D65D4FB-4B5B-3EFE-B146-DADB4E6C2E5D}"/>
                  </a:ext>
                </a:extLst>
              </p:cNvPr>
              <p:cNvPicPr/>
              <p:nvPr/>
            </p:nvPicPr>
            <p:blipFill>
              <a:blip r:embed="rId8"/>
              <a:stretch>
                <a:fillRect/>
              </a:stretch>
            </p:blipFill>
            <p:spPr>
              <a:xfrm>
                <a:off x="7088953" y="1387284"/>
                <a:ext cx="18000" cy="249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筆跡 22">
                <a:extLst>
                  <a:ext uri="{FF2B5EF4-FFF2-40B4-BE49-F238E27FC236}">
                    <a16:creationId xmlns:a16="http://schemas.microsoft.com/office/drawing/2014/main" id="{7DBE7235-1C08-418C-6818-D15416C221F4}"/>
                  </a:ext>
                </a:extLst>
              </p14:cNvPr>
              <p14:cNvContentPartPr/>
              <p14:nvPr/>
            </p14:nvContentPartPr>
            <p14:xfrm>
              <a:off x="7097953" y="1559224"/>
              <a:ext cx="360" cy="260640"/>
            </p14:xfrm>
          </p:contentPart>
        </mc:Choice>
        <mc:Fallback xmlns="">
          <p:pic>
            <p:nvPicPr>
              <p:cNvPr id="23" name="筆跡 22">
                <a:extLst>
                  <a:ext uri="{FF2B5EF4-FFF2-40B4-BE49-F238E27FC236}">
                    <a16:creationId xmlns:a16="http://schemas.microsoft.com/office/drawing/2014/main" id="{7DBE7235-1C08-418C-6818-D15416C221F4}"/>
                  </a:ext>
                </a:extLst>
              </p:cNvPr>
              <p:cNvPicPr/>
              <p:nvPr/>
            </p:nvPicPr>
            <p:blipFill>
              <a:blip r:embed="rId10"/>
              <a:stretch>
                <a:fillRect/>
              </a:stretch>
            </p:blipFill>
            <p:spPr>
              <a:xfrm>
                <a:off x="7088953" y="1550224"/>
                <a:ext cx="18000" cy="278280"/>
              </a:xfrm>
              <a:prstGeom prst="rect">
                <a:avLst/>
              </a:prstGeom>
            </p:spPr>
          </p:pic>
        </mc:Fallback>
      </mc:AlternateContent>
      <p:sp>
        <p:nvSpPr>
          <p:cNvPr id="9" name="Google Shape;1993;p29">
            <a:extLst>
              <a:ext uri="{FF2B5EF4-FFF2-40B4-BE49-F238E27FC236}">
                <a16:creationId xmlns:a16="http://schemas.microsoft.com/office/drawing/2014/main" id="{0B759633-4E60-AD1D-4BE3-A1F8D257C6AC}"/>
              </a:ext>
            </a:extLst>
          </p:cNvPr>
          <p:cNvSpPr/>
          <p:nvPr/>
        </p:nvSpPr>
        <p:spPr>
          <a:xfrm>
            <a:off x="5274128" y="4396595"/>
            <a:ext cx="2287514"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6">
            <a:extLst>
              <a:ext uri="{FF2B5EF4-FFF2-40B4-BE49-F238E27FC236}">
                <a16:creationId xmlns:a16="http://schemas.microsoft.com/office/drawing/2014/main" id="{29C70897-8E5C-0D15-2B08-45D8018AE256}"/>
              </a:ext>
            </a:extLst>
          </p:cNvPr>
          <p:cNvSpPr txBox="1"/>
          <p:nvPr/>
        </p:nvSpPr>
        <p:spPr>
          <a:xfrm>
            <a:off x="5274128" y="4061414"/>
            <a:ext cx="18820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Default Parameters </a:t>
            </a:r>
          </a:p>
        </p:txBody>
      </p:sp>
      <p:sp>
        <p:nvSpPr>
          <p:cNvPr id="11" name="Google Shape;2034;p29">
            <a:extLst>
              <a:ext uri="{FF2B5EF4-FFF2-40B4-BE49-F238E27FC236}">
                <a16:creationId xmlns:a16="http://schemas.microsoft.com/office/drawing/2014/main" id="{663AE555-8C02-9447-62DB-B0C7628C265C}"/>
              </a:ext>
            </a:extLst>
          </p:cNvPr>
          <p:cNvSpPr txBox="1"/>
          <p:nvPr/>
        </p:nvSpPr>
        <p:spPr>
          <a:xfrm>
            <a:off x="5403887" y="4374033"/>
            <a:ext cx="2027995" cy="572700"/>
          </a:xfrm>
          <a:prstGeom prst="rect">
            <a:avLst/>
          </a:prstGeom>
          <a:noFill/>
          <a:ln>
            <a:noFill/>
          </a:ln>
        </p:spPr>
        <p:txBody>
          <a:bodyPr spcFirstLastPara="1" wrap="square" lIns="91425" tIns="91425" rIns="91425" bIns="91425" anchor="ctr" anchorCtr="0">
            <a:noAutofit/>
          </a:bodyPr>
          <a:lstStyle/>
          <a:p>
            <a:r>
              <a:rPr lang="en-US" err="1">
                <a:latin typeface="Fira Sans" panose="020B0503050000020004" pitchFamily="34" charset="0"/>
              </a:rPr>
              <a:t>max_depth</a:t>
            </a:r>
            <a:r>
              <a:rPr lang="en-US">
                <a:latin typeface="Fira Sans" panose="020B0503050000020004" pitchFamily="34" charset="0"/>
              </a:rPr>
              <a:t> : 8</a:t>
            </a:r>
          </a:p>
        </p:txBody>
      </p:sp>
    </p:spTree>
    <p:extLst>
      <p:ext uri="{BB962C8B-B14F-4D97-AF65-F5344CB8AC3E}">
        <p14:creationId xmlns:p14="http://schemas.microsoft.com/office/powerpoint/2010/main" val="360286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796D3A-0B57-C2DD-2567-1B160244763A}"/>
              </a:ext>
            </a:extLst>
          </p:cNvPr>
          <p:cNvSpPr>
            <a:spLocks noGrp="1"/>
          </p:cNvSpPr>
          <p:nvPr>
            <p:ph type="title"/>
          </p:nvPr>
        </p:nvSpPr>
        <p:spPr/>
        <p:txBody>
          <a:bodyPr/>
          <a:lstStyle/>
          <a:p>
            <a:r>
              <a:rPr lang="en" altLang="zh-HK"/>
              <a:t>2-2. </a:t>
            </a:r>
            <a:r>
              <a:rPr lang="en" altLang="zh-HK">
                <a:solidFill>
                  <a:srgbClr val="000000"/>
                </a:solidFill>
              </a:rPr>
              <a:t>Decision Tree </a:t>
            </a:r>
            <a:r>
              <a:rPr lang="en-US" altLang="zh-HK" u="sng">
                <a:solidFill>
                  <a:srgbClr val="000000"/>
                </a:solidFill>
              </a:rPr>
              <a:t>with hyperparameter tuning</a:t>
            </a:r>
            <a:endParaRPr lang="zh-HK" altLang="en-US"/>
          </a:p>
        </p:txBody>
      </p:sp>
      <p:pic>
        <p:nvPicPr>
          <p:cNvPr id="3" name="圖片 2">
            <a:extLst>
              <a:ext uri="{FF2B5EF4-FFF2-40B4-BE49-F238E27FC236}">
                <a16:creationId xmlns:a16="http://schemas.microsoft.com/office/drawing/2014/main" id="{C7221A1A-9BBD-6DE1-8283-C6A33CDE65CC}"/>
              </a:ext>
            </a:extLst>
          </p:cNvPr>
          <p:cNvPicPr>
            <a:picLocks noChangeAspect="1"/>
          </p:cNvPicPr>
          <p:nvPr/>
        </p:nvPicPr>
        <p:blipFill>
          <a:blip r:embed="rId3"/>
          <a:stretch>
            <a:fillRect/>
          </a:stretch>
        </p:blipFill>
        <p:spPr>
          <a:xfrm>
            <a:off x="0" y="4035944"/>
            <a:ext cx="9144000" cy="1107556"/>
          </a:xfrm>
          <a:prstGeom prst="rect">
            <a:avLst/>
          </a:prstGeom>
        </p:spPr>
      </p:pic>
      <p:pic>
        <p:nvPicPr>
          <p:cNvPr id="8" name="圖片 7">
            <a:extLst>
              <a:ext uri="{FF2B5EF4-FFF2-40B4-BE49-F238E27FC236}">
                <a16:creationId xmlns:a16="http://schemas.microsoft.com/office/drawing/2014/main" id="{3C50D761-7C50-8E83-F393-441EAB103BC3}"/>
              </a:ext>
            </a:extLst>
          </p:cNvPr>
          <p:cNvPicPr>
            <a:picLocks noChangeAspect="1"/>
          </p:cNvPicPr>
          <p:nvPr/>
        </p:nvPicPr>
        <p:blipFill>
          <a:blip r:embed="rId4"/>
          <a:stretch>
            <a:fillRect/>
          </a:stretch>
        </p:blipFill>
        <p:spPr>
          <a:xfrm>
            <a:off x="1502229" y="733997"/>
            <a:ext cx="6449786" cy="3129104"/>
          </a:xfrm>
          <a:prstGeom prst="rect">
            <a:avLst/>
          </a:prstGeom>
        </p:spPr>
      </p:pic>
      <p:sp>
        <p:nvSpPr>
          <p:cNvPr id="9" name="矩形 8">
            <a:extLst>
              <a:ext uri="{FF2B5EF4-FFF2-40B4-BE49-F238E27FC236}">
                <a16:creationId xmlns:a16="http://schemas.microsoft.com/office/drawing/2014/main" id="{56A3D058-B664-FD09-2F08-1CD27823278F}"/>
              </a:ext>
            </a:extLst>
          </p:cNvPr>
          <p:cNvSpPr/>
          <p:nvPr/>
        </p:nvSpPr>
        <p:spPr>
          <a:xfrm>
            <a:off x="4849585" y="4035944"/>
            <a:ext cx="1608365" cy="7897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矩形 9">
            <a:extLst>
              <a:ext uri="{FF2B5EF4-FFF2-40B4-BE49-F238E27FC236}">
                <a16:creationId xmlns:a16="http://schemas.microsoft.com/office/drawing/2014/main" id="{74EB2A16-AB8B-0C85-EE59-DB7D0C259E35}"/>
              </a:ext>
            </a:extLst>
          </p:cNvPr>
          <p:cNvSpPr/>
          <p:nvPr/>
        </p:nvSpPr>
        <p:spPr>
          <a:xfrm>
            <a:off x="1502229" y="816429"/>
            <a:ext cx="6449786" cy="30466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14" name="接點: 弧形 13">
            <a:extLst>
              <a:ext uri="{FF2B5EF4-FFF2-40B4-BE49-F238E27FC236}">
                <a16:creationId xmlns:a16="http://schemas.microsoft.com/office/drawing/2014/main" id="{EA2703D7-8755-8668-9109-27376FF30CD9}"/>
              </a:ext>
            </a:extLst>
          </p:cNvPr>
          <p:cNvCxnSpPr/>
          <p:nvPr/>
        </p:nvCxnSpPr>
        <p:spPr>
          <a:xfrm rot="5400000">
            <a:off x="6447403" y="4292031"/>
            <a:ext cx="4766"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9EA7CB73-636C-CE58-A658-09CDDB57411E}"/>
              </a:ext>
            </a:extLst>
          </p:cNvPr>
          <p:cNvCxnSpPr/>
          <p:nvPr/>
        </p:nvCxnSpPr>
        <p:spPr>
          <a:xfrm>
            <a:off x="3780064" y="3863101"/>
            <a:ext cx="1069521" cy="56771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641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t>2-2. </a:t>
            </a:r>
            <a:r>
              <a:rPr lang="en">
                <a:solidFill>
                  <a:srgbClr val="000000"/>
                </a:solidFill>
              </a:rPr>
              <a:t>Decision Tree </a:t>
            </a:r>
            <a:r>
              <a:rPr lang="en-US" u="sng">
                <a:solidFill>
                  <a:srgbClr val="000000"/>
                </a:solidFill>
              </a:rPr>
              <a:t>with hyperparameter tuning</a:t>
            </a:r>
          </a:p>
        </p:txBody>
      </p:sp>
      <p:sp>
        <p:nvSpPr>
          <p:cNvPr id="3" name="Google Shape;1992;p29">
            <a:extLst>
              <a:ext uri="{FF2B5EF4-FFF2-40B4-BE49-F238E27FC236}">
                <a16:creationId xmlns:a16="http://schemas.microsoft.com/office/drawing/2014/main" id="{89C43F67-4BDB-A1C3-C647-76B2E37FF8DA}"/>
              </a:ext>
            </a:extLst>
          </p:cNvPr>
          <p:cNvSpPr/>
          <p:nvPr/>
        </p:nvSpPr>
        <p:spPr>
          <a:xfrm>
            <a:off x="1745438"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93;p29">
            <a:extLst>
              <a:ext uri="{FF2B5EF4-FFF2-40B4-BE49-F238E27FC236}">
                <a16:creationId xmlns:a16="http://schemas.microsoft.com/office/drawing/2014/main" id="{28FFBF88-50D8-6C54-0C33-2AC4ADD38A6D}"/>
              </a:ext>
            </a:extLst>
          </p:cNvPr>
          <p:cNvSpPr/>
          <p:nvPr/>
        </p:nvSpPr>
        <p:spPr>
          <a:xfrm>
            <a:off x="1745438"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4;p29">
            <a:extLst>
              <a:ext uri="{FF2B5EF4-FFF2-40B4-BE49-F238E27FC236}">
                <a16:creationId xmlns:a16="http://schemas.microsoft.com/office/drawing/2014/main" id="{7DC0FE0D-6B19-20AF-F485-BAC4DCAD4BF9}"/>
              </a:ext>
            </a:extLst>
          </p:cNvPr>
          <p:cNvSpPr/>
          <p:nvPr/>
        </p:nvSpPr>
        <p:spPr>
          <a:xfrm>
            <a:off x="1745438"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5;p29">
            <a:extLst>
              <a:ext uri="{FF2B5EF4-FFF2-40B4-BE49-F238E27FC236}">
                <a16:creationId xmlns:a16="http://schemas.microsoft.com/office/drawing/2014/main" id="{E5BAF44F-34E7-7507-99FD-4D52F40232F9}"/>
              </a:ext>
            </a:extLst>
          </p:cNvPr>
          <p:cNvSpPr/>
          <p:nvPr/>
        </p:nvSpPr>
        <p:spPr>
          <a:xfrm>
            <a:off x="1745438"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5744716-A1E6-A5F4-ACC4-CE42A3B1F0C0}"/>
              </a:ext>
            </a:extLst>
          </p:cNvPr>
          <p:cNvSpPr txBox="1"/>
          <p:nvPr/>
        </p:nvSpPr>
        <p:spPr>
          <a:xfrm>
            <a:off x="1243012" y="1138918"/>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(without tuning)</a:t>
            </a:r>
          </a:p>
        </p:txBody>
      </p:sp>
      <p:sp>
        <p:nvSpPr>
          <p:cNvPr id="8" name="Google Shape;2030;p29">
            <a:extLst>
              <a:ext uri="{FF2B5EF4-FFF2-40B4-BE49-F238E27FC236}">
                <a16:creationId xmlns:a16="http://schemas.microsoft.com/office/drawing/2014/main" id="{4171D0D2-E669-A8C0-7554-8C4D243CD364}"/>
              </a:ext>
            </a:extLst>
          </p:cNvPr>
          <p:cNvSpPr txBox="1"/>
          <p:nvPr/>
        </p:nvSpPr>
        <p:spPr>
          <a:xfrm>
            <a:off x="1816783" y="3156855"/>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0.7518</a:t>
            </a:r>
            <a:endParaRPr lang="en-US" sz="1700" dirty="0">
              <a:solidFill>
                <a:schemeClr val="lt2"/>
              </a:solidFill>
              <a:latin typeface="Fira Sans Extra Condensed Medium"/>
              <a:ea typeface="Fira Sans Extra Condensed Medium"/>
              <a:cs typeface="Fira Sans Extra Condensed Medium"/>
            </a:endParaRPr>
          </a:p>
        </p:txBody>
      </p:sp>
      <p:sp>
        <p:nvSpPr>
          <p:cNvPr id="9" name="Google Shape;2034;p29">
            <a:extLst>
              <a:ext uri="{FF2B5EF4-FFF2-40B4-BE49-F238E27FC236}">
                <a16:creationId xmlns:a16="http://schemas.microsoft.com/office/drawing/2014/main" id="{90ED6879-6E01-6CD6-CC19-201749681C2F}"/>
              </a:ext>
            </a:extLst>
          </p:cNvPr>
          <p:cNvSpPr txBox="1"/>
          <p:nvPr/>
        </p:nvSpPr>
        <p:spPr>
          <a:xfrm>
            <a:off x="1816783" y="1553122"/>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0.8848</a:t>
            </a:r>
            <a:endParaRPr lang="en-US" dirty="0"/>
          </a:p>
        </p:txBody>
      </p:sp>
      <p:sp>
        <p:nvSpPr>
          <p:cNvPr id="10" name="Google Shape;2036;p29">
            <a:extLst>
              <a:ext uri="{FF2B5EF4-FFF2-40B4-BE49-F238E27FC236}">
                <a16:creationId xmlns:a16="http://schemas.microsoft.com/office/drawing/2014/main" id="{703859E2-E86E-7F17-39CC-10583EEF3B72}"/>
              </a:ext>
            </a:extLst>
          </p:cNvPr>
          <p:cNvSpPr txBox="1"/>
          <p:nvPr/>
        </p:nvSpPr>
        <p:spPr>
          <a:xfrm>
            <a:off x="1816783" y="2354988"/>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0.7261</a:t>
            </a:r>
          </a:p>
        </p:txBody>
      </p:sp>
      <p:sp>
        <p:nvSpPr>
          <p:cNvPr id="11" name="Google Shape;2039;p29">
            <a:extLst>
              <a:ext uri="{FF2B5EF4-FFF2-40B4-BE49-F238E27FC236}">
                <a16:creationId xmlns:a16="http://schemas.microsoft.com/office/drawing/2014/main" id="{16EACC8C-8F3F-4BC1-C286-EDF3DD3612B5}"/>
              </a:ext>
            </a:extLst>
          </p:cNvPr>
          <p:cNvSpPr txBox="1"/>
          <p:nvPr/>
        </p:nvSpPr>
        <p:spPr>
          <a:xfrm>
            <a:off x="1816783" y="3958721"/>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0.7387</a:t>
            </a:r>
          </a:p>
        </p:txBody>
      </p:sp>
      <p:sp>
        <p:nvSpPr>
          <p:cNvPr id="2" name="Google Shape;1992;p29">
            <a:extLst>
              <a:ext uri="{FF2B5EF4-FFF2-40B4-BE49-F238E27FC236}">
                <a16:creationId xmlns:a16="http://schemas.microsoft.com/office/drawing/2014/main" id="{E59730E3-06F2-DFE1-DB47-7AB82E257A6F}"/>
              </a:ext>
            </a:extLst>
          </p:cNvPr>
          <p:cNvSpPr/>
          <p:nvPr/>
        </p:nvSpPr>
        <p:spPr>
          <a:xfrm>
            <a:off x="5147908"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93;p29">
            <a:extLst>
              <a:ext uri="{FF2B5EF4-FFF2-40B4-BE49-F238E27FC236}">
                <a16:creationId xmlns:a16="http://schemas.microsoft.com/office/drawing/2014/main" id="{7C3EC4A3-904B-EB39-A35C-9C4F1E2B7DC7}"/>
              </a:ext>
            </a:extLst>
          </p:cNvPr>
          <p:cNvSpPr/>
          <p:nvPr/>
        </p:nvSpPr>
        <p:spPr>
          <a:xfrm>
            <a:off x="5147908"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94;p29">
            <a:extLst>
              <a:ext uri="{FF2B5EF4-FFF2-40B4-BE49-F238E27FC236}">
                <a16:creationId xmlns:a16="http://schemas.microsoft.com/office/drawing/2014/main" id="{1D783FA4-1179-6DBE-9FED-C3BADD63C99F}"/>
              </a:ext>
            </a:extLst>
          </p:cNvPr>
          <p:cNvSpPr/>
          <p:nvPr/>
        </p:nvSpPr>
        <p:spPr>
          <a:xfrm>
            <a:off x="5147908"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95;p29">
            <a:extLst>
              <a:ext uri="{FF2B5EF4-FFF2-40B4-BE49-F238E27FC236}">
                <a16:creationId xmlns:a16="http://schemas.microsoft.com/office/drawing/2014/main" id="{3EF4E8C5-6DFB-4EA7-9DB1-FF0F394D0C1F}"/>
              </a:ext>
            </a:extLst>
          </p:cNvPr>
          <p:cNvSpPr/>
          <p:nvPr/>
        </p:nvSpPr>
        <p:spPr>
          <a:xfrm>
            <a:off x="5147908"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6">
            <a:extLst>
              <a:ext uri="{FF2B5EF4-FFF2-40B4-BE49-F238E27FC236}">
                <a16:creationId xmlns:a16="http://schemas.microsoft.com/office/drawing/2014/main" id="{2454681C-1A6B-DD1E-4BB5-0D76C98B8FDA}"/>
              </a:ext>
            </a:extLst>
          </p:cNvPr>
          <p:cNvSpPr txBox="1"/>
          <p:nvPr/>
        </p:nvSpPr>
        <p:spPr>
          <a:xfrm>
            <a:off x="4645482" y="1138918"/>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(with tuning)</a:t>
            </a:r>
          </a:p>
        </p:txBody>
      </p:sp>
      <p:sp>
        <p:nvSpPr>
          <p:cNvPr id="16" name="Google Shape;2030;p29">
            <a:extLst>
              <a:ext uri="{FF2B5EF4-FFF2-40B4-BE49-F238E27FC236}">
                <a16:creationId xmlns:a16="http://schemas.microsoft.com/office/drawing/2014/main" id="{D799986E-BDC0-DB72-C817-0BD93A5346E2}"/>
              </a:ext>
            </a:extLst>
          </p:cNvPr>
          <p:cNvSpPr txBox="1"/>
          <p:nvPr/>
        </p:nvSpPr>
        <p:spPr>
          <a:xfrm>
            <a:off x="5219253" y="3156855"/>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ea typeface="Fira Sans Extra Condensed Medium"/>
                <a:cs typeface="Fira Sans Extra Condensed Medium"/>
                <a:sym typeface="Fira Sans Extra Condensed Medium"/>
              </a:rPr>
              <a:t>Recall : 0.6882</a:t>
            </a:r>
            <a:endParaRPr lang="en-US" sz="1700">
              <a:solidFill>
                <a:schemeClr val="lt2"/>
              </a:solidFill>
              <a:latin typeface="Fira Sans Extra Condensed Medium"/>
              <a:ea typeface="Fira Sans Extra Condensed Medium"/>
              <a:cs typeface="Fira Sans Extra Condensed Medium"/>
            </a:endParaRPr>
          </a:p>
        </p:txBody>
      </p:sp>
      <p:sp>
        <p:nvSpPr>
          <p:cNvPr id="17" name="Google Shape;2034;p29">
            <a:extLst>
              <a:ext uri="{FF2B5EF4-FFF2-40B4-BE49-F238E27FC236}">
                <a16:creationId xmlns:a16="http://schemas.microsoft.com/office/drawing/2014/main" id="{F41510C4-08A2-499B-74F5-7C32AE94C9DB}"/>
              </a:ext>
            </a:extLst>
          </p:cNvPr>
          <p:cNvSpPr txBox="1"/>
          <p:nvPr/>
        </p:nvSpPr>
        <p:spPr>
          <a:xfrm>
            <a:off x="5219253" y="1553122"/>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0.9275</a:t>
            </a:r>
            <a:endParaRPr lang="en-US"/>
          </a:p>
        </p:txBody>
      </p:sp>
      <p:sp>
        <p:nvSpPr>
          <p:cNvPr id="18" name="Google Shape;2036;p29">
            <a:extLst>
              <a:ext uri="{FF2B5EF4-FFF2-40B4-BE49-F238E27FC236}">
                <a16:creationId xmlns:a16="http://schemas.microsoft.com/office/drawing/2014/main" id="{E1E96032-F53C-4D3B-9B8C-9EA8E23B2F4D}"/>
              </a:ext>
            </a:extLst>
          </p:cNvPr>
          <p:cNvSpPr txBox="1"/>
          <p:nvPr/>
        </p:nvSpPr>
        <p:spPr>
          <a:xfrm>
            <a:off x="5219253" y="2354988"/>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accent1"/>
                </a:solidFill>
                <a:latin typeface="Fira Sans Extra Condensed Medium"/>
                <a:ea typeface="Fira Sans Extra Condensed Medium"/>
                <a:cs typeface="Fira Sans Extra Condensed Medium"/>
              </a:rPr>
              <a:t>Precision : 0.9683</a:t>
            </a:r>
          </a:p>
        </p:txBody>
      </p:sp>
      <p:sp>
        <p:nvSpPr>
          <p:cNvPr id="19" name="Google Shape;2039;p29">
            <a:extLst>
              <a:ext uri="{FF2B5EF4-FFF2-40B4-BE49-F238E27FC236}">
                <a16:creationId xmlns:a16="http://schemas.microsoft.com/office/drawing/2014/main" id="{575A0F8E-BDF3-1BF5-0147-C010F8A1BE61}"/>
              </a:ext>
            </a:extLst>
          </p:cNvPr>
          <p:cNvSpPr txBox="1"/>
          <p:nvPr/>
        </p:nvSpPr>
        <p:spPr>
          <a:xfrm>
            <a:off x="5219253" y="3958721"/>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rPr>
              <a:t>F1_score : 0.8045</a:t>
            </a:r>
          </a:p>
        </p:txBody>
      </p:sp>
      <p:sp>
        <p:nvSpPr>
          <p:cNvPr id="20" name="Isosceles Triangle 23">
            <a:extLst>
              <a:ext uri="{FF2B5EF4-FFF2-40B4-BE49-F238E27FC236}">
                <a16:creationId xmlns:a16="http://schemas.microsoft.com/office/drawing/2014/main" id="{BEFF6FA3-4D43-C2D9-6D2A-EFC6B719A31A}"/>
              </a:ext>
            </a:extLst>
          </p:cNvPr>
          <p:cNvSpPr/>
          <p:nvPr/>
        </p:nvSpPr>
        <p:spPr>
          <a:xfrm rot="10800000">
            <a:off x="7373904" y="3271783"/>
            <a:ext cx="336776" cy="275544"/>
          </a:xfrm>
          <a:prstGeom prst="triangle">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4">
            <a:extLst>
              <a:ext uri="{FF2B5EF4-FFF2-40B4-BE49-F238E27FC236}">
                <a16:creationId xmlns:a16="http://schemas.microsoft.com/office/drawing/2014/main" id="{13CC02B5-7E6C-50CE-E251-1615C9590F1D}"/>
              </a:ext>
            </a:extLst>
          </p:cNvPr>
          <p:cNvSpPr txBox="1"/>
          <p:nvPr/>
        </p:nvSpPr>
        <p:spPr>
          <a:xfrm>
            <a:off x="7735338" y="3214553"/>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70C0"/>
                </a:solidFill>
              </a:rPr>
              <a:t>-0.0636</a:t>
            </a:r>
          </a:p>
        </p:txBody>
      </p:sp>
      <p:sp>
        <p:nvSpPr>
          <p:cNvPr id="22" name="Isosceles Triangle 25">
            <a:extLst>
              <a:ext uri="{FF2B5EF4-FFF2-40B4-BE49-F238E27FC236}">
                <a16:creationId xmlns:a16="http://schemas.microsoft.com/office/drawing/2014/main" id="{992B9231-7417-AD03-3BAC-4AB71D598EA2}"/>
              </a:ext>
            </a:extLst>
          </p:cNvPr>
          <p:cNvSpPr/>
          <p:nvPr/>
        </p:nvSpPr>
        <p:spPr>
          <a:xfrm>
            <a:off x="7398562" y="3950742"/>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6">
            <a:extLst>
              <a:ext uri="{FF2B5EF4-FFF2-40B4-BE49-F238E27FC236}">
                <a16:creationId xmlns:a16="http://schemas.microsoft.com/office/drawing/2014/main" id="{7EF409D6-E3F3-CA0A-1A4C-73BFD01EA9EF}"/>
              </a:ext>
            </a:extLst>
          </p:cNvPr>
          <p:cNvSpPr txBox="1"/>
          <p:nvPr/>
        </p:nvSpPr>
        <p:spPr>
          <a:xfrm>
            <a:off x="7735338" y="3926488"/>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+0.0658</a:t>
            </a:r>
          </a:p>
        </p:txBody>
      </p:sp>
      <p:sp>
        <p:nvSpPr>
          <p:cNvPr id="25" name="Isosceles Triangle 25">
            <a:extLst>
              <a:ext uri="{FF2B5EF4-FFF2-40B4-BE49-F238E27FC236}">
                <a16:creationId xmlns:a16="http://schemas.microsoft.com/office/drawing/2014/main" id="{5DCB3130-B648-3D36-62C1-A7C1520AE13E}"/>
              </a:ext>
            </a:extLst>
          </p:cNvPr>
          <p:cNvSpPr/>
          <p:nvPr/>
        </p:nvSpPr>
        <p:spPr>
          <a:xfrm>
            <a:off x="7398562" y="1621842"/>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466E9286-38A3-D078-586D-E56FB585A486}"/>
              </a:ext>
            </a:extLst>
          </p:cNvPr>
          <p:cNvSpPr/>
          <p:nvPr/>
        </p:nvSpPr>
        <p:spPr>
          <a:xfrm>
            <a:off x="7398562" y="2428807"/>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7125C5-C1B1-248D-3AA5-ED9826AB2D0E}"/>
              </a:ext>
            </a:extLst>
          </p:cNvPr>
          <p:cNvSpPr txBox="1"/>
          <p:nvPr/>
        </p:nvSpPr>
        <p:spPr>
          <a:xfrm>
            <a:off x="7740119" y="2471672"/>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+0.2422</a:t>
            </a:r>
          </a:p>
        </p:txBody>
      </p:sp>
      <p:sp>
        <p:nvSpPr>
          <p:cNvPr id="28" name="TextBox 26">
            <a:extLst>
              <a:ext uri="{FF2B5EF4-FFF2-40B4-BE49-F238E27FC236}">
                <a16:creationId xmlns:a16="http://schemas.microsoft.com/office/drawing/2014/main" id="{3167261F-E577-36EA-2415-B8A3D2FE034C}"/>
              </a:ext>
            </a:extLst>
          </p:cNvPr>
          <p:cNvSpPr txBox="1"/>
          <p:nvPr/>
        </p:nvSpPr>
        <p:spPr>
          <a:xfrm>
            <a:off x="7716645" y="1632474"/>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+0.0427</a:t>
            </a:r>
          </a:p>
        </p:txBody>
      </p:sp>
    </p:spTree>
    <p:extLst>
      <p:ext uri="{BB962C8B-B14F-4D97-AF65-F5344CB8AC3E}">
        <p14:creationId xmlns:p14="http://schemas.microsoft.com/office/powerpoint/2010/main" val="215464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p:bldP spid="22" grpId="0" animBg="1"/>
      <p:bldP spid="23" grpId="0"/>
      <p:bldP spid="25" grpId="0" animBg="1"/>
      <p:bldP spid="26" grpId="0" animBg="1"/>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t>2-3. </a:t>
            </a:r>
            <a:r>
              <a:rPr lang="en-US">
                <a:solidFill>
                  <a:srgbClr val="000000"/>
                </a:solidFill>
              </a:rPr>
              <a:t>Feature Importance</a:t>
            </a:r>
          </a:p>
        </p:txBody>
      </p:sp>
      <p:pic>
        <p:nvPicPr>
          <p:cNvPr id="4" name="Picture 3" descr="A graph with text on it&#10;&#10;Description automatically generated">
            <a:extLst>
              <a:ext uri="{FF2B5EF4-FFF2-40B4-BE49-F238E27FC236}">
                <a16:creationId xmlns:a16="http://schemas.microsoft.com/office/drawing/2014/main" id="{76B1F06F-85FB-A660-1EF8-E0F537612C0F}"/>
              </a:ext>
            </a:extLst>
          </p:cNvPr>
          <p:cNvPicPr>
            <a:picLocks noChangeAspect="1"/>
          </p:cNvPicPr>
          <p:nvPr/>
        </p:nvPicPr>
        <p:blipFill>
          <a:blip r:embed="rId3"/>
          <a:stretch>
            <a:fillRect/>
          </a:stretch>
        </p:blipFill>
        <p:spPr>
          <a:xfrm>
            <a:off x="0" y="1369632"/>
            <a:ext cx="5119651" cy="2751619"/>
          </a:xfrm>
          <a:prstGeom prst="rect">
            <a:avLst/>
          </a:prstGeom>
        </p:spPr>
      </p:pic>
      <p:pic>
        <p:nvPicPr>
          <p:cNvPr id="5" name="圖片 4">
            <a:extLst>
              <a:ext uri="{FF2B5EF4-FFF2-40B4-BE49-F238E27FC236}">
                <a16:creationId xmlns:a16="http://schemas.microsoft.com/office/drawing/2014/main" id="{28224F4C-3D26-6B60-716D-162B8ED9FD7E}"/>
              </a:ext>
            </a:extLst>
          </p:cNvPr>
          <p:cNvPicPr>
            <a:picLocks noChangeAspect="1"/>
          </p:cNvPicPr>
          <p:nvPr/>
        </p:nvPicPr>
        <p:blipFill rotWithShape="1">
          <a:blip r:embed="rId4"/>
          <a:srcRect l="19721" t="2259" r="19250" b="25087"/>
          <a:stretch/>
        </p:blipFill>
        <p:spPr>
          <a:xfrm>
            <a:off x="5519057" y="1369633"/>
            <a:ext cx="3624943" cy="2600294"/>
          </a:xfrm>
          <a:prstGeom prst="rect">
            <a:avLst/>
          </a:prstGeom>
        </p:spPr>
      </p:pic>
      <p:cxnSp>
        <p:nvCxnSpPr>
          <p:cNvPr id="6" name="直線單箭頭接點 5">
            <a:extLst>
              <a:ext uri="{FF2B5EF4-FFF2-40B4-BE49-F238E27FC236}">
                <a16:creationId xmlns:a16="http://schemas.microsoft.com/office/drawing/2014/main" id="{97580FEC-C571-5039-0B3A-47C20443580A}"/>
              </a:ext>
            </a:extLst>
          </p:cNvPr>
          <p:cNvCxnSpPr/>
          <p:nvPr/>
        </p:nvCxnSpPr>
        <p:spPr>
          <a:xfrm>
            <a:off x="5021679" y="1543050"/>
            <a:ext cx="127298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48151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 Random Forest</a:t>
            </a:r>
            <a:endParaRPr/>
          </a:p>
        </p:txBody>
      </p:sp>
      <p:sp>
        <p:nvSpPr>
          <p:cNvPr id="1539" name="Google Shape;1539;p17"/>
          <p:cNvSpPr txBox="1"/>
          <p:nvPr/>
        </p:nvSpPr>
        <p:spPr>
          <a:xfrm>
            <a:off x="1175149" y="3428542"/>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Cons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40" name="Google Shape;1540;p17"/>
          <p:cNvSpPr txBox="1"/>
          <p:nvPr/>
        </p:nvSpPr>
        <p:spPr>
          <a:xfrm>
            <a:off x="1175149" y="3775394"/>
            <a:ext cx="2040300" cy="534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a:latin typeface="Fira Sans"/>
                <a:ea typeface="Fira Sans"/>
                <a:cs typeface="Fira Sans"/>
                <a:sym typeface="Fira Sans"/>
              </a:rPr>
              <a:t>Time-consumed</a:t>
            </a:r>
            <a:endParaRPr sz="1200">
              <a:latin typeface="Fira Sans"/>
              <a:ea typeface="Fira Sans"/>
              <a:cs typeface="Fira Sans"/>
              <a:sym typeface="Fira Sans"/>
            </a:endParaRPr>
          </a:p>
        </p:txBody>
      </p:sp>
      <p:sp>
        <p:nvSpPr>
          <p:cNvPr id="1541" name="Google Shape;1541;p17"/>
          <p:cNvSpPr txBox="1"/>
          <p:nvPr/>
        </p:nvSpPr>
        <p:spPr>
          <a:xfrm>
            <a:off x="1175149" y="1072447"/>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rPr>
              <a:t>Procedure</a:t>
            </a:r>
          </a:p>
        </p:txBody>
      </p:sp>
      <p:sp>
        <p:nvSpPr>
          <p:cNvPr id="1542" name="Google Shape;1542;p17"/>
          <p:cNvSpPr txBox="1"/>
          <p:nvPr/>
        </p:nvSpPr>
        <p:spPr>
          <a:xfrm>
            <a:off x="1175149" y="1419299"/>
            <a:ext cx="4761136" cy="534900"/>
          </a:xfrm>
          <a:prstGeom prst="rect">
            <a:avLst/>
          </a:prstGeom>
          <a:noFill/>
          <a:ln>
            <a:noFill/>
          </a:ln>
        </p:spPr>
        <p:txBody>
          <a:bodyPr spcFirstLastPara="1" wrap="square" lIns="91425" tIns="91425" rIns="91425" bIns="91425" anchor="ctr" anchorCtr="0">
            <a:noAutofit/>
          </a:bodyPr>
          <a:lstStyle/>
          <a:p>
            <a:r>
              <a:rPr lang="en" sz="1200">
                <a:latin typeface="Fira Sans"/>
                <a:ea typeface="Fira Sans"/>
                <a:cs typeface="Fira Sans"/>
                <a:sym typeface="Fira Sans"/>
              </a:rPr>
              <a:t>Generates different random subset of features to form lots of decision trees for classification.</a:t>
            </a:r>
            <a:endParaRPr lang="en" sz="1200">
              <a:latin typeface="Fira Sans"/>
              <a:ea typeface="Fira Sans"/>
              <a:cs typeface="Fira Sans"/>
            </a:endParaRPr>
          </a:p>
        </p:txBody>
      </p:sp>
      <p:sp>
        <p:nvSpPr>
          <p:cNvPr id="1543" name="Google Shape;1543;p17"/>
          <p:cNvSpPr txBox="1"/>
          <p:nvPr/>
        </p:nvSpPr>
        <p:spPr>
          <a:xfrm>
            <a:off x="1175149" y="22504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Pros</a:t>
            </a:r>
            <a:endParaRPr sz="1700">
              <a:solidFill>
                <a:schemeClr val="lt2"/>
              </a:solidFill>
              <a:latin typeface="Fira Sans Extra Condensed Medium"/>
              <a:ea typeface="Fira Sans Extra Condensed Medium"/>
              <a:cs typeface="Fira Sans Extra Condensed Medium"/>
              <a:sym typeface="Fira Sans Extra Condensed Medium"/>
            </a:endParaRPr>
          </a:p>
        </p:txBody>
      </p:sp>
      <p:sp>
        <p:nvSpPr>
          <p:cNvPr id="1544" name="Google Shape;1544;p17"/>
          <p:cNvSpPr txBox="1"/>
          <p:nvPr/>
        </p:nvSpPr>
        <p:spPr>
          <a:xfrm>
            <a:off x="1175149" y="2597340"/>
            <a:ext cx="2040300" cy="534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a:latin typeface="Fira Sans"/>
                <a:ea typeface="Fira Sans"/>
                <a:cs typeface="Fira Sans"/>
                <a:sym typeface="Fira Sans"/>
              </a:rPr>
              <a:t>Better accuracy</a:t>
            </a:r>
          </a:p>
          <a:p>
            <a:pPr marL="171450" lvl="0" indent="-171450" algn="l" rtl="0">
              <a:spcBef>
                <a:spcPts val="0"/>
              </a:spcBef>
              <a:spcAft>
                <a:spcPts val="0"/>
              </a:spcAft>
              <a:buFont typeface="Arial" panose="020B0604020202020204" pitchFamily="34" charset="0"/>
              <a:buChar char="•"/>
            </a:pPr>
            <a:r>
              <a:rPr lang="en-US" sz="1200">
                <a:latin typeface="Fira Sans"/>
                <a:ea typeface="Fira Sans"/>
                <a:cs typeface="Fira Sans"/>
                <a:sym typeface="Fira Sans"/>
              </a:rPr>
              <a:t>Easy to understand</a:t>
            </a:r>
          </a:p>
        </p:txBody>
      </p:sp>
      <p:grpSp>
        <p:nvGrpSpPr>
          <p:cNvPr id="1545" name="Google Shape;1545;p17"/>
          <p:cNvGrpSpPr/>
          <p:nvPr/>
        </p:nvGrpSpPr>
        <p:grpSpPr>
          <a:xfrm>
            <a:off x="653386" y="1237672"/>
            <a:ext cx="471300" cy="2833025"/>
            <a:chOff x="5137825" y="1330775"/>
            <a:chExt cx="471300" cy="2833025"/>
          </a:xfrm>
        </p:grpSpPr>
        <p:sp>
          <p:nvSpPr>
            <p:cNvPr id="1546" name="Google Shape;1546;p17"/>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550" name="Google Shape;1550;p17"/>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1551" name="Google Shape;1551;p17"/>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grpSp>
        <p:nvGrpSpPr>
          <p:cNvPr id="2" name="Google Shape;5732;p83">
            <a:extLst>
              <a:ext uri="{FF2B5EF4-FFF2-40B4-BE49-F238E27FC236}">
                <a16:creationId xmlns:a16="http://schemas.microsoft.com/office/drawing/2014/main" id="{3B1692B0-09BF-7662-1AF4-5F30E718D73C}"/>
              </a:ext>
            </a:extLst>
          </p:cNvPr>
          <p:cNvGrpSpPr/>
          <p:nvPr/>
        </p:nvGrpSpPr>
        <p:grpSpPr>
          <a:xfrm>
            <a:off x="3731281" y="1826964"/>
            <a:ext cx="1412054" cy="633562"/>
            <a:chOff x="1187400" y="2529299"/>
            <a:chExt cx="6769193" cy="2241902"/>
          </a:xfrm>
        </p:grpSpPr>
        <p:sp>
          <p:nvSpPr>
            <p:cNvPr id="3" name="Google Shape;5733;p83">
              <a:extLst>
                <a:ext uri="{FF2B5EF4-FFF2-40B4-BE49-F238E27FC236}">
                  <a16:creationId xmlns:a16="http://schemas.microsoft.com/office/drawing/2014/main" id="{5555A0BF-FF3C-CD48-53F4-09B00794BB9C}"/>
                </a:ext>
              </a:extLst>
            </p:cNvPr>
            <p:cNvSpPr/>
            <p:nvPr/>
          </p:nvSpPr>
          <p:spPr>
            <a:xfrm>
              <a:off x="3802943" y="2529299"/>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 name="Google Shape;5734;p83">
              <a:extLst>
                <a:ext uri="{FF2B5EF4-FFF2-40B4-BE49-F238E27FC236}">
                  <a16:creationId xmlns:a16="http://schemas.microsoft.com/office/drawing/2014/main" id="{3DEBE1FD-7BE6-F394-5F89-2189885C5749}"/>
                </a:ext>
              </a:extLst>
            </p:cNvPr>
            <p:cNvSpPr/>
            <p:nvPr/>
          </p:nvSpPr>
          <p:spPr>
            <a:xfrm>
              <a:off x="5573240" y="3429000"/>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 name="Google Shape;5735;p83">
              <a:extLst>
                <a:ext uri="{FF2B5EF4-FFF2-40B4-BE49-F238E27FC236}">
                  <a16:creationId xmlns:a16="http://schemas.microsoft.com/office/drawing/2014/main" id="{99D96A69-E229-C7EF-BBF7-2ADF54A1BBA8}"/>
                </a:ext>
              </a:extLst>
            </p:cNvPr>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 name="Google Shape;5736;p83">
              <a:extLst>
                <a:ext uri="{FF2B5EF4-FFF2-40B4-BE49-F238E27FC236}">
                  <a16:creationId xmlns:a16="http://schemas.microsoft.com/office/drawing/2014/main" id="{154AA113-07C9-76FE-B988-7F4222F1AD3F}"/>
                </a:ext>
              </a:extLst>
            </p:cNvPr>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 name="Google Shape;5737;p83">
              <a:extLst>
                <a:ext uri="{FF2B5EF4-FFF2-40B4-BE49-F238E27FC236}">
                  <a16:creationId xmlns:a16="http://schemas.microsoft.com/office/drawing/2014/main" id="{647F5C4C-DFB1-575D-A45C-03F3CDBC3091}"/>
                </a:ext>
              </a:extLst>
            </p:cNvPr>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 name="Google Shape;5738;p83">
              <a:extLst>
                <a:ext uri="{FF2B5EF4-FFF2-40B4-BE49-F238E27FC236}">
                  <a16:creationId xmlns:a16="http://schemas.microsoft.com/office/drawing/2014/main" id="{FFC6C5B3-77C1-E475-4B3C-99AC53E38831}"/>
                </a:ext>
              </a:extLst>
            </p:cNvPr>
            <p:cNvSpPr/>
            <p:nvPr/>
          </p:nvSpPr>
          <p:spPr>
            <a:xfrm>
              <a:off x="4728000" y="4328701"/>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 name="Google Shape;5739;p83">
              <a:extLst>
                <a:ext uri="{FF2B5EF4-FFF2-40B4-BE49-F238E27FC236}">
                  <a16:creationId xmlns:a16="http://schemas.microsoft.com/office/drawing/2014/main" id="{D225B65A-A47C-729A-3E70-A8639360E631}"/>
                </a:ext>
              </a:extLst>
            </p:cNvPr>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0" name="Google Shape;5740;p83">
              <a:extLst>
                <a:ext uri="{FF2B5EF4-FFF2-40B4-BE49-F238E27FC236}">
                  <a16:creationId xmlns:a16="http://schemas.microsoft.com/office/drawing/2014/main" id="{313B648E-E4D4-58FF-6DA4-C6602C38EDC7}"/>
                </a:ext>
              </a:extLst>
            </p:cNvPr>
            <p:cNvCxnSpPr>
              <a:stCxn id="3" idx="2"/>
              <a:endCxn id="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 name="Google Shape;5741;p83">
              <a:extLst>
                <a:ext uri="{FF2B5EF4-FFF2-40B4-BE49-F238E27FC236}">
                  <a16:creationId xmlns:a16="http://schemas.microsoft.com/office/drawing/2014/main" id="{7D1789B2-DD22-A2E7-9C1D-0DD3E713DCC3}"/>
                </a:ext>
              </a:extLst>
            </p:cNvPr>
            <p:cNvCxnSpPr>
              <a:stCxn id="5" idx="0"/>
              <a:endCxn id="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2" name="Google Shape;5742;p83">
              <a:extLst>
                <a:ext uri="{FF2B5EF4-FFF2-40B4-BE49-F238E27FC236}">
                  <a16:creationId xmlns:a16="http://schemas.microsoft.com/office/drawing/2014/main" id="{583A19C9-3BCD-8FEA-4777-D99837A768AC}"/>
                </a:ext>
              </a:extLst>
            </p:cNvPr>
            <p:cNvCxnSpPr>
              <a:stCxn id="5" idx="2"/>
              <a:endCxn id="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3" name="Google Shape;5743;p83">
              <a:extLst>
                <a:ext uri="{FF2B5EF4-FFF2-40B4-BE49-F238E27FC236}">
                  <a16:creationId xmlns:a16="http://schemas.microsoft.com/office/drawing/2014/main" id="{A2EE830D-828F-59CD-7754-B10D6E2B460B}"/>
                </a:ext>
              </a:extLst>
            </p:cNvPr>
            <p:cNvCxnSpPr>
              <a:stCxn id="6" idx="0"/>
              <a:endCxn id="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4" name="Google Shape;5744;p83">
              <a:extLst>
                <a:ext uri="{FF2B5EF4-FFF2-40B4-BE49-F238E27FC236}">
                  <a16:creationId xmlns:a16="http://schemas.microsoft.com/office/drawing/2014/main" id="{8C119356-309B-560F-EDE3-A3F825596974}"/>
                </a:ext>
              </a:extLst>
            </p:cNvPr>
            <p:cNvCxnSpPr>
              <a:stCxn id="4" idx="2"/>
              <a:endCxn id="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5" name="Google Shape;5745;p83">
              <a:extLst>
                <a:ext uri="{FF2B5EF4-FFF2-40B4-BE49-F238E27FC236}">
                  <a16:creationId xmlns:a16="http://schemas.microsoft.com/office/drawing/2014/main" id="{DDAD552F-3480-B873-37C9-A299CD3D959B}"/>
                </a:ext>
              </a:extLst>
            </p:cNvPr>
            <p:cNvCxnSpPr>
              <a:stCxn id="8" idx="0"/>
              <a:endCxn id="4" idx="2"/>
            </p:cNvCxnSpPr>
            <p:nvPr/>
          </p:nvCxnSpPr>
          <p:spPr>
            <a:xfrm rot="5400000" flipH="1" flipV="1">
              <a:off x="5691068" y="3677484"/>
              <a:ext cx="457197" cy="845239"/>
            </a:xfrm>
            <a:prstGeom prst="bentConnector3">
              <a:avLst>
                <a:gd name="adj1" fmla="val 50000"/>
              </a:avLst>
            </a:prstGeom>
            <a:noFill/>
            <a:ln w="9525" cap="flat" cmpd="sng">
              <a:solidFill>
                <a:srgbClr val="C2C2C2"/>
              </a:solidFill>
              <a:prstDash val="solid"/>
              <a:round/>
              <a:headEnd type="none" w="sm" len="sm"/>
              <a:tailEnd type="none" w="sm" len="sm"/>
            </a:ln>
          </p:spPr>
        </p:cxnSp>
      </p:grpSp>
      <p:grpSp>
        <p:nvGrpSpPr>
          <p:cNvPr id="16" name="Google Shape;5732;p83">
            <a:extLst>
              <a:ext uri="{FF2B5EF4-FFF2-40B4-BE49-F238E27FC236}">
                <a16:creationId xmlns:a16="http://schemas.microsoft.com/office/drawing/2014/main" id="{231673DA-CEA7-72BF-A5C2-8A8D41DBF550}"/>
              </a:ext>
            </a:extLst>
          </p:cNvPr>
          <p:cNvGrpSpPr/>
          <p:nvPr/>
        </p:nvGrpSpPr>
        <p:grpSpPr>
          <a:xfrm>
            <a:off x="5356387" y="1826964"/>
            <a:ext cx="1412054" cy="633562"/>
            <a:chOff x="1187400" y="2529299"/>
            <a:chExt cx="6769193" cy="2241902"/>
          </a:xfrm>
        </p:grpSpPr>
        <p:sp>
          <p:nvSpPr>
            <p:cNvPr id="17" name="Google Shape;5733;p83">
              <a:extLst>
                <a:ext uri="{FF2B5EF4-FFF2-40B4-BE49-F238E27FC236}">
                  <a16:creationId xmlns:a16="http://schemas.microsoft.com/office/drawing/2014/main" id="{4550FDCF-8283-A685-11B3-E295C9D51F98}"/>
                </a:ext>
              </a:extLst>
            </p:cNvPr>
            <p:cNvSpPr/>
            <p:nvPr/>
          </p:nvSpPr>
          <p:spPr>
            <a:xfrm>
              <a:off x="3802941" y="2529299"/>
              <a:ext cx="1538101" cy="442501"/>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5734;p83">
              <a:extLst>
                <a:ext uri="{FF2B5EF4-FFF2-40B4-BE49-F238E27FC236}">
                  <a16:creationId xmlns:a16="http://schemas.microsoft.com/office/drawing/2014/main" id="{77CF34FC-BB04-F2E9-C77D-56B5D1FC8FA0}"/>
                </a:ext>
              </a:extLst>
            </p:cNvPr>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9" name="Google Shape;5735;p83">
              <a:extLst>
                <a:ext uri="{FF2B5EF4-FFF2-40B4-BE49-F238E27FC236}">
                  <a16:creationId xmlns:a16="http://schemas.microsoft.com/office/drawing/2014/main" id="{D665E7AC-CD5A-600F-1E8D-4107874086FB}"/>
                </a:ext>
              </a:extLst>
            </p:cNvPr>
            <p:cNvSpPr/>
            <p:nvPr/>
          </p:nvSpPr>
          <p:spPr>
            <a:xfrm>
              <a:off x="2032647" y="3429000"/>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0" name="Google Shape;5736;p83">
              <a:extLst>
                <a:ext uri="{FF2B5EF4-FFF2-40B4-BE49-F238E27FC236}">
                  <a16:creationId xmlns:a16="http://schemas.microsoft.com/office/drawing/2014/main" id="{1A75D34A-4C18-6B67-28E1-15271ABBE0CD}"/>
                </a:ext>
              </a:extLst>
            </p:cNvPr>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1" name="Google Shape;5737;p83">
              <a:extLst>
                <a:ext uri="{FF2B5EF4-FFF2-40B4-BE49-F238E27FC236}">
                  <a16:creationId xmlns:a16="http://schemas.microsoft.com/office/drawing/2014/main" id="{3D297B7F-7F20-80AF-13DF-E5389CD84F66}"/>
                </a:ext>
              </a:extLst>
            </p:cNvPr>
            <p:cNvSpPr/>
            <p:nvPr/>
          </p:nvSpPr>
          <p:spPr>
            <a:xfrm>
              <a:off x="2877893" y="4328701"/>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2" name="Google Shape;5738;p83">
              <a:extLst>
                <a:ext uri="{FF2B5EF4-FFF2-40B4-BE49-F238E27FC236}">
                  <a16:creationId xmlns:a16="http://schemas.microsoft.com/office/drawing/2014/main" id="{162C6BC3-6CC0-BCBF-8793-39628AE51208}"/>
                </a:ext>
              </a:extLst>
            </p:cNvPr>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3" name="Google Shape;5739;p83">
              <a:extLst>
                <a:ext uri="{FF2B5EF4-FFF2-40B4-BE49-F238E27FC236}">
                  <a16:creationId xmlns:a16="http://schemas.microsoft.com/office/drawing/2014/main" id="{01214A92-976E-D87C-7C72-21A1903F58D5}"/>
                </a:ext>
              </a:extLst>
            </p:cNvPr>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24" name="Google Shape;5740;p83">
              <a:extLst>
                <a:ext uri="{FF2B5EF4-FFF2-40B4-BE49-F238E27FC236}">
                  <a16:creationId xmlns:a16="http://schemas.microsoft.com/office/drawing/2014/main" id="{7B77DD08-4CF0-3371-73FF-F1AF069DF3AC}"/>
                </a:ext>
              </a:extLst>
            </p:cNvPr>
            <p:cNvCxnSpPr>
              <a:cxnSpLocks/>
              <a:stCxn id="17" idx="2"/>
              <a:endCxn id="1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25" name="Google Shape;5741;p83">
              <a:extLst>
                <a:ext uri="{FF2B5EF4-FFF2-40B4-BE49-F238E27FC236}">
                  <a16:creationId xmlns:a16="http://schemas.microsoft.com/office/drawing/2014/main" id="{0ADA0F7E-DE12-8100-59FD-ED6E8DC44457}"/>
                </a:ext>
              </a:extLst>
            </p:cNvPr>
            <p:cNvCxnSpPr>
              <a:cxnSpLocks/>
              <a:stCxn id="19" idx="0"/>
              <a:endCxn id="1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26" name="Google Shape;5742;p83">
              <a:extLst>
                <a:ext uri="{FF2B5EF4-FFF2-40B4-BE49-F238E27FC236}">
                  <a16:creationId xmlns:a16="http://schemas.microsoft.com/office/drawing/2014/main" id="{2564076E-5F2C-A9F9-E438-ADD7FAB094E8}"/>
                </a:ext>
              </a:extLst>
            </p:cNvPr>
            <p:cNvCxnSpPr>
              <a:stCxn id="19" idx="2"/>
              <a:endCxn id="2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27" name="Google Shape;5743;p83">
              <a:extLst>
                <a:ext uri="{FF2B5EF4-FFF2-40B4-BE49-F238E27FC236}">
                  <a16:creationId xmlns:a16="http://schemas.microsoft.com/office/drawing/2014/main" id="{5F606B24-20C8-8111-A074-EF957CFD67B4}"/>
                </a:ext>
              </a:extLst>
            </p:cNvPr>
            <p:cNvCxnSpPr>
              <a:stCxn id="20" idx="0"/>
              <a:endCxn id="1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28" name="Google Shape;5744;p83">
              <a:extLst>
                <a:ext uri="{FF2B5EF4-FFF2-40B4-BE49-F238E27FC236}">
                  <a16:creationId xmlns:a16="http://schemas.microsoft.com/office/drawing/2014/main" id="{F671918A-6283-FECC-3D5D-42DE62A8BE46}"/>
                </a:ext>
              </a:extLst>
            </p:cNvPr>
            <p:cNvCxnSpPr>
              <a:stCxn id="18" idx="2"/>
              <a:endCxn id="2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29" name="Google Shape;5745;p83">
              <a:extLst>
                <a:ext uri="{FF2B5EF4-FFF2-40B4-BE49-F238E27FC236}">
                  <a16:creationId xmlns:a16="http://schemas.microsoft.com/office/drawing/2014/main" id="{68DBF61E-0C36-F278-30D3-7E2CDED398EF}"/>
                </a:ext>
              </a:extLst>
            </p:cNvPr>
            <p:cNvCxnSpPr>
              <a:stCxn id="22" idx="0"/>
              <a:endCxn id="1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0" name="Google Shape;5732;p83">
            <a:extLst>
              <a:ext uri="{FF2B5EF4-FFF2-40B4-BE49-F238E27FC236}">
                <a16:creationId xmlns:a16="http://schemas.microsoft.com/office/drawing/2014/main" id="{6F6479F8-0140-A5AF-2EEA-672FEEA86B4D}"/>
              </a:ext>
            </a:extLst>
          </p:cNvPr>
          <p:cNvGrpSpPr/>
          <p:nvPr/>
        </p:nvGrpSpPr>
        <p:grpSpPr>
          <a:xfrm>
            <a:off x="7320226" y="1826964"/>
            <a:ext cx="1412054" cy="633562"/>
            <a:chOff x="1187400" y="2529299"/>
            <a:chExt cx="6769193" cy="2241903"/>
          </a:xfrm>
        </p:grpSpPr>
        <p:sp>
          <p:nvSpPr>
            <p:cNvPr id="31" name="Google Shape;5733;p83">
              <a:extLst>
                <a:ext uri="{FF2B5EF4-FFF2-40B4-BE49-F238E27FC236}">
                  <a16:creationId xmlns:a16="http://schemas.microsoft.com/office/drawing/2014/main" id="{D1FE0286-9619-520E-CD5C-B76B2051FA16}"/>
                </a:ext>
              </a:extLst>
            </p:cNvPr>
            <p:cNvSpPr/>
            <p:nvPr/>
          </p:nvSpPr>
          <p:spPr>
            <a:xfrm>
              <a:off x="3802943" y="2529299"/>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5734;p83">
              <a:extLst>
                <a:ext uri="{FF2B5EF4-FFF2-40B4-BE49-F238E27FC236}">
                  <a16:creationId xmlns:a16="http://schemas.microsoft.com/office/drawing/2014/main" id="{E9B040E6-46E6-D517-927F-6B41C367F351}"/>
                </a:ext>
              </a:extLst>
            </p:cNvPr>
            <p:cNvSpPr/>
            <p:nvPr/>
          </p:nvSpPr>
          <p:spPr>
            <a:xfrm>
              <a:off x="5573240" y="3429000"/>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 name="Google Shape;5735;p83">
              <a:extLst>
                <a:ext uri="{FF2B5EF4-FFF2-40B4-BE49-F238E27FC236}">
                  <a16:creationId xmlns:a16="http://schemas.microsoft.com/office/drawing/2014/main" id="{3BBEFEC7-8E77-7CDF-5F8D-0F941B07A939}"/>
                </a:ext>
              </a:extLst>
            </p:cNvPr>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 name="Google Shape;5736;p83">
              <a:extLst>
                <a:ext uri="{FF2B5EF4-FFF2-40B4-BE49-F238E27FC236}">
                  <a16:creationId xmlns:a16="http://schemas.microsoft.com/office/drawing/2014/main" id="{EC03ABBE-D477-9CAA-3A52-B00BB7932726}"/>
                </a:ext>
              </a:extLst>
            </p:cNvPr>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 name="Google Shape;5737;p83">
              <a:extLst>
                <a:ext uri="{FF2B5EF4-FFF2-40B4-BE49-F238E27FC236}">
                  <a16:creationId xmlns:a16="http://schemas.microsoft.com/office/drawing/2014/main" id="{D4852CEC-F45E-8F34-3321-95CF37C0B578}"/>
                </a:ext>
              </a:extLst>
            </p:cNvPr>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 name="Google Shape;5738;p83">
              <a:extLst>
                <a:ext uri="{FF2B5EF4-FFF2-40B4-BE49-F238E27FC236}">
                  <a16:creationId xmlns:a16="http://schemas.microsoft.com/office/drawing/2014/main" id="{FB6F6F21-B8FE-F9FD-A86F-CB4C4828C1FB}"/>
                </a:ext>
              </a:extLst>
            </p:cNvPr>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 name="Google Shape;5739;p83">
              <a:extLst>
                <a:ext uri="{FF2B5EF4-FFF2-40B4-BE49-F238E27FC236}">
                  <a16:creationId xmlns:a16="http://schemas.microsoft.com/office/drawing/2014/main" id="{48259723-03BA-2E8F-AFF0-D8C404ABF437}"/>
                </a:ext>
              </a:extLst>
            </p:cNvPr>
            <p:cNvSpPr/>
            <p:nvPr/>
          </p:nvSpPr>
          <p:spPr>
            <a:xfrm>
              <a:off x="6418493" y="4328701"/>
              <a:ext cx="1538100" cy="4425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 name="Google Shape;5740;p83">
              <a:extLst>
                <a:ext uri="{FF2B5EF4-FFF2-40B4-BE49-F238E27FC236}">
                  <a16:creationId xmlns:a16="http://schemas.microsoft.com/office/drawing/2014/main" id="{C78A969F-28D7-9BA4-6F30-F2EB4803D25C}"/>
                </a:ext>
              </a:extLst>
            </p:cNvPr>
            <p:cNvCxnSpPr>
              <a:stCxn id="31" idx="2"/>
              <a:endCxn id="3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 name="Google Shape;5741;p83">
              <a:extLst>
                <a:ext uri="{FF2B5EF4-FFF2-40B4-BE49-F238E27FC236}">
                  <a16:creationId xmlns:a16="http://schemas.microsoft.com/office/drawing/2014/main" id="{1ECF36BF-4994-B7D5-BF71-A431289C9913}"/>
                </a:ext>
              </a:extLst>
            </p:cNvPr>
            <p:cNvCxnSpPr>
              <a:stCxn id="33" idx="0"/>
              <a:endCxn id="3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 name="Google Shape;5742;p83">
              <a:extLst>
                <a:ext uri="{FF2B5EF4-FFF2-40B4-BE49-F238E27FC236}">
                  <a16:creationId xmlns:a16="http://schemas.microsoft.com/office/drawing/2014/main" id="{146737D5-994A-FF94-5C0B-472B7EC0C1AC}"/>
                </a:ext>
              </a:extLst>
            </p:cNvPr>
            <p:cNvCxnSpPr>
              <a:stCxn id="33" idx="2"/>
              <a:endCxn id="3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 name="Google Shape;5743;p83">
              <a:extLst>
                <a:ext uri="{FF2B5EF4-FFF2-40B4-BE49-F238E27FC236}">
                  <a16:creationId xmlns:a16="http://schemas.microsoft.com/office/drawing/2014/main" id="{89FADBF0-0540-FA64-57D5-3750151314B8}"/>
                </a:ext>
              </a:extLst>
            </p:cNvPr>
            <p:cNvCxnSpPr>
              <a:stCxn id="34" idx="0"/>
              <a:endCxn id="3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 name="Google Shape;5744;p83">
              <a:extLst>
                <a:ext uri="{FF2B5EF4-FFF2-40B4-BE49-F238E27FC236}">
                  <a16:creationId xmlns:a16="http://schemas.microsoft.com/office/drawing/2014/main" id="{45B84A36-D1EB-F785-D46D-DED2C8FE5A49}"/>
                </a:ext>
              </a:extLst>
            </p:cNvPr>
            <p:cNvCxnSpPr>
              <a:stCxn id="32" idx="2"/>
              <a:endCxn id="3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 name="Google Shape;5745;p83">
              <a:extLst>
                <a:ext uri="{FF2B5EF4-FFF2-40B4-BE49-F238E27FC236}">
                  <a16:creationId xmlns:a16="http://schemas.microsoft.com/office/drawing/2014/main" id="{BD560DCD-E24A-6567-A24B-23DFD35D2A07}"/>
                </a:ext>
              </a:extLst>
            </p:cNvPr>
            <p:cNvCxnSpPr>
              <a:stCxn id="36" idx="0"/>
              <a:endCxn id="3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sp>
        <p:nvSpPr>
          <p:cNvPr id="58" name="Google Shape;6366;p85">
            <a:extLst>
              <a:ext uri="{FF2B5EF4-FFF2-40B4-BE49-F238E27FC236}">
                <a16:creationId xmlns:a16="http://schemas.microsoft.com/office/drawing/2014/main" id="{54DCE87C-7670-967F-6FCE-5C48654FBAB2}"/>
              </a:ext>
            </a:extLst>
          </p:cNvPr>
          <p:cNvSpPr/>
          <p:nvPr/>
        </p:nvSpPr>
        <p:spPr>
          <a:xfrm>
            <a:off x="5204699" y="3718724"/>
            <a:ext cx="1715428" cy="42960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Fira Sans" panose="020B0503050000020004" pitchFamily="34" charset="0"/>
              </a:rPr>
              <a:t>Majority-Voting</a:t>
            </a:r>
          </a:p>
        </p:txBody>
      </p:sp>
      <p:sp>
        <p:nvSpPr>
          <p:cNvPr id="59" name="Google Shape;2164;p33">
            <a:extLst>
              <a:ext uri="{FF2B5EF4-FFF2-40B4-BE49-F238E27FC236}">
                <a16:creationId xmlns:a16="http://schemas.microsoft.com/office/drawing/2014/main" id="{933823FE-D6A7-7BF7-B049-E69D4DD1C2F1}"/>
              </a:ext>
            </a:extLst>
          </p:cNvPr>
          <p:cNvSpPr/>
          <p:nvPr/>
        </p:nvSpPr>
        <p:spPr>
          <a:xfrm>
            <a:off x="3854863" y="2673697"/>
            <a:ext cx="1112027" cy="500160"/>
          </a:xfrm>
          <a:prstGeom prst="round2DiagRect">
            <a:avLst>
              <a:gd name="adj1" fmla="val 16667"/>
              <a:gd name="adj2" fmla="val 0"/>
            </a:avLst>
          </a:prstGeom>
          <a:solidFill>
            <a:srgbClr val="EFEFEF"/>
          </a:solidFill>
          <a:ln>
            <a:noFill/>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US" sz="1200">
                <a:latin typeface="Fira Sans"/>
                <a:ea typeface="Fira Sans"/>
                <a:cs typeface="Fira Sans"/>
                <a:sym typeface="Fira Sans"/>
              </a:rPr>
              <a:t>Default</a:t>
            </a:r>
            <a:endParaRPr sz="1200">
              <a:latin typeface="Fira Sans"/>
              <a:ea typeface="Fira Sans"/>
              <a:cs typeface="Fira Sans"/>
              <a:sym typeface="Fira Sans"/>
            </a:endParaRPr>
          </a:p>
        </p:txBody>
      </p:sp>
      <p:sp>
        <p:nvSpPr>
          <p:cNvPr id="60" name="Google Shape;2165;p33">
            <a:extLst>
              <a:ext uri="{FF2B5EF4-FFF2-40B4-BE49-F238E27FC236}">
                <a16:creationId xmlns:a16="http://schemas.microsoft.com/office/drawing/2014/main" id="{9CE5752A-18A7-CFEE-ECF0-3F19B802F20B}"/>
              </a:ext>
            </a:extLst>
          </p:cNvPr>
          <p:cNvSpPr/>
          <p:nvPr/>
        </p:nvSpPr>
        <p:spPr>
          <a:xfrm flipH="1">
            <a:off x="3855654" y="2629161"/>
            <a:ext cx="1111361" cy="250596"/>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Tree-1</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61" name="Google Shape;2164;p33">
            <a:extLst>
              <a:ext uri="{FF2B5EF4-FFF2-40B4-BE49-F238E27FC236}">
                <a16:creationId xmlns:a16="http://schemas.microsoft.com/office/drawing/2014/main" id="{DEE9F248-9BDE-0033-7803-ADD5B55B0F97}"/>
              </a:ext>
            </a:extLst>
          </p:cNvPr>
          <p:cNvSpPr/>
          <p:nvPr/>
        </p:nvSpPr>
        <p:spPr>
          <a:xfrm>
            <a:off x="5524073" y="2677852"/>
            <a:ext cx="1112027" cy="500160"/>
          </a:xfrm>
          <a:prstGeom prst="round2DiagRect">
            <a:avLst>
              <a:gd name="adj1" fmla="val 16667"/>
              <a:gd name="adj2" fmla="val 0"/>
            </a:avLst>
          </a:prstGeom>
          <a:solidFill>
            <a:srgbClr val="EFEFEF"/>
          </a:solidFill>
          <a:ln>
            <a:noFill/>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US" sz="1200">
                <a:latin typeface="Fira Sans"/>
                <a:ea typeface="Fira Sans"/>
                <a:cs typeface="Fira Sans"/>
                <a:sym typeface="Fira Sans"/>
              </a:rPr>
              <a:t>Non-default</a:t>
            </a:r>
            <a:endParaRPr sz="1200">
              <a:latin typeface="Fira Sans"/>
              <a:ea typeface="Fira Sans"/>
              <a:cs typeface="Fira Sans"/>
              <a:sym typeface="Fira Sans"/>
            </a:endParaRPr>
          </a:p>
        </p:txBody>
      </p:sp>
      <p:sp>
        <p:nvSpPr>
          <p:cNvPr id="62" name="Google Shape;2165;p33">
            <a:extLst>
              <a:ext uri="{FF2B5EF4-FFF2-40B4-BE49-F238E27FC236}">
                <a16:creationId xmlns:a16="http://schemas.microsoft.com/office/drawing/2014/main" id="{0B43C2E5-C38E-3377-3CB5-D699C2E10E09}"/>
              </a:ext>
            </a:extLst>
          </p:cNvPr>
          <p:cNvSpPr/>
          <p:nvPr/>
        </p:nvSpPr>
        <p:spPr>
          <a:xfrm flipH="1">
            <a:off x="5524864" y="2633316"/>
            <a:ext cx="1111361" cy="250596"/>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Tree-2</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63" name="Google Shape;2164;p33">
            <a:extLst>
              <a:ext uri="{FF2B5EF4-FFF2-40B4-BE49-F238E27FC236}">
                <a16:creationId xmlns:a16="http://schemas.microsoft.com/office/drawing/2014/main" id="{31F6FC25-948C-A937-556C-4A449CE1F1D5}"/>
              </a:ext>
            </a:extLst>
          </p:cNvPr>
          <p:cNvSpPr/>
          <p:nvPr/>
        </p:nvSpPr>
        <p:spPr>
          <a:xfrm>
            <a:off x="7495754" y="2673697"/>
            <a:ext cx="1112027" cy="500160"/>
          </a:xfrm>
          <a:prstGeom prst="round2DiagRect">
            <a:avLst>
              <a:gd name="adj1" fmla="val 16667"/>
              <a:gd name="adj2" fmla="val 0"/>
            </a:avLst>
          </a:prstGeom>
          <a:solidFill>
            <a:srgbClr val="EFEFEF"/>
          </a:solidFill>
          <a:ln>
            <a:noFill/>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US" sz="1200">
                <a:latin typeface="Fira Sans"/>
                <a:ea typeface="Fira Sans"/>
                <a:cs typeface="Fira Sans"/>
                <a:sym typeface="Fira Sans"/>
              </a:rPr>
              <a:t>Non-default</a:t>
            </a:r>
            <a:endParaRPr sz="1200">
              <a:latin typeface="Fira Sans"/>
              <a:ea typeface="Fira Sans"/>
              <a:cs typeface="Fira Sans"/>
              <a:sym typeface="Fira Sans"/>
            </a:endParaRPr>
          </a:p>
        </p:txBody>
      </p:sp>
      <p:sp>
        <p:nvSpPr>
          <p:cNvPr id="1408" name="Google Shape;2165;p33">
            <a:extLst>
              <a:ext uri="{FF2B5EF4-FFF2-40B4-BE49-F238E27FC236}">
                <a16:creationId xmlns:a16="http://schemas.microsoft.com/office/drawing/2014/main" id="{EF123A6A-BC8D-A5F2-2503-8F401DB2FFE1}"/>
              </a:ext>
            </a:extLst>
          </p:cNvPr>
          <p:cNvSpPr/>
          <p:nvPr/>
        </p:nvSpPr>
        <p:spPr>
          <a:xfrm flipH="1">
            <a:off x="7496545" y="2629161"/>
            <a:ext cx="1111361" cy="250596"/>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Tree-N</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1409" name="副標題 3">
            <a:extLst>
              <a:ext uri="{FF2B5EF4-FFF2-40B4-BE49-F238E27FC236}">
                <a16:creationId xmlns:a16="http://schemas.microsoft.com/office/drawing/2014/main" id="{408B6B77-351D-9FEA-08D3-94C9A36F8FF8}"/>
              </a:ext>
            </a:extLst>
          </p:cNvPr>
          <p:cNvSpPr txBox="1">
            <a:spLocks/>
          </p:cNvSpPr>
          <p:nvPr/>
        </p:nvSpPr>
        <p:spPr>
          <a:xfrm>
            <a:off x="6917796" y="2153707"/>
            <a:ext cx="337423" cy="466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HK" sz="1700">
                <a:solidFill>
                  <a:schemeClr val="accent1"/>
                </a:solidFill>
                <a:latin typeface="Fira Sans Extra Condensed Medium"/>
              </a:rPr>
              <a:t>…</a:t>
            </a:r>
            <a:endParaRPr lang="zh-HK" altLang="en-US" sz="1700">
              <a:solidFill>
                <a:schemeClr val="accent1"/>
              </a:solidFill>
              <a:latin typeface="Fira Sans Extra Condensed Medium"/>
            </a:endParaRPr>
          </a:p>
        </p:txBody>
      </p:sp>
      <p:grpSp>
        <p:nvGrpSpPr>
          <p:cNvPr id="1422" name="群組 1421">
            <a:extLst>
              <a:ext uri="{FF2B5EF4-FFF2-40B4-BE49-F238E27FC236}">
                <a16:creationId xmlns:a16="http://schemas.microsoft.com/office/drawing/2014/main" id="{246866A0-4881-5A66-E821-5F22E5ECFBCE}"/>
              </a:ext>
            </a:extLst>
          </p:cNvPr>
          <p:cNvGrpSpPr/>
          <p:nvPr/>
        </p:nvGrpSpPr>
        <p:grpSpPr>
          <a:xfrm rot="5400000">
            <a:off x="5831568" y="1863218"/>
            <a:ext cx="414748" cy="3225757"/>
            <a:chOff x="5432650" y="1972838"/>
            <a:chExt cx="1229100" cy="2057400"/>
          </a:xfrm>
        </p:grpSpPr>
        <p:cxnSp>
          <p:nvCxnSpPr>
            <p:cNvPr id="1419" name="Google Shape;1638;p19">
              <a:extLst>
                <a:ext uri="{FF2B5EF4-FFF2-40B4-BE49-F238E27FC236}">
                  <a16:creationId xmlns:a16="http://schemas.microsoft.com/office/drawing/2014/main" id="{D0E1D698-B320-A8D5-7B42-01372B46D51B}"/>
                </a:ext>
              </a:extLst>
            </p:cNvPr>
            <p:cNvCxnSpPr/>
            <p:nvPr/>
          </p:nvCxnSpPr>
          <p:spPr>
            <a:xfrm rot="10800000">
              <a:off x="5432650" y="1972838"/>
              <a:ext cx="1229100" cy="1028700"/>
            </a:xfrm>
            <a:prstGeom prst="bentConnector3">
              <a:avLst>
                <a:gd name="adj1" fmla="val 50001"/>
              </a:avLst>
            </a:prstGeom>
            <a:noFill/>
            <a:ln w="28575" cap="flat" cmpd="sng">
              <a:solidFill>
                <a:schemeClr val="dk2"/>
              </a:solidFill>
              <a:prstDash val="solid"/>
              <a:round/>
              <a:headEnd type="none" w="med" len="med"/>
              <a:tailEnd type="none" w="med" len="med"/>
            </a:ln>
          </p:spPr>
        </p:cxnSp>
        <p:cxnSp>
          <p:nvCxnSpPr>
            <p:cNvPr id="1420" name="Google Shape;1639;p19">
              <a:extLst>
                <a:ext uri="{FF2B5EF4-FFF2-40B4-BE49-F238E27FC236}">
                  <a16:creationId xmlns:a16="http://schemas.microsoft.com/office/drawing/2014/main" id="{C31662F3-E7D0-FC28-4EB8-01A6C259EDC3}"/>
                </a:ext>
              </a:extLst>
            </p:cNvPr>
            <p:cNvCxnSpPr/>
            <p:nvPr/>
          </p:nvCxnSpPr>
          <p:spPr>
            <a:xfrm flipH="1">
              <a:off x="5432650" y="3001538"/>
              <a:ext cx="1229100" cy="1028700"/>
            </a:xfrm>
            <a:prstGeom prst="bentConnector3">
              <a:avLst>
                <a:gd name="adj1" fmla="val 50001"/>
              </a:avLst>
            </a:prstGeom>
            <a:noFill/>
            <a:ln w="28575" cap="flat" cmpd="sng">
              <a:solidFill>
                <a:schemeClr val="dk2"/>
              </a:solidFill>
              <a:prstDash val="solid"/>
              <a:round/>
              <a:headEnd type="none" w="med" len="med"/>
              <a:tailEnd type="none" w="med" len="med"/>
            </a:ln>
          </p:spPr>
        </p:cxnSp>
        <p:cxnSp>
          <p:nvCxnSpPr>
            <p:cNvPr id="1421" name="Google Shape;1640;p19">
              <a:extLst>
                <a:ext uri="{FF2B5EF4-FFF2-40B4-BE49-F238E27FC236}">
                  <a16:creationId xmlns:a16="http://schemas.microsoft.com/office/drawing/2014/main" id="{DE11BEEA-63B7-5E99-94F7-B2B06036002E}"/>
                </a:ext>
              </a:extLst>
            </p:cNvPr>
            <p:cNvCxnSpPr/>
            <p:nvPr/>
          </p:nvCxnSpPr>
          <p:spPr>
            <a:xfrm rot="10800000">
              <a:off x="5432650" y="3001538"/>
              <a:ext cx="1229100" cy="0"/>
            </a:xfrm>
            <a:prstGeom prst="straightConnector1">
              <a:avLst/>
            </a:prstGeom>
            <a:noFill/>
            <a:ln w="28575" cap="flat" cmpd="sng">
              <a:solidFill>
                <a:schemeClr val="dk2"/>
              </a:solidFill>
              <a:prstDash val="solid"/>
              <a:round/>
              <a:headEnd type="none" w="med" len="med"/>
              <a:tailEnd type="none" w="med" len="med"/>
            </a:ln>
          </p:spPr>
        </p:cxnSp>
      </p:grpSp>
      <p:grpSp>
        <p:nvGrpSpPr>
          <p:cNvPr id="44" name="Google Shape;3268;p81">
            <a:extLst>
              <a:ext uri="{FF2B5EF4-FFF2-40B4-BE49-F238E27FC236}">
                <a16:creationId xmlns:a16="http://schemas.microsoft.com/office/drawing/2014/main" id="{21A046B2-9973-E993-EEE7-E3F249812351}"/>
              </a:ext>
            </a:extLst>
          </p:cNvPr>
          <p:cNvGrpSpPr/>
          <p:nvPr/>
        </p:nvGrpSpPr>
        <p:grpSpPr>
          <a:xfrm>
            <a:off x="4882774" y="4235807"/>
            <a:ext cx="2359278" cy="400566"/>
            <a:chOff x="4239160" y="2233974"/>
            <a:chExt cx="807329" cy="189069"/>
          </a:xfrm>
        </p:grpSpPr>
        <p:sp>
          <p:nvSpPr>
            <p:cNvPr id="45" name="Google Shape;3269;p81">
              <a:extLst>
                <a:ext uri="{FF2B5EF4-FFF2-40B4-BE49-F238E27FC236}">
                  <a16:creationId xmlns:a16="http://schemas.microsoft.com/office/drawing/2014/main" id="{23BAA9EA-B928-C673-0FB0-86F0C4C0B9BA}"/>
                </a:ext>
              </a:extLst>
            </p:cNvPr>
            <p:cNvSpPr/>
            <p:nvPr/>
          </p:nvSpPr>
          <p:spPr>
            <a:xfrm>
              <a:off x="4239160" y="2278600"/>
              <a:ext cx="807329"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atin typeface="Fira Sans" panose="020B0503050000020004" pitchFamily="34" charset="0"/>
                </a:rPr>
                <a:t>Non-default</a:t>
              </a:r>
              <a:endParaRPr>
                <a:latin typeface="Fira Sans" panose="020B0503050000020004" pitchFamily="34" charset="0"/>
              </a:endParaRPr>
            </a:p>
          </p:txBody>
        </p:sp>
        <p:sp>
          <p:nvSpPr>
            <p:cNvPr id="46" name="Google Shape;3270;p81">
              <a:extLst>
                <a:ext uri="{FF2B5EF4-FFF2-40B4-BE49-F238E27FC236}">
                  <a16:creationId xmlns:a16="http://schemas.microsoft.com/office/drawing/2014/main" id="{DC34BF6F-5C87-D7F5-C327-A753D6984A8F}"/>
                </a:ext>
              </a:extLst>
            </p:cNvPr>
            <p:cNvSpPr/>
            <p:nvPr/>
          </p:nvSpPr>
          <p:spPr>
            <a:xfrm>
              <a:off x="4244600" y="2233974"/>
              <a:ext cx="42966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Fira Sans" panose="020B0503050000020004" pitchFamily="34" charset="0"/>
                </a:rPr>
                <a:t>Final Class</a:t>
              </a:r>
              <a:endParaRPr b="1">
                <a:latin typeface="Fira Sans" panose="020B0503050000020004" pitchFamily="34" charset="0"/>
              </a:endParaRPr>
            </a:p>
          </p:txBody>
        </p:sp>
      </p:grpSp>
    </p:spTree>
    <p:extLst>
      <p:ext uri="{BB962C8B-B14F-4D97-AF65-F5344CB8AC3E}">
        <p14:creationId xmlns:p14="http://schemas.microsoft.com/office/powerpoint/2010/main" val="5092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DD1-D076-F80E-B122-6B08B8BFA4C9}"/>
              </a:ext>
            </a:extLst>
          </p:cNvPr>
          <p:cNvSpPr>
            <a:spLocks noGrp="1"/>
          </p:cNvSpPr>
          <p:nvPr>
            <p:ph type="title"/>
          </p:nvPr>
        </p:nvSpPr>
        <p:spPr/>
        <p:txBody>
          <a:bodyPr/>
          <a:lstStyle/>
          <a:p>
            <a:r>
              <a:rPr lang="en-US" b="1">
                <a:solidFill>
                  <a:schemeClr val="tx1"/>
                </a:solidFill>
              </a:rPr>
              <a:t>What is Credit Risk?</a:t>
            </a:r>
          </a:p>
          <a:p>
            <a:endParaRPr lang="en-US"/>
          </a:p>
        </p:txBody>
      </p:sp>
      <p:sp>
        <p:nvSpPr>
          <p:cNvPr id="3" name="Text Placeholder 2">
            <a:extLst>
              <a:ext uri="{FF2B5EF4-FFF2-40B4-BE49-F238E27FC236}">
                <a16:creationId xmlns:a16="http://schemas.microsoft.com/office/drawing/2014/main" id="{66DA9523-DF5F-16A0-D649-D5061A446888}"/>
              </a:ext>
            </a:extLst>
          </p:cNvPr>
          <p:cNvSpPr>
            <a:spLocks noGrp="1"/>
          </p:cNvSpPr>
          <p:nvPr>
            <p:ph type="body" idx="1"/>
          </p:nvPr>
        </p:nvSpPr>
        <p:spPr>
          <a:xfrm>
            <a:off x="311700" y="762182"/>
            <a:ext cx="8520600" cy="979310"/>
          </a:xfrm>
        </p:spPr>
        <p:txBody>
          <a:bodyPr/>
          <a:lstStyle/>
          <a:p>
            <a:pPr marL="152400" indent="0">
              <a:buNone/>
            </a:pPr>
            <a:r>
              <a:rPr lang="en-US" sz="1700">
                <a:solidFill>
                  <a:schemeClr val="accent1"/>
                </a:solidFill>
              </a:rPr>
              <a:t>Credit risk is the probability of a financial loss resulting from a borrower's failure to repay a loan. It is the risk that a lender may not receive back the owed principal and interest.</a:t>
            </a:r>
          </a:p>
        </p:txBody>
      </p:sp>
      <p:pic>
        <p:nvPicPr>
          <p:cNvPr id="5" name="Picture 4" descr="Lending Money to Friends and Family: 6 Things to Consider • Millers on Fire">
            <a:extLst>
              <a:ext uri="{FF2B5EF4-FFF2-40B4-BE49-F238E27FC236}">
                <a16:creationId xmlns:a16="http://schemas.microsoft.com/office/drawing/2014/main" id="{941A2922-3B98-7C52-1E21-ABA4D126B3F4}"/>
              </a:ext>
            </a:extLst>
          </p:cNvPr>
          <p:cNvPicPr>
            <a:picLocks noChangeAspect="1"/>
          </p:cNvPicPr>
          <p:nvPr/>
        </p:nvPicPr>
        <p:blipFill>
          <a:blip r:embed="rId3"/>
          <a:stretch>
            <a:fillRect/>
          </a:stretch>
        </p:blipFill>
        <p:spPr>
          <a:xfrm>
            <a:off x="567172" y="1917949"/>
            <a:ext cx="1828800" cy="1219200"/>
          </a:xfrm>
          <a:prstGeom prst="rect">
            <a:avLst/>
          </a:prstGeom>
        </p:spPr>
      </p:pic>
      <p:sp>
        <p:nvSpPr>
          <p:cNvPr id="6" name="TextBox 5">
            <a:extLst>
              <a:ext uri="{FF2B5EF4-FFF2-40B4-BE49-F238E27FC236}">
                <a16:creationId xmlns:a16="http://schemas.microsoft.com/office/drawing/2014/main" id="{DBD3CE79-0D01-0809-E284-701142A49776}"/>
              </a:ext>
            </a:extLst>
          </p:cNvPr>
          <p:cNvSpPr txBox="1"/>
          <p:nvPr/>
        </p:nvSpPr>
        <p:spPr>
          <a:xfrm>
            <a:off x="400155" y="3244858"/>
            <a:ext cx="2595013"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chemeClr val="accent1"/>
                </a:solidFill>
                <a:latin typeface="Fira Sans"/>
                <a:sym typeface="Fira Sans"/>
              </a:rPr>
              <a:t>Lend your friend $1000 </a:t>
            </a:r>
          </a:p>
        </p:txBody>
      </p:sp>
      <p:sp>
        <p:nvSpPr>
          <p:cNvPr id="7" name="TextBox 6">
            <a:extLst>
              <a:ext uri="{FF2B5EF4-FFF2-40B4-BE49-F238E27FC236}">
                <a16:creationId xmlns:a16="http://schemas.microsoft.com/office/drawing/2014/main" id="{832A66CD-542C-59C2-4F5D-CA406A1CDC69}"/>
              </a:ext>
            </a:extLst>
          </p:cNvPr>
          <p:cNvSpPr txBox="1"/>
          <p:nvPr/>
        </p:nvSpPr>
        <p:spPr>
          <a:xfrm>
            <a:off x="4144331" y="1980545"/>
            <a:ext cx="25481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latin typeface="Fira Sans"/>
              </a:rPr>
              <a:t>You became a lender</a:t>
            </a:r>
            <a:endParaRPr lang="en-US">
              <a:solidFill>
                <a:schemeClr val="accent1"/>
              </a:solidFill>
            </a:endParaRPr>
          </a:p>
        </p:txBody>
      </p:sp>
      <p:sp>
        <p:nvSpPr>
          <p:cNvPr id="8" name="TextBox 7">
            <a:extLst>
              <a:ext uri="{FF2B5EF4-FFF2-40B4-BE49-F238E27FC236}">
                <a16:creationId xmlns:a16="http://schemas.microsoft.com/office/drawing/2014/main" id="{45FB5F5E-BA3B-5F65-6AD3-3DA87EE7BA22}"/>
              </a:ext>
            </a:extLst>
          </p:cNvPr>
          <p:cNvSpPr txBox="1"/>
          <p:nvPr/>
        </p:nvSpPr>
        <p:spPr>
          <a:xfrm>
            <a:off x="4144859" y="3046826"/>
            <a:ext cx="2573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80AD"/>
                </a:solidFill>
                <a:latin typeface="Fira Sans"/>
              </a:rPr>
              <a:t>He could not repay to you on time </a:t>
            </a:r>
            <a:endParaRPr lang="en-US"/>
          </a:p>
        </p:txBody>
      </p:sp>
      <p:sp>
        <p:nvSpPr>
          <p:cNvPr id="9" name="TextBox 8">
            <a:extLst>
              <a:ext uri="{FF2B5EF4-FFF2-40B4-BE49-F238E27FC236}">
                <a16:creationId xmlns:a16="http://schemas.microsoft.com/office/drawing/2014/main" id="{9C9CBD2E-ED15-5E68-7E69-DE858F2DC43F}"/>
              </a:ext>
            </a:extLst>
          </p:cNvPr>
          <p:cNvSpPr txBox="1"/>
          <p:nvPr/>
        </p:nvSpPr>
        <p:spPr>
          <a:xfrm>
            <a:off x="3555969" y="4343031"/>
            <a:ext cx="43553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 </a:t>
            </a:r>
            <a:r>
              <a:rPr lang="en-US">
                <a:solidFill>
                  <a:srgbClr val="3280AD"/>
                </a:solidFill>
                <a:latin typeface="Fira Sans"/>
              </a:rPr>
              <a:t>Was not able to repay the money to you at the end</a:t>
            </a:r>
          </a:p>
        </p:txBody>
      </p:sp>
      <p:sp>
        <p:nvSpPr>
          <p:cNvPr id="4" name="Arrow: Right 3">
            <a:extLst>
              <a:ext uri="{FF2B5EF4-FFF2-40B4-BE49-F238E27FC236}">
                <a16:creationId xmlns:a16="http://schemas.microsoft.com/office/drawing/2014/main" id="{27416226-86EB-BEB3-82CA-DA9CF8BD4282}"/>
              </a:ext>
            </a:extLst>
          </p:cNvPr>
          <p:cNvSpPr/>
          <p:nvPr/>
        </p:nvSpPr>
        <p:spPr>
          <a:xfrm>
            <a:off x="3187521" y="1980126"/>
            <a:ext cx="732486" cy="313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4874184-63BC-155E-10DE-33DE157685D8}"/>
              </a:ext>
            </a:extLst>
          </p:cNvPr>
          <p:cNvSpPr txBox="1"/>
          <p:nvPr/>
        </p:nvSpPr>
        <p:spPr>
          <a:xfrm>
            <a:off x="4118020" y="24799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80AD"/>
                </a:solidFill>
                <a:latin typeface="Fira Sans"/>
              </a:rPr>
              <a:t>Your friend became a borrower</a:t>
            </a:r>
            <a:endParaRPr lang="en-US"/>
          </a:p>
        </p:txBody>
      </p:sp>
      <p:sp>
        <p:nvSpPr>
          <p:cNvPr id="11" name="Arrow: Right 10">
            <a:extLst>
              <a:ext uri="{FF2B5EF4-FFF2-40B4-BE49-F238E27FC236}">
                <a16:creationId xmlns:a16="http://schemas.microsoft.com/office/drawing/2014/main" id="{0C5F5BF5-DB74-84E3-002D-CEC0008D6D05}"/>
              </a:ext>
            </a:extLst>
          </p:cNvPr>
          <p:cNvSpPr/>
          <p:nvPr/>
        </p:nvSpPr>
        <p:spPr>
          <a:xfrm>
            <a:off x="3187521" y="2479182"/>
            <a:ext cx="732486" cy="313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402260F-A404-7652-630B-4B0DCC77FCE2}"/>
              </a:ext>
            </a:extLst>
          </p:cNvPr>
          <p:cNvSpPr/>
          <p:nvPr/>
        </p:nvSpPr>
        <p:spPr>
          <a:xfrm>
            <a:off x="5312535" y="2785056"/>
            <a:ext cx="249528" cy="233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EC6BA5E-1365-E931-626F-ADDC9FA8F697}"/>
              </a:ext>
            </a:extLst>
          </p:cNvPr>
          <p:cNvSpPr/>
          <p:nvPr/>
        </p:nvSpPr>
        <p:spPr>
          <a:xfrm>
            <a:off x="5312535" y="3485345"/>
            <a:ext cx="249528" cy="233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E5442D2-3815-A973-7261-78D36AE2FC65}"/>
              </a:ext>
            </a:extLst>
          </p:cNvPr>
          <p:cNvSpPr txBox="1"/>
          <p:nvPr/>
        </p:nvSpPr>
        <p:spPr>
          <a:xfrm>
            <a:off x="4236337" y="3771262"/>
            <a:ext cx="26414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80AD"/>
                </a:solidFill>
                <a:latin typeface="Fira Sans"/>
              </a:rPr>
              <a:t>Had a Bad Creditworthiness</a:t>
            </a:r>
            <a:endParaRPr lang="en-US"/>
          </a:p>
        </p:txBody>
      </p:sp>
      <p:sp>
        <p:nvSpPr>
          <p:cNvPr id="17" name="Arrow: Down 16">
            <a:extLst>
              <a:ext uri="{FF2B5EF4-FFF2-40B4-BE49-F238E27FC236}">
                <a16:creationId xmlns:a16="http://schemas.microsoft.com/office/drawing/2014/main" id="{6629EB60-2792-615E-FABA-389248249C57}"/>
              </a:ext>
            </a:extLst>
          </p:cNvPr>
          <p:cNvSpPr/>
          <p:nvPr/>
        </p:nvSpPr>
        <p:spPr>
          <a:xfrm>
            <a:off x="5312535" y="4080993"/>
            <a:ext cx="249528" cy="233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F94193EF-3900-EA3F-4088-DE872F6CDF50}"/>
              </a:ext>
            </a:extLst>
          </p:cNvPr>
          <p:cNvSpPr/>
          <p:nvPr/>
        </p:nvSpPr>
        <p:spPr>
          <a:xfrm>
            <a:off x="5312535" y="4692739"/>
            <a:ext cx="249528" cy="233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67AEE-A4E1-5A86-40D9-AE5EF823BADF}"/>
              </a:ext>
            </a:extLst>
          </p:cNvPr>
          <p:cNvSpPr txBox="1"/>
          <p:nvPr/>
        </p:nvSpPr>
        <p:spPr>
          <a:xfrm>
            <a:off x="4753915" y="4902827"/>
            <a:ext cx="13667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Fira Sans"/>
              </a:rPr>
              <a:t>Financial Loss</a:t>
            </a:r>
            <a:endParaRPr lang="en-US">
              <a:solidFill>
                <a:srgbClr val="FF0000"/>
              </a:solidFill>
            </a:endParaRPr>
          </a:p>
        </p:txBody>
      </p:sp>
    </p:spTree>
    <p:extLst>
      <p:ext uri="{BB962C8B-B14F-4D97-AF65-F5344CB8AC3E}">
        <p14:creationId xmlns:p14="http://schemas.microsoft.com/office/powerpoint/2010/main" val="38347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4" grpId="0" animBg="1"/>
      <p:bldP spid="10" grpId="0"/>
      <p:bldP spid="11" grpId="0" animBg="1"/>
      <p:bldP spid="12" grpId="0" animBg="1"/>
      <p:bldP spid="13" grpId="0" animBg="1"/>
      <p:bldP spid="14" grpId="0"/>
      <p:bldP spid="17" grpId="0" animBg="1"/>
      <p:bldP spid="18" grpId="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3-1. Random Forest without hyperparameter tuning</a:t>
            </a:r>
            <a:endParaRPr/>
          </a:p>
          <a:p>
            <a:pPr marL="0" lvl="0" indent="0" algn="ctr" rtl="0">
              <a:spcBef>
                <a:spcPts val="0"/>
              </a:spcBef>
              <a:spcAft>
                <a:spcPts val="0"/>
              </a:spcAft>
              <a:buNone/>
            </a:pPr>
            <a:endParaRPr/>
          </a:p>
        </p:txBody>
      </p:sp>
      <p:sp>
        <p:nvSpPr>
          <p:cNvPr id="7" name="Google Shape;1992;p29">
            <a:extLst>
              <a:ext uri="{FF2B5EF4-FFF2-40B4-BE49-F238E27FC236}">
                <a16:creationId xmlns:a16="http://schemas.microsoft.com/office/drawing/2014/main" id="{9DA315C8-387D-99C6-BE58-EB627C257919}"/>
              </a:ext>
            </a:extLst>
          </p:cNvPr>
          <p:cNvSpPr/>
          <p:nvPr/>
        </p:nvSpPr>
        <p:spPr>
          <a:xfrm>
            <a:off x="4857757"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3;p29">
            <a:extLst>
              <a:ext uri="{FF2B5EF4-FFF2-40B4-BE49-F238E27FC236}">
                <a16:creationId xmlns:a16="http://schemas.microsoft.com/office/drawing/2014/main" id="{728459CB-7956-68A0-7989-7B5E30DE84E2}"/>
              </a:ext>
            </a:extLst>
          </p:cNvPr>
          <p:cNvSpPr/>
          <p:nvPr/>
        </p:nvSpPr>
        <p:spPr>
          <a:xfrm>
            <a:off x="4857757"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4;p29">
            <a:extLst>
              <a:ext uri="{FF2B5EF4-FFF2-40B4-BE49-F238E27FC236}">
                <a16:creationId xmlns:a16="http://schemas.microsoft.com/office/drawing/2014/main" id="{253DCC49-7789-F668-8335-E9C18C0499E4}"/>
              </a:ext>
            </a:extLst>
          </p:cNvPr>
          <p:cNvSpPr/>
          <p:nvPr/>
        </p:nvSpPr>
        <p:spPr>
          <a:xfrm>
            <a:off x="4857757"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5;p29">
            <a:extLst>
              <a:ext uri="{FF2B5EF4-FFF2-40B4-BE49-F238E27FC236}">
                <a16:creationId xmlns:a16="http://schemas.microsoft.com/office/drawing/2014/main" id="{D41D6625-502F-CFA9-367B-E66823C858C6}"/>
              </a:ext>
            </a:extLst>
          </p:cNvPr>
          <p:cNvSpPr/>
          <p:nvPr/>
        </p:nvSpPr>
        <p:spPr>
          <a:xfrm>
            <a:off x="4857757"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6">
            <a:extLst>
              <a:ext uri="{FF2B5EF4-FFF2-40B4-BE49-F238E27FC236}">
                <a16:creationId xmlns:a16="http://schemas.microsoft.com/office/drawing/2014/main" id="{8F9E8F90-A3DE-5115-10A3-E56D95B57F88}"/>
              </a:ext>
            </a:extLst>
          </p:cNvPr>
          <p:cNvSpPr txBox="1"/>
          <p:nvPr/>
        </p:nvSpPr>
        <p:spPr>
          <a:xfrm>
            <a:off x="5229325" y="1083139"/>
            <a:ext cx="10304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a:t>
            </a:r>
          </a:p>
        </p:txBody>
      </p:sp>
      <p:sp>
        <p:nvSpPr>
          <p:cNvPr id="12" name="Google Shape;2030;p29">
            <a:extLst>
              <a:ext uri="{FF2B5EF4-FFF2-40B4-BE49-F238E27FC236}">
                <a16:creationId xmlns:a16="http://schemas.microsoft.com/office/drawing/2014/main" id="{67578069-698C-26EF-C9C5-1E30DB8D381B}"/>
              </a:ext>
            </a:extLst>
          </p:cNvPr>
          <p:cNvSpPr txBox="1"/>
          <p:nvPr/>
        </p:nvSpPr>
        <p:spPr>
          <a:xfrm>
            <a:off x="4929102" y="3156855"/>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0.6986</a:t>
            </a:r>
            <a:endParaRPr lang="en-US" sz="1700" dirty="0">
              <a:solidFill>
                <a:schemeClr val="lt2"/>
              </a:solidFill>
              <a:latin typeface="Fira Sans Extra Condensed Medium"/>
              <a:ea typeface="Fira Sans Extra Condensed Medium"/>
              <a:cs typeface="Fira Sans Extra Condensed Medium"/>
            </a:endParaRPr>
          </a:p>
        </p:txBody>
      </p:sp>
      <p:sp>
        <p:nvSpPr>
          <p:cNvPr id="13" name="Google Shape;2034;p29">
            <a:extLst>
              <a:ext uri="{FF2B5EF4-FFF2-40B4-BE49-F238E27FC236}">
                <a16:creationId xmlns:a16="http://schemas.microsoft.com/office/drawing/2014/main" id="{B683E7D7-90C1-C3B1-C06A-1D37E78BCE90}"/>
              </a:ext>
            </a:extLst>
          </p:cNvPr>
          <p:cNvSpPr txBox="1"/>
          <p:nvPr/>
        </p:nvSpPr>
        <p:spPr>
          <a:xfrm>
            <a:off x="4929102" y="1553122"/>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0.9281</a:t>
            </a:r>
            <a:endParaRPr lang="en-US" dirty="0"/>
          </a:p>
        </p:txBody>
      </p:sp>
      <p:sp>
        <p:nvSpPr>
          <p:cNvPr id="14" name="Google Shape;2036;p29">
            <a:extLst>
              <a:ext uri="{FF2B5EF4-FFF2-40B4-BE49-F238E27FC236}">
                <a16:creationId xmlns:a16="http://schemas.microsoft.com/office/drawing/2014/main" id="{D6A91759-22C2-365B-ABB0-D6D142C3F331}"/>
              </a:ext>
            </a:extLst>
          </p:cNvPr>
          <p:cNvSpPr txBox="1"/>
          <p:nvPr/>
        </p:nvSpPr>
        <p:spPr>
          <a:xfrm>
            <a:off x="4929102" y="2354988"/>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0.9580</a:t>
            </a:r>
          </a:p>
        </p:txBody>
      </p:sp>
      <p:sp>
        <p:nvSpPr>
          <p:cNvPr id="15" name="Google Shape;2039;p29">
            <a:extLst>
              <a:ext uri="{FF2B5EF4-FFF2-40B4-BE49-F238E27FC236}">
                <a16:creationId xmlns:a16="http://schemas.microsoft.com/office/drawing/2014/main" id="{915D3189-7E00-8755-E38C-749549DB6CE8}"/>
              </a:ext>
            </a:extLst>
          </p:cNvPr>
          <p:cNvSpPr txBox="1"/>
          <p:nvPr/>
        </p:nvSpPr>
        <p:spPr>
          <a:xfrm>
            <a:off x="4929102" y="3958721"/>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0.8080</a:t>
            </a:r>
          </a:p>
        </p:txBody>
      </p:sp>
      <p:sp>
        <p:nvSpPr>
          <p:cNvPr id="22" name="Google Shape;1993;p29">
            <a:extLst>
              <a:ext uri="{FF2B5EF4-FFF2-40B4-BE49-F238E27FC236}">
                <a16:creationId xmlns:a16="http://schemas.microsoft.com/office/drawing/2014/main" id="{0253DF0C-AA42-E984-F365-C800BE2EFFD8}"/>
              </a:ext>
            </a:extLst>
          </p:cNvPr>
          <p:cNvSpPr/>
          <p:nvPr/>
        </p:nvSpPr>
        <p:spPr>
          <a:xfrm>
            <a:off x="1325912" y="1468162"/>
            <a:ext cx="2287514" cy="945254"/>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6">
            <a:extLst>
              <a:ext uri="{FF2B5EF4-FFF2-40B4-BE49-F238E27FC236}">
                <a16:creationId xmlns:a16="http://schemas.microsoft.com/office/drawing/2014/main" id="{5B670C5C-C7AA-D1C8-FF84-1BF5B82C04BA}"/>
              </a:ext>
            </a:extLst>
          </p:cNvPr>
          <p:cNvSpPr txBox="1"/>
          <p:nvPr/>
        </p:nvSpPr>
        <p:spPr>
          <a:xfrm>
            <a:off x="1386242" y="1086468"/>
            <a:ext cx="22371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Default Parameters </a:t>
            </a:r>
          </a:p>
        </p:txBody>
      </p:sp>
      <p:sp>
        <p:nvSpPr>
          <p:cNvPr id="27" name="Google Shape;2034;p29">
            <a:extLst>
              <a:ext uri="{FF2B5EF4-FFF2-40B4-BE49-F238E27FC236}">
                <a16:creationId xmlns:a16="http://schemas.microsoft.com/office/drawing/2014/main" id="{069C4D56-6E9A-27C2-A4E8-8C8045EB2DC5}"/>
              </a:ext>
            </a:extLst>
          </p:cNvPr>
          <p:cNvSpPr txBox="1"/>
          <p:nvPr/>
        </p:nvSpPr>
        <p:spPr>
          <a:xfrm>
            <a:off x="1397257" y="1553122"/>
            <a:ext cx="2027995" cy="801866"/>
          </a:xfrm>
          <a:prstGeom prst="rect">
            <a:avLst/>
          </a:prstGeom>
          <a:noFill/>
          <a:ln>
            <a:noFill/>
          </a:ln>
        </p:spPr>
        <p:txBody>
          <a:bodyPr spcFirstLastPara="1" wrap="square" lIns="91425" tIns="91425" rIns="91425" bIns="91425" anchor="ctr" anchorCtr="0">
            <a:noAutofit/>
          </a:bodyPr>
          <a:lstStyle/>
          <a:p>
            <a:r>
              <a:rPr lang="en-US" err="1">
                <a:latin typeface="Fira Sans" panose="020B0503050000020004" pitchFamily="34" charset="0"/>
              </a:rPr>
              <a:t>n_estimators</a:t>
            </a:r>
            <a:r>
              <a:rPr lang="en-US">
                <a:latin typeface="Fira Sans" panose="020B0503050000020004" pitchFamily="34" charset="0"/>
              </a:rPr>
              <a:t> : 100</a:t>
            </a:r>
          </a:p>
          <a:p>
            <a:endParaRPr lang="en-US">
              <a:latin typeface="Fira Sans" panose="020B0503050000020004" pitchFamily="34" charset="0"/>
            </a:endParaRPr>
          </a:p>
          <a:p>
            <a:r>
              <a:rPr lang="en-US" err="1">
                <a:latin typeface="Fira Sans" panose="020B0503050000020004" pitchFamily="34" charset="0"/>
              </a:rPr>
              <a:t>max_depth</a:t>
            </a:r>
            <a:r>
              <a:rPr lang="en-US">
                <a:latin typeface="Fira Sans" panose="020B0503050000020004" pitchFamily="34" charset="0"/>
              </a:rPr>
              <a:t> : None</a:t>
            </a:r>
          </a:p>
        </p:txBody>
      </p:sp>
    </p:spTree>
    <p:extLst>
      <p:ext uri="{BB962C8B-B14F-4D97-AF65-F5344CB8AC3E}">
        <p14:creationId xmlns:p14="http://schemas.microsoft.com/office/powerpoint/2010/main" val="897405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3-2. Random Forest with hyperparameter tuning</a:t>
            </a:r>
            <a:endParaRPr/>
          </a:p>
          <a:p>
            <a:pPr marL="0" lvl="0" indent="0" algn="ctr" rtl="0">
              <a:spcBef>
                <a:spcPts val="0"/>
              </a:spcBef>
              <a:spcAft>
                <a:spcPts val="0"/>
              </a:spcAft>
              <a:buNone/>
            </a:pPr>
            <a:endParaRPr/>
          </a:p>
        </p:txBody>
      </p:sp>
      <p:sp>
        <p:nvSpPr>
          <p:cNvPr id="5" name="TextBox 14">
            <a:extLst>
              <a:ext uri="{FF2B5EF4-FFF2-40B4-BE49-F238E27FC236}">
                <a16:creationId xmlns:a16="http://schemas.microsoft.com/office/drawing/2014/main" id="{63427F5D-D704-7808-C94C-431A1A54A8AC}"/>
              </a:ext>
            </a:extLst>
          </p:cNvPr>
          <p:cNvSpPr txBox="1"/>
          <p:nvPr/>
        </p:nvSpPr>
        <p:spPr>
          <a:xfrm>
            <a:off x="2661376" y="1186724"/>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Fira Sans Condensed ExtraBold"/>
              </a:rPr>
              <a:t>GridSearchCV parameters</a:t>
            </a:r>
          </a:p>
        </p:txBody>
      </p:sp>
      <p:graphicFrame>
        <p:nvGraphicFramePr>
          <p:cNvPr id="6" name="Table 1">
            <a:extLst>
              <a:ext uri="{FF2B5EF4-FFF2-40B4-BE49-F238E27FC236}">
                <a16:creationId xmlns:a16="http://schemas.microsoft.com/office/drawing/2014/main" id="{7CF824CA-591C-97D3-4E30-15A4936EB237}"/>
              </a:ext>
            </a:extLst>
          </p:cNvPr>
          <p:cNvGraphicFramePr>
            <a:graphicFrameLocks noGrp="1"/>
          </p:cNvGraphicFramePr>
          <p:nvPr>
            <p:extLst>
              <p:ext uri="{D42A27DB-BD31-4B8C-83A1-F6EECF244321}">
                <p14:modId xmlns:p14="http://schemas.microsoft.com/office/powerpoint/2010/main" val="1716954817"/>
              </p:ext>
            </p:extLst>
          </p:nvPr>
        </p:nvGraphicFramePr>
        <p:xfrm>
          <a:off x="2142129" y="1664173"/>
          <a:ext cx="4780592" cy="741680"/>
        </p:xfrm>
        <a:graphic>
          <a:graphicData uri="http://schemas.openxmlformats.org/drawingml/2006/table">
            <a:tbl>
              <a:tblPr firstCol="1" bandRow="1">
                <a:tableStyleId>{5C22544A-7EE6-4342-B048-85BDC9FD1C3A}</a:tableStyleId>
              </a:tblPr>
              <a:tblGrid>
                <a:gridCol w="1836102">
                  <a:extLst>
                    <a:ext uri="{9D8B030D-6E8A-4147-A177-3AD203B41FA5}">
                      <a16:colId xmlns:a16="http://schemas.microsoft.com/office/drawing/2014/main" val="2924541188"/>
                    </a:ext>
                  </a:extLst>
                </a:gridCol>
                <a:gridCol w="637014">
                  <a:extLst>
                    <a:ext uri="{9D8B030D-6E8A-4147-A177-3AD203B41FA5}">
                      <a16:colId xmlns:a16="http://schemas.microsoft.com/office/drawing/2014/main" val="2469534759"/>
                    </a:ext>
                  </a:extLst>
                </a:gridCol>
                <a:gridCol w="777532">
                  <a:extLst>
                    <a:ext uri="{9D8B030D-6E8A-4147-A177-3AD203B41FA5}">
                      <a16:colId xmlns:a16="http://schemas.microsoft.com/office/drawing/2014/main" val="2026287750"/>
                    </a:ext>
                  </a:extLst>
                </a:gridCol>
                <a:gridCol w="764972">
                  <a:extLst>
                    <a:ext uri="{9D8B030D-6E8A-4147-A177-3AD203B41FA5}">
                      <a16:colId xmlns:a16="http://schemas.microsoft.com/office/drawing/2014/main" val="4016776842"/>
                    </a:ext>
                  </a:extLst>
                </a:gridCol>
                <a:gridCol w="764972">
                  <a:extLst>
                    <a:ext uri="{9D8B030D-6E8A-4147-A177-3AD203B41FA5}">
                      <a16:colId xmlns:a16="http://schemas.microsoft.com/office/drawing/2014/main" val="2408083641"/>
                    </a:ext>
                  </a:extLst>
                </a:gridCol>
              </a:tblGrid>
              <a:tr h="370840">
                <a:tc>
                  <a:txBody>
                    <a:bodyPr/>
                    <a:lstStyle/>
                    <a:p>
                      <a:pPr algn="ctr"/>
                      <a:r>
                        <a:rPr lang="en-US">
                          <a:latin typeface="Fira Sans"/>
                        </a:rPr>
                        <a:t>n_estimators</a:t>
                      </a:r>
                    </a:p>
                  </a:txBody>
                  <a:tcPr/>
                </a:tc>
                <a:tc>
                  <a:txBody>
                    <a:bodyPr/>
                    <a:lstStyle/>
                    <a:p>
                      <a:pPr algn="ctr"/>
                      <a:r>
                        <a:rPr lang="en-US">
                          <a:latin typeface="Fira Sans"/>
                        </a:rPr>
                        <a:t>100</a:t>
                      </a:r>
                    </a:p>
                  </a:txBody>
                  <a:tcPr/>
                </a:tc>
                <a:tc>
                  <a:txBody>
                    <a:bodyPr/>
                    <a:lstStyle/>
                    <a:p>
                      <a:pPr algn="ctr"/>
                      <a:r>
                        <a:rPr lang="en-US">
                          <a:latin typeface="Fira Sans"/>
                        </a:rPr>
                        <a:t>200</a:t>
                      </a:r>
                    </a:p>
                  </a:txBody>
                  <a:tcPr/>
                </a:tc>
                <a:tc>
                  <a:txBody>
                    <a:bodyPr/>
                    <a:lstStyle/>
                    <a:p>
                      <a:pPr algn="ctr"/>
                      <a:r>
                        <a:rPr lang="en-US">
                          <a:latin typeface="Fira Sans"/>
                        </a:rPr>
                        <a:t>300</a:t>
                      </a:r>
                    </a:p>
                  </a:txBody>
                  <a:tcPr/>
                </a:tc>
                <a:tc>
                  <a:txBody>
                    <a:bodyPr/>
                    <a:lstStyle/>
                    <a:p>
                      <a:pPr algn="ctr"/>
                      <a:endParaRPr lang="en-US">
                        <a:latin typeface="Fira Sans"/>
                      </a:endParaRPr>
                    </a:p>
                  </a:txBody>
                  <a:tcPr>
                    <a:noFill/>
                  </a:tcPr>
                </a:tc>
                <a:extLst>
                  <a:ext uri="{0D108BD9-81ED-4DB2-BD59-A6C34878D82A}">
                    <a16:rowId xmlns:a16="http://schemas.microsoft.com/office/drawing/2014/main" val="3514004249"/>
                  </a:ext>
                </a:extLst>
              </a:tr>
              <a:tr h="370840">
                <a:tc>
                  <a:txBody>
                    <a:bodyPr/>
                    <a:lstStyle/>
                    <a:p>
                      <a:pPr algn="ctr"/>
                      <a:r>
                        <a:rPr lang="en-US">
                          <a:latin typeface="Fira Sans"/>
                        </a:rPr>
                        <a:t>max_depth</a:t>
                      </a:r>
                    </a:p>
                  </a:txBody>
                  <a:tcPr/>
                </a:tc>
                <a:tc>
                  <a:txBody>
                    <a:bodyPr/>
                    <a:lstStyle/>
                    <a:p>
                      <a:pPr algn="ctr"/>
                      <a:r>
                        <a:rPr lang="en-US">
                          <a:latin typeface="Fira Sans"/>
                        </a:rPr>
                        <a:t>20</a:t>
                      </a:r>
                    </a:p>
                  </a:txBody>
                  <a:tcPr/>
                </a:tc>
                <a:tc>
                  <a:txBody>
                    <a:bodyPr/>
                    <a:lstStyle/>
                    <a:p>
                      <a:pPr algn="ctr"/>
                      <a:r>
                        <a:rPr lang="en-US">
                          <a:latin typeface="Fira Sans"/>
                        </a:rPr>
                        <a:t>40</a:t>
                      </a:r>
                    </a:p>
                  </a:txBody>
                  <a:tcPr/>
                </a:tc>
                <a:tc>
                  <a:txBody>
                    <a:bodyPr/>
                    <a:lstStyle/>
                    <a:p>
                      <a:pPr algn="ctr"/>
                      <a:r>
                        <a:rPr lang="en-US">
                          <a:latin typeface="Fira Sans"/>
                        </a:rPr>
                        <a:t>60</a:t>
                      </a:r>
                    </a:p>
                  </a:txBody>
                  <a:tcPr/>
                </a:tc>
                <a:tc>
                  <a:txBody>
                    <a:bodyPr/>
                    <a:lstStyle/>
                    <a:p>
                      <a:pPr algn="ctr"/>
                      <a:r>
                        <a:rPr lang="en-US">
                          <a:latin typeface="Fira Sans"/>
                        </a:rPr>
                        <a:t>80</a:t>
                      </a:r>
                    </a:p>
                  </a:txBody>
                  <a:tcPr/>
                </a:tc>
                <a:extLst>
                  <a:ext uri="{0D108BD9-81ED-4DB2-BD59-A6C34878D82A}">
                    <a16:rowId xmlns:a16="http://schemas.microsoft.com/office/drawing/2014/main" val="2919045186"/>
                  </a:ext>
                </a:extLst>
              </a:tr>
            </a:tbl>
          </a:graphicData>
        </a:graphic>
      </p:graphicFrame>
      <p:sp>
        <p:nvSpPr>
          <p:cNvPr id="23" name="Google Shape;1993;p29">
            <a:extLst>
              <a:ext uri="{FF2B5EF4-FFF2-40B4-BE49-F238E27FC236}">
                <a16:creationId xmlns:a16="http://schemas.microsoft.com/office/drawing/2014/main" id="{F60C4834-0563-A46F-E5B2-6EB0DD85C4C9}"/>
              </a:ext>
            </a:extLst>
          </p:cNvPr>
          <p:cNvSpPr/>
          <p:nvPr/>
        </p:nvSpPr>
        <p:spPr>
          <a:xfrm>
            <a:off x="3803534" y="3374550"/>
            <a:ext cx="2287514" cy="945254"/>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6">
            <a:extLst>
              <a:ext uri="{FF2B5EF4-FFF2-40B4-BE49-F238E27FC236}">
                <a16:creationId xmlns:a16="http://schemas.microsoft.com/office/drawing/2014/main" id="{8A64590A-DE9A-8C4A-8FC9-FF4D261A2333}"/>
              </a:ext>
            </a:extLst>
          </p:cNvPr>
          <p:cNvSpPr txBox="1"/>
          <p:nvPr/>
        </p:nvSpPr>
        <p:spPr>
          <a:xfrm>
            <a:off x="3736837" y="2977568"/>
            <a:ext cx="24209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Parameters (after tuning) </a:t>
            </a:r>
          </a:p>
        </p:txBody>
      </p:sp>
      <p:sp>
        <p:nvSpPr>
          <p:cNvPr id="26" name="Google Shape;2034;p29">
            <a:extLst>
              <a:ext uri="{FF2B5EF4-FFF2-40B4-BE49-F238E27FC236}">
                <a16:creationId xmlns:a16="http://schemas.microsoft.com/office/drawing/2014/main" id="{31CA964D-6435-69E4-7AB6-2E1E2985681D}"/>
              </a:ext>
            </a:extLst>
          </p:cNvPr>
          <p:cNvSpPr txBox="1"/>
          <p:nvPr/>
        </p:nvSpPr>
        <p:spPr>
          <a:xfrm>
            <a:off x="3874879" y="3459510"/>
            <a:ext cx="2027995" cy="801866"/>
          </a:xfrm>
          <a:prstGeom prst="rect">
            <a:avLst/>
          </a:prstGeom>
          <a:noFill/>
          <a:ln>
            <a:noFill/>
          </a:ln>
        </p:spPr>
        <p:txBody>
          <a:bodyPr spcFirstLastPara="1" wrap="square" lIns="91425" tIns="91425" rIns="91425" bIns="91425" anchor="ctr" anchorCtr="0">
            <a:noAutofit/>
          </a:bodyPr>
          <a:lstStyle/>
          <a:p>
            <a:r>
              <a:rPr lang="en-US" dirty="0" err="1">
                <a:latin typeface="Fira Sans" panose="020B0503050000020004" pitchFamily="34" charset="0"/>
              </a:rPr>
              <a:t>n_estimators</a:t>
            </a:r>
            <a:r>
              <a:rPr lang="en-US" dirty="0">
                <a:latin typeface="Fira Sans" panose="020B0503050000020004" pitchFamily="34" charset="0"/>
              </a:rPr>
              <a:t> : 300</a:t>
            </a:r>
          </a:p>
          <a:p>
            <a:endParaRPr lang="en-US" dirty="0">
              <a:latin typeface="Fira Sans" panose="020B0503050000020004" pitchFamily="34" charset="0"/>
            </a:endParaRPr>
          </a:p>
          <a:p>
            <a:r>
              <a:rPr lang="en-US" dirty="0" err="1">
                <a:latin typeface="Fira Sans" panose="020B0503050000020004" pitchFamily="34" charset="0"/>
              </a:rPr>
              <a:t>max_depth</a:t>
            </a:r>
            <a:r>
              <a:rPr lang="en-US" dirty="0">
                <a:latin typeface="Fira Sans" panose="020B0503050000020004" pitchFamily="34" charset="0"/>
              </a:rPr>
              <a:t> : 60</a:t>
            </a:r>
          </a:p>
        </p:txBody>
      </p:sp>
      <p:sp>
        <p:nvSpPr>
          <p:cNvPr id="29" name="Google Shape;3058;p81">
            <a:extLst>
              <a:ext uri="{FF2B5EF4-FFF2-40B4-BE49-F238E27FC236}">
                <a16:creationId xmlns:a16="http://schemas.microsoft.com/office/drawing/2014/main" id="{FEF45523-971D-28B2-1B95-D8B57C72100C}"/>
              </a:ext>
            </a:extLst>
          </p:cNvPr>
          <p:cNvSpPr/>
          <p:nvPr/>
        </p:nvSpPr>
        <p:spPr>
          <a:xfrm>
            <a:off x="2461625" y="3574011"/>
            <a:ext cx="965206" cy="546332"/>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4" grpId="0"/>
      <p:bldP spid="26" grpId="0"/>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3-2. Random Forest with hyperparameter tuning</a:t>
            </a:r>
            <a:endParaRPr/>
          </a:p>
          <a:p>
            <a:pPr marL="0" lvl="0" indent="0" algn="ctr" rtl="0">
              <a:spcBef>
                <a:spcPts val="0"/>
              </a:spcBef>
              <a:spcAft>
                <a:spcPts val="0"/>
              </a:spcAft>
              <a:buNone/>
            </a:pPr>
            <a:endParaRPr/>
          </a:p>
        </p:txBody>
      </p:sp>
      <p:sp>
        <p:nvSpPr>
          <p:cNvPr id="7" name="Google Shape;1992;p29">
            <a:extLst>
              <a:ext uri="{FF2B5EF4-FFF2-40B4-BE49-F238E27FC236}">
                <a16:creationId xmlns:a16="http://schemas.microsoft.com/office/drawing/2014/main" id="{9DA315C8-387D-99C6-BE58-EB627C257919}"/>
              </a:ext>
            </a:extLst>
          </p:cNvPr>
          <p:cNvSpPr/>
          <p:nvPr/>
        </p:nvSpPr>
        <p:spPr>
          <a:xfrm>
            <a:off x="4857757" y="3883954"/>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3;p29">
            <a:extLst>
              <a:ext uri="{FF2B5EF4-FFF2-40B4-BE49-F238E27FC236}">
                <a16:creationId xmlns:a16="http://schemas.microsoft.com/office/drawing/2014/main" id="{728459CB-7956-68A0-7989-7B5E30DE84E2}"/>
              </a:ext>
            </a:extLst>
          </p:cNvPr>
          <p:cNvSpPr/>
          <p:nvPr/>
        </p:nvSpPr>
        <p:spPr>
          <a:xfrm>
            <a:off x="4857757" y="1468162"/>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4;p29">
            <a:extLst>
              <a:ext uri="{FF2B5EF4-FFF2-40B4-BE49-F238E27FC236}">
                <a16:creationId xmlns:a16="http://schemas.microsoft.com/office/drawing/2014/main" id="{253DCC49-7789-F668-8335-E9C18C0499E4}"/>
              </a:ext>
            </a:extLst>
          </p:cNvPr>
          <p:cNvSpPr/>
          <p:nvPr/>
        </p:nvSpPr>
        <p:spPr>
          <a:xfrm>
            <a:off x="4857757" y="2280229"/>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5;p29">
            <a:extLst>
              <a:ext uri="{FF2B5EF4-FFF2-40B4-BE49-F238E27FC236}">
                <a16:creationId xmlns:a16="http://schemas.microsoft.com/office/drawing/2014/main" id="{D41D6625-502F-CFA9-367B-E66823C858C6}"/>
              </a:ext>
            </a:extLst>
          </p:cNvPr>
          <p:cNvSpPr/>
          <p:nvPr/>
        </p:nvSpPr>
        <p:spPr>
          <a:xfrm>
            <a:off x="4857757" y="3082092"/>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0;p29">
            <a:extLst>
              <a:ext uri="{FF2B5EF4-FFF2-40B4-BE49-F238E27FC236}">
                <a16:creationId xmlns:a16="http://schemas.microsoft.com/office/drawing/2014/main" id="{67578069-698C-26EF-C9C5-1E30DB8D381B}"/>
              </a:ext>
            </a:extLst>
          </p:cNvPr>
          <p:cNvSpPr txBox="1"/>
          <p:nvPr/>
        </p:nvSpPr>
        <p:spPr>
          <a:xfrm>
            <a:off x="4929102" y="3156855"/>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0.7043</a:t>
            </a:r>
            <a:endParaRPr lang="en-US" sz="1700" dirty="0">
              <a:solidFill>
                <a:schemeClr val="lt2"/>
              </a:solidFill>
              <a:latin typeface="Fira Sans Extra Condensed Medium"/>
              <a:ea typeface="Fira Sans Extra Condensed Medium"/>
              <a:cs typeface="Fira Sans Extra Condensed Medium"/>
            </a:endParaRPr>
          </a:p>
        </p:txBody>
      </p:sp>
      <p:sp>
        <p:nvSpPr>
          <p:cNvPr id="13" name="Google Shape;2034;p29">
            <a:extLst>
              <a:ext uri="{FF2B5EF4-FFF2-40B4-BE49-F238E27FC236}">
                <a16:creationId xmlns:a16="http://schemas.microsoft.com/office/drawing/2014/main" id="{B683E7D7-90C1-C3B1-C06A-1D37E78BCE90}"/>
              </a:ext>
            </a:extLst>
          </p:cNvPr>
          <p:cNvSpPr txBox="1"/>
          <p:nvPr/>
        </p:nvSpPr>
        <p:spPr>
          <a:xfrm>
            <a:off x="4929102" y="1553122"/>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0.9300</a:t>
            </a:r>
            <a:endParaRPr lang="en-US" dirty="0"/>
          </a:p>
        </p:txBody>
      </p:sp>
      <p:sp>
        <p:nvSpPr>
          <p:cNvPr id="14" name="Google Shape;2036;p29">
            <a:extLst>
              <a:ext uri="{FF2B5EF4-FFF2-40B4-BE49-F238E27FC236}">
                <a16:creationId xmlns:a16="http://schemas.microsoft.com/office/drawing/2014/main" id="{D6A91759-22C2-365B-ABB0-D6D142C3F331}"/>
              </a:ext>
            </a:extLst>
          </p:cNvPr>
          <p:cNvSpPr txBox="1"/>
          <p:nvPr/>
        </p:nvSpPr>
        <p:spPr>
          <a:xfrm>
            <a:off x="4929102" y="2354988"/>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0.9626</a:t>
            </a:r>
          </a:p>
        </p:txBody>
      </p:sp>
      <p:sp>
        <p:nvSpPr>
          <p:cNvPr id="15" name="Google Shape;2039;p29">
            <a:extLst>
              <a:ext uri="{FF2B5EF4-FFF2-40B4-BE49-F238E27FC236}">
                <a16:creationId xmlns:a16="http://schemas.microsoft.com/office/drawing/2014/main" id="{915D3189-7E00-8755-E38C-749549DB6CE8}"/>
              </a:ext>
            </a:extLst>
          </p:cNvPr>
          <p:cNvSpPr txBox="1"/>
          <p:nvPr/>
        </p:nvSpPr>
        <p:spPr>
          <a:xfrm>
            <a:off x="4929102" y="3958721"/>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0.8134</a:t>
            </a:r>
          </a:p>
        </p:txBody>
      </p:sp>
      <p:sp>
        <p:nvSpPr>
          <p:cNvPr id="20" name="TextBox 6">
            <a:extLst>
              <a:ext uri="{FF2B5EF4-FFF2-40B4-BE49-F238E27FC236}">
                <a16:creationId xmlns:a16="http://schemas.microsoft.com/office/drawing/2014/main" id="{5D37BA25-CECE-DFCD-BE7C-4B879462824D}"/>
              </a:ext>
            </a:extLst>
          </p:cNvPr>
          <p:cNvSpPr txBox="1"/>
          <p:nvPr/>
        </p:nvSpPr>
        <p:spPr>
          <a:xfrm>
            <a:off x="4818561" y="1087128"/>
            <a:ext cx="20686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 (with tuning)</a:t>
            </a:r>
          </a:p>
        </p:txBody>
      </p:sp>
      <p:sp>
        <p:nvSpPr>
          <p:cNvPr id="24" name="Isosceles Triangle 25">
            <a:extLst>
              <a:ext uri="{FF2B5EF4-FFF2-40B4-BE49-F238E27FC236}">
                <a16:creationId xmlns:a16="http://schemas.microsoft.com/office/drawing/2014/main" id="{056D34A4-F07F-6F0C-67D7-3556C1FEB529}"/>
              </a:ext>
            </a:extLst>
          </p:cNvPr>
          <p:cNvSpPr/>
          <p:nvPr/>
        </p:nvSpPr>
        <p:spPr>
          <a:xfrm>
            <a:off x="7272727" y="3993213"/>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6">
            <a:extLst>
              <a:ext uri="{FF2B5EF4-FFF2-40B4-BE49-F238E27FC236}">
                <a16:creationId xmlns:a16="http://schemas.microsoft.com/office/drawing/2014/main" id="{6473112A-10A3-6F02-3314-A342E98B3A65}"/>
              </a:ext>
            </a:extLst>
          </p:cNvPr>
          <p:cNvSpPr txBox="1"/>
          <p:nvPr/>
        </p:nvSpPr>
        <p:spPr>
          <a:xfrm>
            <a:off x="7609503" y="3968959"/>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+0.0054</a:t>
            </a:r>
          </a:p>
        </p:txBody>
      </p:sp>
      <p:sp>
        <p:nvSpPr>
          <p:cNvPr id="28" name="Isosceles Triangle 25">
            <a:extLst>
              <a:ext uri="{FF2B5EF4-FFF2-40B4-BE49-F238E27FC236}">
                <a16:creationId xmlns:a16="http://schemas.microsoft.com/office/drawing/2014/main" id="{FB25F0CE-EAF4-EAA5-A701-040B015D3ED7}"/>
              </a:ext>
            </a:extLst>
          </p:cNvPr>
          <p:cNvSpPr/>
          <p:nvPr/>
        </p:nvSpPr>
        <p:spPr>
          <a:xfrm>
            <a:off x="7272727" y="1664313"/>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5">
            <a:extLst>
              <a:ext uri="{FF2B5EF4-FFF2-40B4-BE49-F238E27FC236}">
                <a16:creationId xmlns:a16="http://schemas.microsoft.com/office/drawing/2014/main" id="{BCF0DD9E-1EB8-CC34-4DAE-A0AE9308620D}"/>
              </a:ext>
            </a:extLst>
          </p:cNvPr>
          <p:cNvSpPr/>
          <p:nvPr/>
        </p:nvSpPr>
        <p:spPr>
          <a:xfrm>
            <a:off x="7272727" y="3229263"/>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6">
            <a:extLst>
              <a:ext uri="{FF2B5EF4-FFF2-40B4-BE49-F238E27FC236}">
                <a16:creationId xmlns:a16="http://schemas.microsoft.com/office/drawing/2014/main" id="{43DAE3E1-7033-4941-3FAB-BA1D42F38F11}"/>
              </a:ext>
            </a:extLst>
          </p:cNvPr>
          <p:cNvSpPr txBox="1"/>
          <p:nvPr/>
        </p:nvSpPr>
        <p:spPr>
          <a:xfrm>
            <a:off x="7614284" y="3272128"/>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+0.0057</a:t>
            </a:r>
          </a:p>
        </p:txBody>
      </p:sp>
      <p:sp>
        <p:nvSpPr>
          <p:cNvPr id="31" name="TextBox 26">
            <a:extLst>
              <a:ext uri="{FF2B5EF4-FFF2-40B4-BE49-F238E27FC236}">
                <a16:creationId xmlns:a16="http://schemas.microsoft.com/office/drawing/2014/main" id="{6A7DFFCF-31B0-BFFB-B2DD-23169E094EC9}"/>
              </a:ext>
            </a:extLst>
          </p:cNvPr>
          <p:cNvSpPr txBox="1"/>
          <p:nvPr/>
        </p:nvSpPr>
        <p:spPr>
          <a:xfrm>
            <a:off x="7590810" y="1674945"/>
            <a:ext cx="10079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+0.0019</a:t>
            </a:r>
          </a:p>
        </p:txBody>
      </p:sp>
      <p:sp>
        <p:nvSpPr>
          <p:cNvPr id="36" name="Google Shape;1992;p29">
            <a:extLst>
              <a:ext uri="{FF2B5EF4-FFF2-40B4-BE49-F238E27FC236}">
                <a16:creationId xmlns:a16="http://schemas.microsoft.com/office/drawing/2014/main" id="{53D567DC-0C4E-9B94-479E-A3BBBF8BEC1E}"/>
              </a:ext>
            </a:extLst>
          </p:cNvPr>
          <p:cNvSpPr/>
          <p:nvPr/>
        </p:nvSpPr>
        <p:spPr>
          <a:xfrm>
            <a:off x="1427202" y="3884263"/>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3;p29">
            <a:extLst>
              <a:ext uri="{FF2B5EF4-FFF2-40B4-BE49-F238E27FC236}">
                <a16:creationId xmlns:a16="http://schemas.microsoft.com/office/drawing/2014/main" id="{6807E8C7-1B0D-8E4E-33BA-E0E1EA97AC71}"/>
              </a:ext>
            </a:extLst>
          </p:cNvPr>
          <p:cNvSpPr/>
          <p:nvPr/>
        </p:nvSpPr>
        <p:spPr>
          <a:xfrm>
            <a:off x="1427202" y="1468471"/>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4;p29">
            <a:extLst>
              <a:ext uri="{FF2B5EF4-FFF2-40B4-BE49-F238E27FC236}">
                <a16:creationId xmlns:a16="http://schemas.microsoft.com/office/drawing/2014/main" id="{DEA2D125-DE6A-4C36-7182-C7FB1DE11637}"/>
              </a:ext>
            </a:extLst>
          </p:cNvPr>
          <p:cNvSpPr/>
          <p:nvPr/>
        </p:nvSpPr>
        <p:spPr>
          <a:xfrm>
            <a:off x="1427202" y="2280538"/>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95;p29">
            <a:extLst>
              <a:ext uri="{FF2B5EF4-FFF2-40B4-BE49-F238E27FC236}">
                <a16:creationId xmlns:a16="http://schemas.microsoft.com/office/drawing/2014/main" id="{4084030E-4F50-8BFE-66FE-BCA79B2FE808}"/>
              </a:ext>
            </a:extLst>
          </p:cNvPr>
          <p:cNvSpPr/>
          <p:nvPr/>
        </p:nvSpPr>
        <p:spPr>
          <a:xfrm>
            <a:off x="1427202" y="3082401"/>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TextBox 6">
            <a:extLst>
              <a:ext uri="{FF2B5EF4-FFF2-40B4-BE49-F238E27FC236}">
                <a16:creationId xmlns:a16="http://schemas.microsoft.com/office/drawing/2014/main" id="{036EB2CE-6EDB-7B5C-8598-45E6A2239886}"/>
              </a:ext>
            </a:extLst>
          </p:cNvPr>
          <p:cNvSpPr txBox="1"/>
          <p:nvPr/>
        </p:nvSpPr>
        <p:spPr>
          <a:xfrm>
            <a:off x="1263532" y="1091610"/>
            <a:ext cx="23175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r>
              <a:rPr lang="zh-TW" altLang="en-US" sz="1600">
                <a:latin typeface="Fira Sans Condensed ExtraBold"/>
              </a:rPr>
              <a:t> </a:t>
            </a:r>
            <a:r>
              <a:rPr lang="en-US" altLang="zh-TW" sz="1600">
                <a:latin typeface="Fira Sans Condensed ExtraBold"/>
              </a:rPr>
              <a:t>(without tuning)</a:t>
            </a:r>
            <a:r>
              <a:rPr lang="en-US" sz="1600">
                <a:latin typeface="Fira Sans Condensed ExtraBold"/>
              </a:rPr>
              <a:t> </a:t>
            </a:r>
          </a:p>
        </p:txBody>
      </p:sp>
      <p:sp>
        <p:nvSpPr>
          <p:cNvPr id="41" name="Google Shape;2030;p29">
            <a:extLst>
              <a:ext uri="{FF2B5EF4-FFF2-40B4-BE49-F238E27FC236}">
                <a16:creationId xmlns:a16="http://schemas.microsoft.com/office/drawing/2014/main" id="{862CD8ED-7686-9AF1-4F85-42FECC084321}"/>
              </a:ext>
            </a:extLst>
          </p:cNvPr>
          <p:cNvSpPr txBox="1"/>
          <p:nvPr/>
        </p:nvSpPr>
        <p:spPr>
          <a:xfrm>
            <a:off x="1498547" y="3157164"/>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0.6986</a:t>
            </a:r>
            <a:endParaRPr lang="en-US" sz="1700" dirty="0">
              <a:solidFill>
                <a:schemeClr val="lt2"/>
              </a:solidFill>
              <a:latin typeface="Fira Sans Extra Condensed Medium"/>
              <a:ea typeface="Fira Sans Extra Condensed Medium"/>
              <a:cs typeface="Fira Sans Extra Condensed Medium"/>
            </a:endParaRPr>
          </a:p>
        </p:txBody>
      </p:sp>
      <p:sp>
        <p:nvSpPr>
          <p:cNvPr id="42" name="Google Shape;2034;p29">
            <a:extLst>
              <a:ext uri="{FF2B5EF4-FFF2-40B4-BE49-F238E27FC236}">
                <a16:creationId xmlns:a16="http://schemas.microsoft.com/office/drawing/2014/main" id="{64BD30C5-FFA8-C3AE-97A7-5167FCDDBA76}"/>
              </a:ext>
            </a:extLst>
          </p:cNvPr>
          <p:cNvSpPr txBox="1"/>
          <p:nvPr/>
        </p:nvSpPr>
        <p:spPr>
          <a:xfrm>
            <a:off x="1498547" y="1553431"/>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0.9281</a:t>
            </a:r>
            <a:endParaRPr lang="en-US" dirty="0"/>
          </a:p>
        </p:txBody>
      </p:sp>
      <p:sp>
        <p:nvSpPr>
          <p:cNvPr id="43" name="Google Shape;2036;p29">
            <a:extLst>
              <a:ext uri="{FF2B5EF4-FFF2-40B4-BE49-F238E27FC236}">
                <a16:creationId xmlns:a16="http://schemas.microsoft.com/office/drawing/2014/main" id="{37C2D5C5-A929-21B5-D758-235EC98E4F53}"/>
              </a:ext>
            </a:extLst>
          </p:cNvPr>
          <p:cNvSpPr txBox="1"/>
          <p:nvPr/>
        </p:nvSpPr>
        <p:spPr>
          <a:xfrm>
            <a:off x="1498547" y="2355297"/>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0.9580</a:t>
            </a:r>
          </a:p>
        </p:txBody>
      </p:sp>
      <p:sp>
        <p:nvSpPr>
          <p:cNvPr id="44" name="Google Shape;2039;p29">
            <a:extLst>
              <a:ext uri="{FF2B5EF4-FFF2-40B4-BE49-F238E27FC236}">
                <a16:creationId xmlns:a16="http://schemas.microsoft.com/office/drawing/2014/main" id="{2ABCB85B-8713-A826-5805-29E8BF17019F}"/>
              </a:ext>
            </a:extLst>
          </p:cNvPr>
          <p:cNvSpPr txBox="1"/>
          <p:nvPr/>
        </p:nvSpPr>
        <p:spPr>
          <a:xfrm>
            <a:off x="1498547" y="3959030"/>
            <a:ext cx="1847556"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0.8080</a:t>
            </a:r>
          </a:p>
        </p:txBody>
      </p:sp>
      <p:sp>
        <p:nvSpPr>
          <p:cNvPr id="2" name="Isosceles Triangle 25">
            <a:extLst>
              <a:ext uri="{FF2B5EF4-FFF2-40B4-BE49-F238E27FC236}">
                <a16:creationId xmlns:a16="http://schemas.microsoft.com/office/drawing/2014/main" id="{70ADDA4D-28B2-1FF3-8BC7-CE54C303C880}"/>
              </a:ext>
            </a:extLst>
          </p:cNvPr>
          <p:cNvSpPr/>
          <p:nvPr/>
        </p:nvSpPr>
        <p:spPr>
          <a:xfrm>
            <a:off x="7272727" y="2419881"/>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6">
            <a:extLst>
              <a:ext uri="{FF2B5EF4-FFF2-40B4-BE49-F238E27FC236}">
                <a16:creationId xmlns:a16="http://schemas.microsoft.com/office/drawing/2014/main" id="{2A6F15A4-8F87-E84E-29C2-FE62AD31352A}"/>
              </a:ext>
            </a:extLst>
          </p:cNvPr>
          <p:cNvSpPr txBox="1"/>
          <p:nvPr/>
        </p:nvSpPr>
        <p:spPr>
          <a:xfrm>
            <a:off x="7590810" y="2430513"/>
            <a:ext cx="10079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+0.0046</a:t>
            </a:r>
          </a:p>
        </p:txBody>
      </p:sp>
    </p:spTree>
    <p:extLst>
      <p:ext uri="{BB962C8B-B14F-4D97-AF65-F5344CB8AC3E}">
        <p14:creationId xmlns:p14="http://schemas.microsoft.com/office/powerpoint/2010/main" val="22738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8" grpId="0" animBg="1"/>
      <p:bldP spid="29" grpId="0" animBg="1"/>
      <p:bldP spid="30" grpId="0"/>
      <p:bldP spid="31" grpId="0"/>
      <p:bldP spid="2"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3-3. Feature Importance</a:t>
            </a:r>
            <a:endParaRPr/>
          </a:p>
          <a:p>
            <a:pPr marL="0" lvl="0" indent="0" algn="ctr" rtl="0">
              <a:spcBef>
                <a:spcPts val="0"/>
              </a:spcBef>
              <a:spcAft>
                <a:spcPts val="0"/>
              </a:spcAft>
              <a:buNone/>
            </a:pPr>
            <a:endParaRPr/>
          </a:p>
        </p:txBody>
      </p:sp>
      <p:pic>
        <p:nvPicPr>
          <p:cNvPr id="22" name="圖片 21">
            <a:extLst>
              <a:ext uri="{FF2B5EF4-FFF2-40B4-BE49-F238E27FC236}">
                <a16:creationId xmlns:a16="http://schemas.microsoft.com/office/drawing/2014/main" id="{F1AF64F0-CE24-0A28-1F2A-83FF95BAF9DF}"/>
              </a:ext>
            </a:extLst>
          </p:cNvPr>
          <p:cNvPicPr>
            <a:picLocks noChangeAspect="1"/>
          </p:cNvPicPr>
          <p:nvPr/>
        </p:nvPicPr>
        <p:blipFill>
          <a:blip r:embed="rId3"/>
          <a:srcRect/>
          <a:stretch/>
        </p:blipFill>
        <p:spPr>
          <a:xfrm>
            <a:off x="589051" y="1031811"/>
            <a:ext cx="4942779" cy="2731536"/>
          </a:xfrm>
          <a:prstGeom prst="rect">
            <a:avLst/>
          </a:prstGeom>
        </p:spPr>
      </p:pic>
      <p:pic>
        <p:nvPicPr>
          <p:cNvPr id="5" name="圖片 4">
            <a:extLst>
              <a:ext uri="{FF2B5EF4-FFF2-40B4-BE49-F238E27FC236}">
                <a16:creationId xmlns:a16="http://schemas.microsoft.com/office/drawing/2014/main" id="{7B0C34C3-9D4A-DB3D-139D-36F51AF51FC0}"/>
              </a:ext>
            </a:extLst>
          </p:cNvPr>
          <p:cNvPicPr>
            <a:picLocks noChangeAspect="1"/>
          </p:cNvPicPr>
          <p:nvPr/>
        </p:nvPicPr>
        <p:blipFill>
          <a:blip r:embed="rId4"/>
          <a:srcRect/>
          <a:stretch/>
        </p:blipFill>
        <p:spPr>
          <a:xfrm>
            <a:off x="6025068" y="1489181"/>
            <a:ext cx="2617587" cy="1655066"/>
          </a:xfrm>
          <a:prstGeom prst="rect">
            <a:avLst/>
          </a:prstGeom>
        </p:spPr>
      </p:pic>
    </p:spTree>
    <p:extLst>
      <p:ext uri="{BB962C8B-B14F-4D97-AF65-F5344CB8AC3E}">
        <p14:creationId xmlns:p14="http://schemas.microsoft.com/office/powerpoint/2010/main" val="2404742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 Light gradient boosting machine (LGBM)</a:t>
            </a:r>
            <a:endParaRPr lang="en-US"/>
          </a:p>
        </p:txBody>
      </p:sp>
      <p:sp>
        <p:nvSpPr>
          <p:cNvPr id="3" name="Google Shape;1539;p17">
            <a:extLst>
              <a:ext uri="{FF2B5EF4-FFF2-40B4-BE49-F238E27FC236}">
                <a16:creationId xmlns:a16="http://schemas.microsoft.com/office/drawing/2014/main" id="{D0E9ECBD-E48E-962F-2BC2-70FF1B2E97C8}"/>
              </a:ext>
            </a:extLst>
          </p:cNvPr>
          <p:cNvSpPr txBox="1"/>
          <p:nvPr/>
        </p:nvSpPr>
        <p:spPr>
          <a:xfrm>
            <a:off x="1175149" y="3428542"/>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Cons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 name="Google Shape;1540;p17">
            <a:extLst>
              <a:ext uri="{FF2B5EF4-FFF2-40B4-BE49-F238E27FC236}">
                <a16:creationId xmlns:a16="http://schemas.microsoft.com/office/drawing/2014/main" id="{289B5446-27C4-AB0B-9465-CBF185077157}"/>
              </a:ext>
            </a:extLst>
          </p:cNvPr>
          <p:cNvSpPr txBox="1"/>
          <p:nvPr/>
        </p:nvSpPr>
        <p:spPr>
          <a:xfrm>
            <a:off x="1175149" y="3775394"/>
            <a:ext cx="3071041" cy="53490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200">
                <a:latin typeface="Fira Sans"/>
                <a:ea typeface="Fira Sans"/>
                <a:cs typeface="Fira Sans"/>
                <a:sym typeface="Fira Sans"/>
              </a:rPr>
              <a:t>Increased Memory Usage</a:t>
            </a:r>
          </a:p>
          <a:p>
            <a:pPr marL="171450" indent="-171450">
              <a:buFont typeface="Arial" panose="020B0604020202020204" pitchFamily="34" charset="0"/>
              <a:buChar char="•"/>
            </a:pPr>
            <a:r>
              <a:rPr lang="en-US" sz="1200">
                <a:latin typeface="Fira Sans"/>
                <a:ea typeface="Fira Sans"/>
                <a:cs typeface="Fira Sans"/>
                <a:sym typeface="Fira Sans"/>
              </a:rPr>
              <a:t>Lack of Interpretability </a:t>
            </a:r>
            <a:endParaRPr lang="en-US" sz="1200">
              <a:latin typeface="Fira Sans"/>
              <a:ea typeface="Fira Sans"/>
              <a:cs typeface="Fira Sans"/>
            </a:endParaRPr>
          </a:p>
        </p:txBody>
      </p:sp>
      <p:sp>
        <p:nvSpPr>
          <p:cNvPr id="7" name="Google Shape;1541;p17">
            <a:extLst>
              <a:ext uri="{FF2B5EF4-FFF2-40B4-BE49-F238E27FC236}">
                <a16:creationId xmlns:a16="http://schemas.microsoft.com/office/drawing/2014/main" id="{C7335480-E467-7674-82B2-53EB1974A768}"/>
              </a:ext>
            </a:extLst>
          </p:cNvPr>
          <p:cNvSpPr txBox="1"/>
          <p:nvPr/>
        </p:nvSpPr>
        <p:spPr>
          <a:xfrm>
            <a:off x="1175149" y="1072447"/>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Fira Sans Extra Condensed Medium"/>
                <a:ea typeface="Fira Sans Extra Condensed Medium"/>
                <a:cs typeface="Fira Sans Extra Condensed Medium"/>
              </a:rPr>
              <a:t>Procedure</a:t>
            </a:r>
          </a:p>
        </p:txBody>
      </p:sp>
      <p:sp>
        <p:nvSpPr>
          <p:cNvPr id="9" name="Google Shape;1542;p17">
            <a:extLst>
              <a:ext uri="{FF2B5EF4-FFF2-40B4-BE49-F238E27FC236}">
                <a16:creationId xmlns:a16="http://schemas.microsoft.com/office/drawing/2014/main" id="{5F90D13A-E8C3-8AA0-0D27-AC7F97229531}"/>
              </a:ext>
            </a:extLst>
          </p:cNvPr>
          <p:cNvSpPr txBox="1"/>
          <p:nvPr/>
        </p:nvSpPr>
        <p:spPr>
          <a:xfrm>
            <a:off x="1175149" y="1317245"/>
            <a:ext cx="6689948" cy="830855"/>
          </a:xfrm>
          <a:prstGeom prst="rect">
            <a:avLst/>
          </a:prstGeom>
          <a:noFill/>
          <a:ln>
            <a:noFill/>
          </a:ln>
        </p:spPr>
        <p:txBody>
          <a:bodyPr spcFirstLastPara="1" wrap="square" lIns="91425" tIns="91425" rIns="91425" bIns="91425" anchor="ctr" anchorCtr="0">
            <a:noAutofit/>
          </a:bodyPr>
          <a:lstStyle/>
          <a:p>
            <a:pPr marL="171450" indent="-171450">
              <a:buFont typeface="Arial,Sans-Serif"/>
              <a:buChar char="•"/>
            </a:pPr>
            <a:r>
              <a:rPr lang="en" sz="1200">
                <a:latin typeface="Fira Sans" panose="020B0503050000020004" pitchFamily="34" charset="0"/>
              </a:rPr>
              <a:t>Generates an ensemble of decision trees by minimizing a specified loss function, training on the dataset, and optimizing hyperparameters to achieve high predictive accuracy.</a:t>
            </a:r>
            <a:endParaRPr lang="en-US" sz="1200">
              <a:latin typeface="Fira Sans" panose="020B0503050000020004" pitchFamily="34" charset="0"/>
            </a:endParaRPr>
          </a:p>
        </p:txBody>
      </p:sp>
      <p:sp>
        <p:nvSpPr>
          <p:cNvPr id="11" name="Google Shape;1543;p17">
            <a:extLst>
              <a:ext uri="{FF2B5EF4-FFF2-40B4-BE49-F238E27FC236}">
                <a16:creationId xmlns:a16="http://schemas.microsoft.com/office/drawing/2014/main" id="{BCBF4601-68CB-0401-3B40-8189190A32B8}"/>
              </a:ext>
            </a:extLst>
          </p:cNvPr>
          <p:cNvSpPr txBox="1"/>
          <p:nvPr/>
        </p:nvSpPr>
        <p:spPr>
          <a:xfrm>
            <a:off x="1175149" y="22504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Fira Sans Extra Condensed Medium"/>
                <a:ea typeface="Fira Sans Extra Condensed Medium"/>
                <a:cs typeface="Fira Sans Extra Condensed Medium"/>
                <a:sym typeface="Fira Sans Extra Condensed Medium"/>
              </a:rPr>
              <a:t>Pros</a:t>
            </a:r>
            <a:endParaRPr sz="1700">
              <a:solidFill>
                <a:schemeClr val="lt2"/>
              </a:solidFill>
              <a:latin typeface="Fira Sans Extra Condensed Medium"/>
              <a:ea typeface="Fira Sans Extra Condensed Medium"/>
              <a:cs typeface="Fira Sans Extra Condensed Medium"/>
              <a:sym typeface="Fira Sans Extra Condensed Medium"/>
            </a:endParaRPr>
          </a:p>
        </p:txBody>
      </p:sp>
      <p:sp>
        <p:nvSpPr>
          <p:cNvPr id="13" name="Google Shape;1544;p17">
            <a:extLst>
              <a:ext uri="{FF2B5EF4-FFF2-40B4-BE49-F238E27FC236}">
                <a16:creationId xmlns:a16="http://schemas.microsoft.com/office/drawing/2014/main" id="{18AC9B55-39D5-D25E-2CFB-D6C4999CB245}"/>
              </a:ext>
            </a:extLst>
          </p:cNvPr>
          <p:cNvSpPr txBox="1"/>
          <p:nvPr/>
        </p:nvSpPr>
        <p:spPr>
          <a:xfrm>
            <a:off x="1175149" y="2597340"/>
            <a:ext cx="2040300" cy="53490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200">
                <a:latin typeface="Fira Sans" panose="020B0503050000020004" pitchFamily="34" charset="0"/>
                <a:sym typeface="Fira Sans"/>
              </a:rPr>
              <a:t>Speed and Efficiency</a:t>
            </a:r>
            <a:endParaRPr lang="en-US" sz="1200">
              <a:latin typeface="Fira Sans" panose="020B0503050000020004" pitchFamily="34" charset="0"/>
            </a:endParaRPr>
          </a:p>
          <a:p>
            <a:pPr marL="171450" indent="-171450">
              <a:buFont typeface="Arial" panose="020B0604020202020204" pitchFamily="34" charset="0"/>
              <a:buChar char="•"/>
            </a:pPr>
            <a:r>
              <a:rPr lang="en-US" sz="1200">
                <a:latin typeface="Fira Sans" panose="020B0503050000020004" pitchFamily="34" charset="0"/>
                <a:ea typeface="Fira Sans"/>
              </a:rPr>
              <a:t>High Accuracy</a:t>
            </a:r>
          </a:p>
          <a:p>
            <a:pPr marL="171450" indent="-171450">
              <a:buFont typeface="Arial" panose="020B0604020202020204" pitchFamily="34" charset="0"/>
              <a:buChar char="•"/>
            </a:pPr>
            <a:r>
              <a:rPr lang="en-US" sz="1200">
                <a:latin typeface="Fira Sans" panose="020B0503050000020004" pitchFamily="34" charset="0"/>
                <a:ea typeface="Fira Sans"/>
              </a:rPr>
              <a:t>Flexibility</a:t>
            </a:r>
          </a:p>
        </p:txBody>
      </p:sp>
      <p:grpSp>
        <p:nvGrpSpPr>
          <p:cNvPr id="21" name="Google Shape;1545;p17">
            <a:extLst>
              <a:ext uri="{FF2B5EF4-FFF2-40B4-BE49-F238E27FC236}">
                <a16:creationId xmlns:a16="http://schemas.microsoft.com/office/drawing/2014/main" id="{B7F7A510-6248-4773-2D5E-C61426C5E900}"/>
              </a:ext>
            </a:extLst>
          </p:cNvPr>
          <p:cNvGrpSpPr/>
          <p:nvPr/>
        </p:nvGrpSpPr>
        <p:grpSpPr>
          <a:xfrm>
            <a:off x="653386" y="1237672"/>
            <a:ext cx="471300" cy="2833025"/>
            <a:chOff x="5137825" y="1330775"/>
            <a:chExt cx="471300" cy="2833025"/>
          </a:xfrm>
        </p:grpSpPr>
        <p:sp>
          <p:nvSpPr>
            <p:cNvPr id="15" name="Google Shape;1546;p17">
              <a:extLst>
                <a:ext uri="{FF2B5EF4-FFF2-40B4-BE49-F238E27FC236}">
                  <a16:creationId xmlns:a16="http://schemas.microsoft.com/office/drawing/2014/main" id="{E5360B9C-D05C-1285-87EB-F2C456E599DC}"/>
                </a:ext>
              </a:extLst>
            </p:cNvPr>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47;p17">
              <a:extLst>
                <a:ext uri="{FF2B5EF4-FFF2-40B4-BE49-F238E27FC236}">
                  <a16:creationId xmlns:a16="http://schemas.microsoft.com/office/drawing/2014/main" id="{ADF7E01B-E5DE-9A07-9992-F0E31105904B}"/>
                </a:ext>
              </a:extLst>
            </p:cNvPr>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48;p17">
              <a:extLst>
                <a:ext uri="{FF2B5EF4-FFF2-40B4-BE49-F238E27FC236}">
                  <a16:creationId xmlns:a16="http://schemas.microsoft.com/office/drawing/2014/main" id="{8190272D-598F-9DBA-B4A8-67D0975A5BF9}"/>
                </a:ext>
              </a:extLst>
            </p:cNvPr>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49;p17">
              <a:extLst>
                <a:ext uri="{FF2B5EF4-FFF2-40B4-BE49-F238E27FC236}">
                  <a16:creationId xmlns:a16="http://schemas.microsoft.com/office/drawing/2014/main" id="{4939E7AD-42EE-B957-E695-76853BBCEEC4}"/>
                </a:ext>
              </a:extLst>
            </p:cNvPr>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9" name="Google Shape;1550;p17">
              <a:extLst>
                <a:ext uri="{FF2B5EF4-FFF2-40B4-BE49-F238E27FC236}">
                  <a16:creationId xmlns:a16="http://schemas.microsoft.com/office/drawing/2014/main" id="{A825ECEA-D9E7-FB79-E8A7-992EA79A5410}"/>
                </a:ext>
              </a:extLst>
            </p:cNvPr>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20" name="Google Shape;1551;p17">
              <a:extLst>
                <a:ext uri="{FF2B5EF4-FFF2-40B4-BE49-F238E27FC236}">
                  <a16:creationId xmlns:a16="http://schemas.microsoft.com/office/drawing/2014/main" id="{6222564C-298D-05FC-3140-A7D0B0302833}"/>
                </a:ext>
              </a:extLst>
            </p:cNvPr>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4-1. LGBM without hyperparameter tuning</a:t>
            </a:r>
            <a:endParaRPr lang="en-US"/>
          </a:p>
        </p:txBody>
      </p:sp>
      <p:sp>
        <p:nvSpPr>
          <p:cNvPr id="1364" name="Google Shape;1992;p29">
            <a:extLst>
              <a:ext uri="{FF2B5EF4-FFF2-40B4-BE49-F238E27FC236}">
                <a16:creationId xmlns:a16="http://schemas.microsoft.com/office/drawing/2014/main" id="{D6120D14-2857-B774-6138-F210F93B40AC}"/>
              </a:ext>
            </a:extLst>
          </p:cNvPr>
          <p:cNvSpPr/>
          <p:nvPr/>
        </p:nvSpPr>
        <p:spPr>
          <a:xfrm>
            <a:off x="5492845" y="3867625"/>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993;p29">
            <a:extLst>
              <a:ext uri="{FF2B5EF4-FFF2-40B4-BE49-F238E27FC236}">
                <a16:creationId xmlns:a16="http://schemas.microsoft.com/office/drawing/2014/main" id="{CBDF75D7-A3B3-480A-C785-6A00AA38B0FA}"/>
              </a:ext>
            </a:extLst>
          </p:cNvPr>
          <p:cNvSpPr/>
          <p:nvPr/>
        </p:nvSpPr>
        <p:spPr>
          <a:xfrm>
            <a:off x="5492845" y="1451833"/>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994;p29">
            <a:extLst>
              <a:ext uri="{FF2B5EF4-FFF2-40B4-BE49-F238E27FC236}">
                <a16:creationId xmlns:a16="http://schemas.microsoft.com/office/drawing/2014/main" id="{A1D7E4BD-FDF5-1638-4641-A39E6D84EBE4}"/>
              </a:ext>
            </a:extLst>
          </p:cNvPr>
          <p:cNvSpPr/>
          <p:nvPr/>
        </p:nvSpPr>
        <p:spPr>
          <a:xfrm>
            <a:off x="5492845" y="2263900"/>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995;p29">
            <a:extLst>
              <a:ext uri="{FF2B5EF4-FFF2-40B4-BE49-F238E27FC236}">
                <a16:creationId xmlns:a16="http://schemas.microsoft.com/office/drawing/2014/main" id="{DADD9887-6195-F4AB-20D9-411ACBA4742E}"/>
              </a:ext>
            </a:extLst>
          </p:cNvPr>
          <p:cNvSpPr/>
          <p:nvPr/>
        </p:nvSpPr>
        <p:spPr>
          <a:xfrm>
            <a:off x="5492845" y="3065763"/>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030;p29">
            <a:extLst>
              <a:ext uri="{FF2B5EF4-FFF2-40B4-BE49-F238E27FC236}">
                <a16:creationId xmlns:a16="http://schemas.microsoft.com/office/drawing/2014/main" id="{B57D6DD5-85EE-6FCA-20D2-95AB4F1A5586}"/>
              </a:ext>
            </a:extLst>
          </p:cNvPr>
          <p:cNvSpPr txBox="1"/>
          <p:nvPr/>
        </p:nvSpPr>
        <p:spPr>
          <a:xfrm>
            <a:off x="5564190" y="3140526"/>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ea typeface="Fira Sans Extra Condensed Medium"/>
                <a:cs typeface="Fira Sans Extra Condensed Medium"/>
                <a:sym typeface="Fira Sans Extra Condensed Medium"/>
              </a:rPr>
              <a:t>Recall : 0.7212</a:t>
            </a:r>
            <a:endParaRPr lang="en-US" sz="1700">
              <a:solidFill>
                <a:schemeClr val="lt2"/>
              </a:solidFill>
              <a:latin typeface="Fira Sans Extra Condensed Medium"/>
              <a:ea typeface="Fira Sans Extra Condensed Medium"/>
              <a:cs typeface="Fira Sans Extra Condensed Medium"/>
            </a:endParaRPr>
          </a:p>
        </p:txBody>
      </p:sp>
      <p:sp>
        <p:nvSpPr>
          <p:cNvPr id="1413" name="Google Shape;2034;p29">
            <a:extLst>
              <a:ext uri="{FF2B5EF4-FFF2-40B4-BE49-F238E27FC236}">
                <a16:creationId xmlns:a16="http://schemas.microsoft.com/office/drawing/2014/main" id="{B0069FDA-5AE2-C415-18DD-E848FCFD8646}"/>
              </a:ext>
            </a:extLst>
          </p:cNvPr>
          <p:cNvSpPr txBox="1"/>
          <p:nvPr/>
        </p:nvSpPr>
        <p:spPr>
          <a:xfrm>
            <a:off x="5564190" y="1536793"/>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0.9354</a:t>
            </a:r>
            <a:endParaRPr lang="en-US"/>
          </a:p>
        </p:txBody>
      </p:sp>
      <p:sp>
        <p:nvSpPr>
          <p:cNvPr id="1416" name="Google Shape;2036;p29">
            <a:extLst>
              <a:ext uri="{FF2B5EF4-FFF2-40B4-BE49-F238E27FC236}">
                <a16:creationId xmlns:a16="http://schemas.microsoft.com/office/drawing/2014/main" id="{379BB42C-7D98-9EC3-9333-0DBD55D65BF2}"/>
              </a:ext>
            </a:extLst>
          </p:cNvPr>
          <p:cNvSpPr txBox="1"/>
          <p:nvPr/>
        </p:nvSpPr>
        <p:spPr>
          <a:xfrm>
            <a:off x="5564190" y="2338659"/>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0.9739</a:t>
            </a:r>
            <a:endParaRPr lang="en" sz="1700" dirty="0">
              <a:solidFill>
                <a:schemeClr val="dk2"/>
              </a:solidFill>
              <a:ea typeface="Fira Sans Extra Condensed Medium"/>
            </a:endParaRPr>
          </a:p>
        </p:txBody>
      </p:sp>
      <p:sp>
        <p:nvSpPr>
          <p:cNvPr id="1420" name="Google Shape;2039;p29">
            <a:extLst>
              <a:ext uri="{FF2B5EF4-FFF2-40B4-BE49-F238E27FC236}">
                <a16:creationId xmlns:a16="http://schemas.microsoft.com/office/drawing/2014/main" id="{4EB1AA4B-8A15-1860-8360-2CE348F22F45}"/>
              </a:ext>
            </a:extLst>
          </p:cNvPr>
          <p:cNvSpPr txBox="1"/>
          <p:nvPr/>
        </p:nvSpPr>
        <p:spPr>
          <a:xfrm>
            <a:off x="5564190" y="3942392"/>
            <a:ext cx="3514500"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rPr>
              <a:t>F1_score : 0.8287</a:t>
            </a:r>
          </a:p>
        </p:txBody>
      </p:sp>
      <p:sp>
        <p:nvSpPr>
          <p:cNvPr id="3" name="Google Shape;1627;p19">
            <a:extLst>
              <a:ext uri="{FF2B5EF4-FFF2-40B4-BE49-F238E27FC236}">
                <a16:creationId xmlns:a16="http://schemas.microsoft.com/office/drawing/2014/main" id="{682D5C82-EBDC-6C7F-21C4-0E9ABB1FB1C1}"/>
              </a:ext>
            </a:extLst>
          </p:cNvPr>
          <p:cNvSpPr/>
          <p:nvPr/>
        </p:nvSpPr>
        <p:spPr>
          <a:xfrm>
            <a:off x="1130641" y="1652528"/>
            <a:ext cx="2618100" cy="844800"/>
          </a:xfrm>
          <a:prstGeom prst="rect">
            <a:avLst/>
          </a:prstGeom>
          <a:solidFill>
            <a:srgbClr val="F3F3F3"/>
          </a:solidFill>
          <a:ln>
            <a:noFill/>
          </a:ln>
        </p:spPr>
        <p:txBody>
          <a:bodyPr spcFirstLastPara="1" wrap="square" lIns="274300" tIns="91425" rIns="274300" bIns="91425" anchor="ctr" anchorCtr="0">
            <a:noAutofit/>
          </a:bodyPr>
          <a:lstStyle/>
          <a:p>
            <a:r>
              <a:rPr lang="en" sz="1200" err="1">
                <a:latin typeface="Fira Sans"/>
                <a:sym typeface="Fira Sans"/>
              </a:rPr>
              <a:t>N_estimators</a:t>
            </a:r>
            <a:r>
              <a:rPr lang="en" sz="1200">
                <a:latin typeface="Fira Sans"/>
                <a:sym typeface="Fira Sans"/>
              </a:rPr>
              <a:t> : 400</a:t>
            </a:r>
            <a:endParaRPr lang="en-US">
              <a:sym typeface="Fira Sans"/>
            </a:endParaRPr>
          </a:p>
          <a:p>
            <a:endParaRPr lang="en" sz="1200">
              <a:latin typeface="Fira Sans"/>
              <a:sym typeface="Fira Sans"/>
            </a:endParaRPr>
          </a:p>
          <a:p>
            <a:r>
              <a:rPr lang="en" sz="1200" err="1">
                <a:latin typeface="Fira Sans"/>
                <a:sym typeface="Fira Sans"/>
              </a:rPr>
              <a:t>Random_state</a:t>
            </a:r>
            <a:r>
              <a:rPr lang="en" sz="1200">
                <a:latin typeface="Fira Sans"/>
                <a:sym typeface="Fira Sans"/>
              </a:rPr>
              <a:t> : 42</a:t>
            </a:r>
            <a:endParaRPr lang="en" sz="1200">
              <a:latin typeface="Fira Sans"/>
            </a:endParaRPr>
          </a:p>
        </p:txBody>
      </p:sp>
      <p:sp>
        <p:nvSpPr>
          <p:cNvPr id="4" name="TextBox 3">
            <a:extLst>
              <a:ext uri="{FF2B5EF4-FFF2-40B4-BE49-F238E27FC236}">
                <a16:creationId xmlns:a16="http://schemas.microsoft.com/office/drawing/2014/main" id="{9FCD56BA-D35F-3577-36A5-759DEA3DA0C0}"/>
              </a:ext>
            </a:extLst>
          </p:cNvPr>
          <p:cNvSpPr txBox="1"/>
          <p:nvPr/>
        </p:nvSpPr>
        <p:spPr>
          <a:xfrm>
            <a:off x="806223" y="1245053"/>
            <a:ext cx="34085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Exploited Parameter (Before tuning)</a:t>
            </a:r>
          </a:p>
        </p:txBody>
      </p:sp>
      <p:sp>
        <p:nvSpPr>
          <p:cNvPr id="7" name="TextBox 6">
            <a:extLst>
              <a:ext uri="{FF2B5EF4-FFF2-40B4-BE49-F238E27FC236}">
                <a16:creationId xmlns:a16="http://schemas.microsoft.com/office/drawing/2014/main" id="{3AF42504-CBFE-63FE-3242-51A50DDFC91C}"/>
              </a:ext>
            </a:extLst>
          </p:cNvPr>
          <p:cNvSpPr txBox="1"/>
          <p:nvPr/>
        </p:nvSpPr>
        <p:spPr>
          <a:xfrm>
            <a:off x="4990419" y="1122589"/>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p>
        </p:txBody>
      </p:sp>
    </p:spTree>
    <p:extLst>
      <p:ext uri="{BB962C8B-B14F-4D97-AF65-F5344CB8AC3E}">
        <p14:creationId xmlns:p14="http://schemas.microsoft.com/office/powerpoint/2010/main" val="381457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4-2. LGBM with hyperparameter tuning</a:t>
            </a:r>
            <a:endParaRPr lang="en-US"/>
          </a:p>
        </p:txBody>
      </p:sp>
      <p:sp>
        <p:nvSpPr>
          <p:cNvPr id="15" name="TextBox 14">
            <a:extLst>
              <a:ext uri="{FF2B5EF4-FFF2-40B4-BE49-F238E27FC236}">
                <a16:creationId xmlns:a16="http://schemas.microsoft.com/office/drawing/2014/main" id="{9FB925F8-F0DB-91A0-9E7B-49FAFB00AE1C}"/>
              </a:ext>
            </a:extLst>
          </p:cNvPr>
          <p:cNvSpPr txBox="1"/>
          <p:nvPr/>
        </p:nvSpPr>
        <p:spPr>
          <a:xfrm>
            <a:off x="1051151" y="1551213"/>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Fira Sans Condensed ExtraBold"/>
              </a:rPr>
              <a:t>GridSearchCV parameters</a:t>
            </a:r>
          </a:p>
        </p:txBody>
      </p:sp>
      <p:graphicFrame>
        <p:nvGraphicFramePr>
          <p:cNvPr id="2" name="Table 1">
            <a:extLst>
              <a:ext uri="{FF2B5EF4-FFF2-40B4-BE49-F238E27FC236}">
                <a16:creationId xmlns:a16="http://schemas.microsoft.com/office/drawing/2014/main" id="{F1543840-34A1-B379-DE27-9BB9A7139851}"/>
              </a:ext>
            </a:extLst>
          </p:cNvPr>
          <p:cNvGraphicFramePr>
            <a:graphicFrameLocks noGrp="1"/>
          </p:cNvGraphicFramePr>
          <p:nvPr>
            <p:extLst>
              <p:ext uri="{D42A27DB-BD31-4B8C-83A1-F6EECF244321}">
                <p14:modId xmlns:p14="http://schemas.microsoft.com/office/powerpoint/2010/main" val="1622364769"/>
              </p:ext>
            </p:extLst>
          </p:nvPr>
        </p:nvGraphicFramePr>
        <p:xfrm>
          <a:off x="531904" y="2028662"/>
          <a:ext cx="4285732" cy="1854200"/>
        </p:xfrm>
        <a:graphic>
          <a:graphicData uri="http://schemas.openxmlformats.org/drawingml/2006/table">
            <a:tbl>
              <a:tblPr firstCol="1" bandRow="1">
                <a:tableStyleId>{5C22544A-7EE6-4342-B048-85BDC9FD1C3A}</a:tableStyleId>
              </a:tblPr>
              <a:tblGrid>
                <a:gridCol w="1959608">
                  <a:extLst>
                    <a:ext uri="{9D8B030D-6E8A-4147-A177-3AD203B41FA5}">
                      <a16:colId xmlns:a16="http://schemas.microsoft.com/office/drawing/2014/main" val="2924541188"/>
                    </a:ext>
                  </a:extLst>
                </a:gridCol>
                <a:gridCol w="679863">
                  <a:extLst>
                    <a:ext uri="{9D8B030D-6E8A-4147-A177-3AD203B41FA5}">
                      <a16:colId xmlns:a16="http://schemas.microsoft.com/office/drawing/2014/main" val="2469534759"/>
                    </a:ext>
                  </a:extLst>
                </a:gridCol>
                <a:gridCol w="829833">
                  <a:extLst>
                    <a:ext uri="{9D8B030D-6E8A-4147-A177-3AD203B41FA5}">
                      <a16:colId xmlns:a16="http://schemas.microsoft.com/office/drawing/2014/main" val="2026287750"/>
                    </a:ext>
                  </a:extLst>
                </a:gridCol>
                <a:gridCol w="816428">
                  <a:extLst>
                    <a:ext uri="{9D8B030D-6E8A-4147-A177-3AD203B41FA5}">
                      <a16:colId xmlns:a16="http://schemas.microsoft.com/office/drawing/2014/main" val="4016776842"/>
                    </a:ext>
                  </a:extLst>
                </a:gridCol>
              </a:tblGrid>
              <a:tr h="370840">
                <a:tc>
                  <a:txBody>
                    <a:bodyPr/>
                    <a:lstStyle/>
                    <a:p>
                      <a:pPr algn="ctr"/>
                      <a:r>
                        <a:rPr lang="en-US" err="1">
                          <a:latin typeface="Fira Sans"/>
                        </a:rPr>
                        <a:t>N_estimators</a:t>
                      </a:r>
                    </a:p>
                  </a:txBody>
                  <a:tcPr/>
                </a:tc>
                <a:tc>
                  <a:txBody>
                    <a:bodyPr/>
                    <a:lstStyle/>
                    <a:p>
                      <a:pPr algn="ctr"/>
                      <a:r>
                        <a:rPr lang="en-US">
                          <a:latin typeface="Fira Sans"/>
                        </a:rPr>
                        <a:t>100</a:t>
                      </a:r>
                    </a:p>
                  </a:txBody>
                  <a:tcPr/>
                </a:tc>
                <a:tc>
                  <a:txBody>
                    <a:bodyPr/>
                    <a:lstStyle/>
                    <a:p>
                      <a:pPr algn="ctr"/>
                      <a:r>
                        <a:rPr lang="en-US">
                          <a:latin typeface="Fira Sans"/>
                        </a:rPr>
                        <a:t>200</a:t>
                      </a:r>
                    </a:p>
                  </a:txBody>
                  <a:tcPr/>
                </a:tc>
                <a:tc>
                  <a:txBody>
                    <a:bodyPr/>
                    <a:lstStyle/>
                    <a:p>
                      <a:pPr algn="ctr"/>
                      <a:r>
                        <a:rPr lang="en-US">
                          <a:latin typeface="Fira Sans"/>
                        </a:rPr>
                        <a:t>300</a:t>
                      </a:r>
                    </a:p>
                  </a:txBody>
                  <a:tcPr/>
                </a:tc>
                <a:extLst>
                  <a:ext uri="{0D108BD9-81ED-4DB2-BD59-A6C34878D82A}">
                    <a16:rowId xmlns:a16="http://schemas.microsoft.com/office/drawing/2014/main" val="3514004249"/>
                  </a:ext>
                </a:extLst>
              </a:tr>
              <a:tr h="370840">
                <a:tc>
                  <a:txBody>
                    <a:bodyPr/>
                    <a:lstStyle/>
                    <a:p>
                      <a:pPr algn="ctr"/>
                      <a:r>
                        <a:rPr lang="en-US" err="1">
                          <a:latin typeface="Fira Sans"/>
                        </a:rPr>
                        <a:t>Learning_rate</a:t>
                      </a:r>
                      <a:endParaRPr lang="en-US">
                        <a:latin typeface="Fira Sans"/>
                      </a:endParaRPr>
                    </a:p>
                  </a:txBody>
                  <a:tcPr/>
                </a:tc>
                <a:tc>
                  <a:txBody>
                    <a:bodyPr/>
                    <a:lstStyle/>
                    <a:p>
                      <a:pPr algn="ctr"/>
                      <a:r>
                        <a:rPr lang="en-US">
                          <a:latin typeface="Fira Sans"/>
                        </a:rPr>
                        <a:t>0.05</a:t>
                      </a:r>
                    </a:p>
                  </a:txBody>
                  <a:tcPr/>
                </a:tc>
                <a:tc>
                  <a:txBody>
                    <a:bodyPr/>
                    <a:lstStyle/>
                    <a:p>
                      <a:pPr algn="ctr"/>
                      <a:r>
                        <a:rPr lang="en-US">
                          <a:latin typeface="Fira Sans"/>
                        </a:rPr>
                        <a:t>0.1</a:t>
                      </a:r>
                    </a:p>
                  </a:txBody>
                  <a:tcPr/>
                </a:tc>
                <a:tc>
                  <a:txBody>
                    <a:bodyPr/>
                    <a:lstStyle/>
                    <a:p>
                      <a:pPr algn="ctr"/>
                      <a:r>
                        <a:rPr lang="en-US">
                          <a:latin typeface="Fira Sans"/>
                        </a:rPr>
                        <a:t>0.2</a:t>
                      </a:r>
                    </a:p>
                  </a:txBody>
                  <a:tcPr/>
                </a:tc>
                <a:extLst>
                  <a:ext uri="{0D108BD9-81ED-4DB2-BD59-A6C34878D82A}">
                    <a16:rowId xmlns:a16="http://schemas.microsoft.com/office/drawing/2014/main" val="3697226970"/>
                  </a:ext>
                </a:extLst>
              </a:tr>
              <a:tr h="370840">
                <a:tc>
                  <a:txBody>
                    <a:bodyPr/>
                    <a:lstStyle/>
                    <a:p>
                      <a:pPr algn="ctr"/>
                      <a:r>
                        <a:rPr lang="en-US" err="1">
                          <a:latin typeface="Fira Sans"/>
                        </a:rPr>
                        <a:t>Max_depth</a:t>
                      </a:r>
                    </a:p>
                  </a:txBody>
                  <a:tcPr/>
                </a:tc>
                <a:tc>
                  <a:txBody>
                    <a:bodyPr/>
                    <a:lstStyle/>
                    <a:p>
                      <a:pPr algn="ctr"/>
                      <a:r>
                        <a:rPr lang="en-US">
                          <a:latin typeface="Fira Sans"/>
                        </a:rPr>
                        <a:t>6</a:t>
                      </a:r>
                    </a:p>
                  </a:txBody>
                  <a:tcPr/>
                </a:tc>
                <a:tc>
                  <a:txBody>
                    <a:bodyPr/>
                    <a:lstStyle/>
                    <a:p>
                      <a:pPr algn="ctr"/>
                      <a:r>
                        <a:rPr lang="en-US">
                          <a:latin typeface="Fira Sans"/>
                        </a:rPr>
                        <a:t>8</a:t>
                      </a:r>
                    </a:p>
                  </a:txBody>
                  <a:tcPr/>
                </a:tc>
                <a:tc>
                  <a:txBody>
                    <a:bodyPr/>
                    <a:lstStyle/>
                    <a:p>
                      <a:pPr algn="ctr"/>
                      <a:r>
                        <a:rPr lang="en-US">
                          <a:latin typeface="Fira Sans"/>
                        </a:rPr>
                        <a:t>10</a:t>
                      </a:r>
                    </a:p>
                  </a:txBody>
                  <a:tcPr/>
                </a:tc>
                <a:extLst>
                  <a:ext uri="{0D108BD9-81ED-4DB2-BD59-A6C34878D82A}">
                    <a16:rowId xmlns:a16="http://schemas.microsoft.com/office/drawing/2014/main" val="2919045186"/>
                  </a:ext>
                </a:extLst>
              </a:tr>
              <a:tr h="370840">
                <a:tc>
                  <a:txBody>
                    <a:bodyPr/>
                    <a:lstStyle/>
                    <a:p>
                      <a:pPr algn="ctr"/>
                      <a:r>
                        <a:rPr lang="en-US" err="1">
                          <a:latin typeface="Fira Sans"/>
                        </a:rPr>
                        <a:t>Num_leaves</a:t>
                      </a:r>
                    </a:p>
                  </a:txBody>
                  <a:tcPr/>
                </a:tc>
                <a:tc>
                  <a:txBody>
                    <a:bodyPr/>
                    <a:lstStyle/>
                    <a:p>
                      <a:pPr algn="ctr"/>
                      <a:r>
                        <a:rPr lang="en-US">
                          <a:latin typeface="Fira Sans"/>
                        </a:rPr>
                        <a:t>31</a:t>
                      </a:r>
                    </a:p>
                  </a:txBody>
                  <a:tcPr/>
                </a:tc>
                <a:tc>
                  <a:txBody>
                    <a:bodyPr/>
                    <a:lstStyle/>
                    <a:p>
                      <a:pPr algn="ctr"/>
                      <a:r>
                        <a:rPr lang="en-US">
                          <a:latin typeface="Fira Sans"/>
                        </a:rPr>
                        <a:t>63</a:t>
                      </a:r>
                    </a:p>
                  </a:txBody>
                  <a:tcPr/>
                </a:tc>
                <a:tc>
                  <a:txBody>
                    <a:bodyPr/>
                    <a:lstStyle/>
                    <a:p>
                      <a:pPr algn="ctr"/>
                      <a:r>
                        <a:rPr lang="en-US">
                          <a:latin typeface="Fira Sans"/>
                        </a:rPr>
                        <a:t>127</a:t>
                      </a:r>
                    </a:p>
                  </a:txBody>
                  <a:tcPr/>
                </a:tc>
                <a:extLst>
                  <a:ext uri="{0D108BD9-81ED-4DB2-BD59-A6C34878D82A}">
                    <a16:rowId xmlns:a16="http://schemas.microsoft.com/office/drawing/2014/main" val="2456762191"/>
                  </a:ext>
                </a:extLst>
              </a:tr>
              <a:tr h="370840">
                <a:tc>
                  <a:txBody>
                    <a:bodyPr/>
                    <a:lstStyle/>
                    <a:p>
                      <a:pPr algn="ctr"/>
                      <a:r>
                        <a:rPr lang="en-US" err="1">
                          <a:latin typeface="Fira Sans"/>
                        </a:rPr>
                        <a:t>Min_child_samples</a:t>
                      </a:r>
                    </a:p>
                  </a:txBody>
                  <a:tcPr/>
                </a:tc>
                <a:tc>
                  <a:txBody>
                    <a:bodyPr/>
                    <a:lstStyle/>
                    <a:p>
                      <a:pPr algn="ctr"/>
                      <a:r>
                        <a:rPr lang="en-US">
                          <a:latin typeface="Fira Sans"/>
                        </a:rPr>
                        <a:t>20</a:t>
                      </a:r>
                    </a:p>
                  </a:txBody>
                  <a:tcPr/>
                </a:tc>
                <a:tc>
                  <a:txBody>
                    <a:bodyPr/>
                    <a:lstStyle/>
                    <a:p>
                      <a:pPr algn="ctr"/>
                      <a:r>
                        <a:rPr lang="en-US">
                          <a:latin typeface="Fira Sans"/>
                        </a:rPr>
                        <a:t>30</a:t>
                      </a:r>
                    </a:p>
                  </a:txBody>
                  <a:tcPr/>
                </a:tc>
                <a:tc>
                  <a:txBody>
                    <a:bodyPr/>
                    <a:lstStyle/>
                    <a:p>
                      <a:pPr algn="ctr"/>
                      <a:r>
                        <a:rPr lang="en-US">
                          <a:latin typeface="Fira Sans"/>
                        </a:rPr>
                        <a:t>40 </a:t>
                      </a:r>
                    </a:p>
                  </a:txBody>
                  <a:tcPr/>
                </a:tc>
                <a:extLst>
                  <a:ext uri="{0D108BD9-81ED-4DB2-BD59-A6C34878D82A}">
                    <a16:rowId xmlns:a16="http://schemas.microsoft.com/office/drawing/2014/main" val="3388954611"/>
                  </a:ext>
                </a:extLst>
              </a:tr>
            </a:tbl>
          </a:graphicData>
        </a:graphic>
      </p:graphicFrame>
      <p:sp>
        <p:nvSpPr>
          <p:cNvPr id="6" name="TextBox 5">
            <a:extLst>
              <a:ext uri="{FF2B5EF4-FFF2-40B4-BE49-F238E27FC236}">
                <a16:creationId xmlns:a16="http://schemas.microsoft.com/office/drawing/2014/main" id="{0201FF8D-27BE-53C9-2CB9-9A380892D200}"/>
              </a:ext>
            </a:extLst>
          </p:cNvPr>
          <p:cNvSpPr txBox="1"/>
          <p:nvPr/>
        </p:nvSpPr>
        <p:spPr>
          <a:xfrm>
            <a:off x="5521098" y="1551213"/>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Fira Sans Condensed ExtraBold"/>
              </a:rPr>
              <a:t>Cross Validation (3 Folds)</a:t>
            </a:r>
            <a:endParaRPr lang="en-US"/>
          </a:p>
        </p:txBody>
      </p:sp>
      <p:sp>
        <p:nvSpPr>
          <p:cNvPr id="10" name="Rectangle 9">
            <a:extLst>
              <a:ext uri="{FF2B5EF4-FFF2-40B4-BE49-F238E27FC236}">
                <a16:creationId xmlns:a16="http://schemas.microsoft.com/office/drawing/2014/main" id="{C099B062-6D47-3108-831C-42525EFAF985}"/>
              </a:ext>
            </a:extLst>
          </p:cNvPr>
          <p:cNvSpPr/>
          <p:nvPr/>
        </p:nvSpPr>
        <p:spPr>
          <a:xfrm>
            <a:off x="5470071" y="2061482"/>
            <a:ext cx="3357562" cy="46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5864B-04CB-2C71-208E-F04EFFE90F99}"/>
              </a:ext>
            </a:extLst>
          </p:cNvPr>
          <p:cNvSpPr/>
          <p:nvPr/>
        </p:nvSpPr>
        <p:spPr>
          <a:xfrm>
            <a:off x="5470071" y="2775857"/>
            <a:ext cx="3357562" cy="46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DB706-55F7-275D-C0BB-D0DD960247C3}"/>
              </a:ext>
            </a:extLst>
          </p:cNvPr>
          <p:cNvSpPr/>
          <p:nvPr/>
        </p:nvSpPr>
        <p:spPr>
          <a:xfrm>
            <a:off x="5470071" y="3490232"/>
            <a:ext cx="3357562" cy="46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7A73AC-1261-B297-4DFE-45C1E4E72282}"/>
              </a:ext>
            </a:extLst>
          </p:cNvPr>
          <p:cNvSpPr/>
          <p:nvPr/>
        </p:nvSpPr>
        <p:spPr>
          <a:xfrm>
            <a:off x="5470071" y="2061482"/>
            <a:ext cx="1163411" cy="46944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Test</a:t>
            </a:r>
            <a:endParaRPr lang="en-US"/>
          </a:p>
        </p:txBody>
      </p:sp>
      <p:sp>
        <p:nvSpPr>
          <p:cNvPr id="36" name="Rectangle 35">
            <a:extLst>
              <a:ext uri="{FF2B5EF4-FFF2-40B4-BE49-F238E27FC236}">
                <a16:creationId xmlns:a16="http://schemas.microsoft.com/office/drawing/2014/main" id="{6F4AC2A9-3D7F-83D6-3EA0-8235BC2C0B42}"/>
              </a:ext>
            </a:extLst>
          </p:cNvPr>
          <p:cNvSpPr/>
          <p:nvPr/>
        </p:nvSpPr>
        <p:spPr>
          <a:xfrm>
            <a:off x="6633482" y="2775857"/>
            <a:ext cx="1163411" cy="46944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Test</a:t>
            </a:r>
            <a:endParaRPr lang="en-US"/>
          </a:p>
        </p:txBody>
      </p:sp>
      <p:sp>
        <p:nvSpPr>
          <p:cNvPr id="37" name="Rectangle 36">
            <a:extLst>
              <a:ext uri="{FF2B5EF4-FFF2-40B4-BE49-F238E27FC236}">
                <a16:creationId xmlns:a16="http://schemas.microsoft.com/office/drawing/2014/main" id="{1311BE03-580A-8D0C-AA58-72C3A9297617}"/>
              </a:ext>
            </a:extLst>
          </p:cNvPr>
          <p:cNvSpPr/>
          <p:nvPr/>
        </p:nvSpPr>
        <p:spPr>
          <a:xfrm>
            <a:off x="7796893" y="3490232"/>
            <a:ext cx="1030742" cy="46944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Test</a:t>
            </a:r>
            <a:endParaRPr lang="en-US"/>
          </a:p>
        </p:txBody>
      </p:sp>
      <p:sp>
        <p:nvSpPr>
          <p:cNvPr id="38" name="Rectangle 37">
            <a:extLst>
              <a:ext uri="{FF2B5EF4-FFF2-40B4-BE49-F238E27FC236}">
                <a16:creationId xmlns:a16="http://schemas.microsoft.com/office/drawing/2014/main" id="{05725410-0F93-406D-3C1F-C190528ECA5D}"/>
              </a:ext>
            </a:extLst>
          </p:cNvPr>
          <p:cNvSpPr/>
          <p:nvPr/>
        </p:nvSpPr>
        <p:spPr>
          <a:xfrm>
            <a:off x="7980589" y="4194402"/>
            <a:ext cx="714376" cy="122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DDF95A9-7DED-0B75-71A7-627A0E4A6EDF}"/>
              </a:ext>
            </a:extLst>
          </p:cNvPr>
          <p:cNvSpPr txBox="1"/>
          <p:nvPr/>
        </p:nvSpPr>
        <p:spPr>
          <a:xfrm>
            <a:off x="7643811" y="4378097"/>
            <a:ext cx="138792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Fira Sans"/>
              </a:rPr>
              <a:t>Training Dataset</a:t>
            </a:r>
          </a:p>
        </p:txBody>
      </p:sp>
    </p:spTree>
    <p:extLst>
      <p:ext uri="{BB962C8B-B14F-4D97-AF65-F5344CB8AC3E}">
        <p14:creationId xmlns:p14="http://schemas.microsoft.com/office/powerpoint/2010/main" val="1684212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4-2. LGBM with hyperparameter tuning</a:t>
            </a:r>
            <a:endParaRPr lang="en-US"/>
          </a:p>
        </p:txBody>
      </p:sp>
      <p:sp>
        <p:nvSpPr>
          <p:cNvPr id="3" name="Google Shape;1992;p29">
            <a:extLst>
              <a:ext uri="{FF2B5EF4-FFF2-40B4-BE49-F238E27FC236}">
                <a16:creationId xmlns:a16="http://schemas.microsoft.com/office/drawing/2014/main" id="{908356A3-82A5-165B-420B-8757C58E8F05}"/>
              </a:ext>
            </a:extLst>
          </p:cNvPr>
          <p:cNvSpPr/>
          <p:nvPr/>
        </p:nvSpPr>
        <p:spPr>
          <a:xfrm>
            <a:off x="5492845" y="3867625"/>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29">
            <a:extLst>
              <a:ext uri="{FF2B5EF4-FFF2-40B4-BE49-F238E27FC236}">
                <a16:creationId xmlns:a16="http://schemas.microsoft.com/office/drawing/2014/main" id="{C3ABF1CF-7667-5BF0-4717-133D9CC6CFCA}"/>
              </a:ext>
            </a:extLst>
          </p:cNvPr>
          <p:cNvSpPr/>
          <p:nvPr/>
        </p:nvSpPr>
        <p:spPr>
          <a:xfrm>
            <a:off x="5492845" y="1451833"/>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94;p29">
            <a:extLst>
              <a:ext uri="{FF2B5EF4-FFF2-40B4-BE49-F238E27FC236}">
                <a16:creationId xmlns:a16="http://schemas.microsoft.com/office/drawing/2014/main" id="{5599953D-90A9-BA80-158C-3B2CD72B9E5E}"/>
              </a:ext>
            </a:extLst>
          </p:cNvPr>
          <p:cNvSpPr/>
          <p:nvPr/>
        </p:nvSpPr>
        <p:spPr>
          <a:xfrm>
            <a:off x="5492845" y="2263900"/>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5;p29">
            <a:extLst>
              <a:ext uri="{FF2B5EF4-FFF2-40B4-BE49-F238E27FC236}">
                <a16:creationId xmlns:a16="http://schemas.microsoft.com/office/drawing/2014/main" id="{A3C84A6D-677C-663B-A7E6-EFCB1BAD5F93}"/>
              </a:ext>
            </a:extLst>
          </p:cNvPr>
          <p:cNvSpPr/>
          <p:nvPr/>
        </p:nvSpPr>
        <p:spPr>
          <a:xfrm>
            <a:off x="5492845" y="3065763"/>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7;p19">
            <a:extLst>
              <a:ext uri="{FF2B5EF4-FFF2-40B4-BE49-F238E27FC236}">
                <a16:creationId xmlns:a16="http://schemas.microsoft.com/office/drawing/2014/main" id="{348CEDBC-DC86-476B-5CC6-4D7D1658C783}"/>
              </a:ext>
            </a:extLst>
          </p:cNvPr>
          <p:cNvSpPr/>
          <p:nvPr/>
        </p:nvSpPr>
        <p:spPr>
          <a:xfrm>
            <a:off x="1130641" y="1826019"/>
            <a:ext cx="2618100" cy="1895951"/>
          </a:xfrm>
          <a:prstGeom prst="rect">
            <a:avLst/>
          </a:prstGeom>
          <a:solidFill>
            <a:srgbClr val="F3F3F3"/>
          </a:solidFill>
          <a:ln>
            <a:noFill/>
          </a:ln>
        </p:spPr>
        <p:txBody>
          <a:bodyPr spcFirstLastPara="1" wrap="square" lIns="274300" tIns="91425" rIns="274300" bIns="91425" anchor="ctr" anchorCtr="0">
            <a:noAutofit/>
          </a:bodyPr>
          <a:lstStyle/>
          <a:p>
            <a:r>
              <a:rPr lang="en" sz="1200" err="1">
                <a:latin typeface="Fira Sans"/>
                <a:sym typeface="Fira Sans"/>
              </a:rPr>
              <a:t>Learning_rate</a:t>
            </a:r>
            <a:r>
              <a:rPr lang="en" sz="1200">
                <a:latin typeface="Fira Sans"/>
                <a:sym typeface="Fira Sans"/>
              </a:rPr>
              <a:t> : 0.05</a:t>
            </a:r>
            <a:endParaRPr lang="en" sz="1200">
              <a:latin typeface="Fira Sans"/>
            </a:endParaRPr>
          </a:p>
          <a:p>
            <a:endParaRPr lang="en" sz="1200">
              <a:latin typeface="Fira Sans"/>
            </a:endParaRPr>
          </a:p>
          <a:p>
            <a:r>
              <a:rPr lang="en" sz="1200" err="1">
                <a:latin typeface="Fira Sans"/>
              </a:rPr>
              <a:t>Max_depth</a:t>
            </a:r>
            <a:r>
              <a:rPr lang="en" sz="1200">
                <a:latin typeface="Fira Sans"/>
              </a:rPr>
              <a:t> : 6</a:t>
            </a:r>
          </a:p>
          <a:p>
            <a:endParaRPr lang="en" sz="1200">
              <a:latin typeface="Fira Sans"/>
            </a:endParaRPr>
          </a:p>
          <a:p>
            <a:r>
              <a:rPr lang="en" sz="1200" err="1">
                <a:latin typeface="Fira Sans"/>
              </a:rPr>
              <a:t>Min_child_samples</a:t>
            </a:r>
            <a:r>
              <a:rPr lang="en" sz="1200">
                <a:latin typeface="Fira Sans"/>
              </a:rPr>
              <a:t> : 20</a:t>
            </a:r>
          </a:p>
          <a:p>
            <a:endParaRPr lang="en" sz="1200">
              <a:latin typeface="Fira Sans"/>
            </a:endParaRPr>
          </a:p>
          <a:p>
            <a:r>
              <a:rPr lang="en" sz="1200" err="1">
                <a:latin typeface="Fira Sans"/>
              </a:rPr>
              <a:t>N_estimatros</a:t>
            </a:r>
            <a:r>
              <a:rPr lang="en" sz="1200">
                <a:latin typeface="Fira Sans"/>
              </a:rPr>
              <a:t> : 300</a:t>
            </a:r>
          </a:p>
          <a:p>
            <a:endParaRPr lang="en" sz="1200">
              <a:latin typeface="Fira Sans"/>
            </a:endParaRPr>
          </a:p>
          <a:p>
            <a:r>
              <a:rPr lang="en" sz="1200" err="1">
                <a:latin typeface="Fira Sans"/>
              </a:rPr>
              <a:t>Num_leaves</a:t>
            </a:r>
            <a:r>
              <a:rPr lang="en" sz="1200">
                <a:latin typeface="Fira Sans"/>
              </a:rPr>
              <a:t> : 31</a:t>
            </a:r>
          </a:p>
        </p:txBody>
      </p:sp>
      <p:sp>
        <p:nvSpPr>
          <p:cNvPr id="13" name="TextBox 12">
            <a:extLst>
              <a:ext uri="{FF2B5EF4-FFF2-40B4-BE49-F238E27FC236}">
                <a16:creationId xmlns:a16="http://schemas.microsoft.com/office/drawing/2014/main" id="{A3FE2E7B-3763-EE43-3BB7-511C0328C67C}"/>
              </a:ext>
            </a:extLst>
          </p:cNvPr>
          <p:cNvSpPr txBox="1"/>
          <p:nvPr/>
        </p:nvSpPr>
        <p:spPr>
          <a:xfrm>
            <a:off x="806223" y="1245053"/>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Exploited Parameter (after tuning)</a:t>
            </a:r>
          </a:p>
        </p:txBody>
      </p:sp>
      <p:sp>
        <p:nvSpPr>
          <p:cNvPr id="15" name="TextBox 14">
            <a:extLst>
              <a:ext uri="{FF2B5EF4-FFF2-40B4-BE49-F238E27FC236}">
                <a16:creationId xmlns:a16="http://schemas.microsoft.com/office/drawing/2014/main" id="{9FB925F8-F0DB-91A0-9E7B-49FAFB00AE1C}"/>
              </a:ext>
            </a:extLst>
          </p:cNvPr>
          <p:cNvSpPr txBox="1"/>
          <p:nvPr/>
        </p:nvSpPr>
        <p:spPr>
          <a:xfrm>
            <a:off x="4990419" y="1122589"/>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p>
        </p:txBody>
      </p:sp>
      <p:sp>
        <p:nvSpPr>
          <p:cNvPr id="17" name="Google Shape;2030;p29">
            <a:extLst>
              <a:ext uri="{FF2B5EF4-FFF2-40B4-BE49-F238E27FC236}">
                <a16:creationId xmlns:a16="http://schemas.microsoft.com/office/drawing/2014/main" id="{84877A2B-F246-6353-40EF-5F1DB697EF69}"/>
              </a:ext>
            </a:extLst>
          </p:cNvPr>
          <p:cNvSpPr txBox="1"/>
          <p:nvPr/>
        </p:nvSpPr>
        <p:spPr>
          <a:xfrm>
            <a:off x="5564190" y="3140526"/>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lt2"/>
                </a:solidFill>
                <a:latin typeface="Fira Sans Extra Condensed Medium"/>
                <a:ea typeface="Fira Sans Extra Condensed Medium"/>
                <a:cs typeface="Fira Sans Extra Condensed Medium"/>
                <a:sym typeface="Fira Sans Extra Condensed Medium"/>
              </a:rPr>
              <a:t>Recall : 0.7293</a:t>
            </a:r>
            <a:endParaRPr lang="en-US" sz="1700" dirty="0">
              <a:solidFill>
                <a:schemeClr val="lt2"/>
              </a:solidFill>
              <a:latin typeface="Fira Sans Extra Condensed Medium"/>
              <a:ea typeface="Fira Sans Extra Condensed Medium"/>
              <a:cs typeface="Fira Sans Extra Condensed Medium"/>
            </a:endParaRPr>
          </a:p>
        </p:txBody>
      </p:sp>
      <p:sp>
        <p:nvSpPr>
          <p:cNvPr id="19" name="Google Shape;2034;p29">
            <a:extLst>
              <a:ext uri="{FF2B5EF4-FFF2-40B4-BE49-F238E27FC236}">
                <a16:creationId xmlns:a16="http://schemas.microsoft.com/office/drawing/2014/main" id="{0388BDB3-AB32-F0E2-E091-D5DE73F30762}"/>
              </a:ext>
            </a:extLst>
          </p:cNvPr>
          <p:cNvSpPr txBox="1"/>
          <p:nvPr/>
        </p:nvSpPr>
        <p:spPr>
          <a:xfrm>
            <a:off x="5564190" y="1536793"/>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3"/>
                </a:solidFill>
                <a:latin typeface="Fira Sans Extra Condensed Medium"/>
                <a:sym typeface="Fira Sans Extra Condensed Medium"/>
              </a:rPr>
              <a:t>Accuracy : 0.9356</a:t>
            </a:r>
            <a:endParaRPr lang="en-US" dirty="0"/>
          </a:p>
        </p:txBody>
      </p:sp>
      <p:sp>
        <p:nvSpPr>
          <p:cNvPr id="21" name="Google Shape;2036;p29">
            <a:extLst>
              <a:ext uri="{FF2B5EF4-FFF2-40B4-BE49-F238E27FC236}">
                <a16:creationId xmlns:a16="http://schemas.microsoft.com/office/drawing/2014/main" id="{5002CF64-2823-06A1-9286-7DE2212CA829}"/>
              </a:ext>
            </a:extLst>
          </p:cNvPr>
          <p:cNvSpPr txBox="1"/>
          <p:nvPr/>
        </p:nvSpPr>
        <p:spPr>
          <a:xfrm>
            <a:off x="5564190" y="2338659"/>
            <a:ext cx="1665552"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0.9648</a:t>
            </a:r>
          </a:p>
        </p:txBody>
      </p:sp>
      <p:sp>
        <p:nvSpPr>
          <p:cNvPr id="23" name="Google Shape;2039;p29">
            <a:extLst>
              <a:ext uri="{FF2B5EF4-FFF2-40B4-BE49-F238E27FC236}">
                <a16:creationId xmlns:a16="http://schemas.microsoft.com/office/drawing/2014/main" id="{23215B64-65C2-74C5-80AF-CD296650B68F}"/>
              </a:ext>
            </a:extLst>
          </p:cNvPr>
          <p:cNvSpPr txBox="1"/>
          <p:nvPr/>
        </p:nvSpPr>
        <p:spPr>
          <a:xfrm>
            <a:off x="5564190" y="3942392"/>
            <a:ext cx="3514500" cy="429600"/>
          </a:xfrm>
          <a:prstGeom prst="rect">
            <a:avLst/>
          </a:prstGeom>
          <a:noFill/>
          <a:ln>
            <a:noFill/>
          </a:ln>
        </p:spPr>
        <p:txBody>
          <a:bodyPr spcFirstLastPara="1" wrap="square" lIns="91425" tIns="91425" rIns="91425" bIns="91425" anchor="ctr" anchorCtr="0">
            <a:noAutofit/>
          </a:bodyPr>
          <a:lstStyle/>
          <a:p>
            <a:r>
              <a:rPr lang="en" sz="1700" dirty="0">
                <a:solidFill>
                  <a:schemeClr val="dk2"/>
                </a:solidFill>
                <a:latin typeface="Fira Sans Extra Condensed Medium"/>
                <a:ea typeface="Fira Sans Extra Condensed Medium"/>
                <a:cs typeface="Fira Sans Extra Condensed Medium"/>
              </a:rPr>
              <a:t>F1_score : 0.8307</a:t>
            </a:r>
          </a:p>
        </p:txBody>
      </p:sp>
      <p:sp>
        <p:nvSpPr>
          <p:cNvPr id="25" name="TextBox 24">
            <a:extLst>
              <a:ext uri="{FF2B5EF4-FFF2-40B4-BE49-F238E27FC236}">
                <a16:creationId xmlns:a16="http://schemas.microsoft.com/office/drawing/2014/main" id="{8570747A-73EF-5387-D4D5-2F0EF7B7E4E2}"/>
              </a:ext>
            </a:extLst>
          </p:cNvPr>
          <p:cNvSpPr txBox="1"/>
          <p:nvPr/>
        </p:nvSpPr>
        <p:spPr>
          <a:xfrm>
            <a:off x="7919357" y="1612446"/>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+0.0002</a:t>
            </a:r>
          </a:p>
        </p:txBody>
      </p:sp>
      <p:sp>
        <p:nvSpPr>
          <p:cNvPr id="30" name="Isosceles Triangle 29">
            <a:extLst>
              <a:ext uri="{FF2B5EF4-FFF2-40B4-BE49-F238E27FC236}">
                <a16:creationId xmlns:a16="http://schemas.microsoft.com/office/drawing/2014/main" id="{2BCE9987-7AD2-5CA9-C2ED-274B757D3827}"/>
              </a:ext>
            </a:extLst>
          </p:cNvPr>
          <p:cNvSpPr/>
          <p:nvPr/>
        </p:nvSpPr>
        <p:spPr>
          <a:xfrm rot="10800000">
            <a:off x="7623400" y="2435755"/>
            <a:ext cx="336776" cy="275544"/>
          </a:xfrm>
          <a:prstGeom prst="triangle">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532ED6E-44D1-6B8D-CA91-5B10F73E92D9}"/>
              </a:ext>
            </a:extLst>
          </p:cNvPr>
          <p:cNvSpPr txBox="1"/>
          <p:nvPr/>
        </p:nvSpPr>
        <p:spPr>
          <a:xfrm>
            <a:off x="7960178" y="2395915"/>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70C0"/>
                </a:solidFill>
              </a:rPr>
              <a:t>-0.0091</a:t>
            </a:r>
          </a:p>
        </p:txBody>
      </p:sp>
      <p:sp>
        <p:nvSpPr>
          <p:cNvPr id="2" name="Isosceles Triangle 1">
            <a:extLst>
              <a:ext uri="{FF2B5EF4-FFF2-40B4-BE49-F238E27FC236}">
                <a16:creationId xmlns:a16="http://schemas.microsoft.com/office/drawing/2014/main" id="{B50B72BE-505A-67A6-9149-3E53BF5880F1}"/>
              </a:ext>
            </a:extLst>
          </p:cNvPr>
          <p:cNvSpPr/>
          <p:nvPr/>
        </p:nvSpPr>
        <p:spPr>
          <a:xfrm>
            <a:off x="7623401" y="1606798"/>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47A67E-0436-31B9-CF16-43DB5CA1F2EE}"/>
              </a:ext>
            </a:extLst>
          </p:cNvPr>
          <p:cNvSpPr txBox="1"/>
          <p:nvPr/>
        </p:nvSpPr>
        <p:spPr>
          <a:xfrm>
            <a:off x="7961690" y="3216879"/>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+0.0081</a:t>
            </a:r>
          </a:p>
        </p:txBody>
      </p:sp>
      <p:sp>
        <p:nvSpPr>
          <p:cNvPr id="8" name="Isosceles Triangle 7">
            <a:extLst>
              <a:ext uri="{FF2B5EF4-FFF2-40B4-BE49-F238E27FC236}">
                <a16:creationId xmlns:a16="http://schemas.microsoft.com/office/drawing/2014/main" id="{0159DCF5-B780-6C68-EA39-510A6E65118B}"/>
              </a:ext>
            </a:extLst>
          </p:cNvPr>
          <p:cNvSpPr/>
          <p:nvPr/>
        </p:nvSpPr>
        <p:spPr>
          <a:xfrm>
            <a:off x="7623401" y="3215465"/>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8B8C18D-BB58-2002-78CD-472E8993B484}"/>
              </a:ext>
            </a:extLst>
          </p:cNvPr>
          <p:cNvSpPr txBox="1"/>
          <p:nvPr/>
        </p:nvSpPr>
        <p:spPr>
          <a:xfrm>
            <a:off x="7961689" y="4000045"/>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+0.002</a:t>
            </a:r>
          </a:p>
        </p:txBody>
      </p:sp>
      <p:sp>
        <p:nvSpPr>
          <p:cNvPr id="12" name="Isosceles Triangle 11">
            <a:extLst>
              <a:ext uri="{FF2B5EF4-FFF2-40B4-BE49-F238E27FC236}">
                <a16:creationId xmlns:a16="http://schemas.microsoft.com/office/drawing/2014/main" id="{DAF2C559-59F9-4F24-1BC5-D2CFC1F86545}"/>
              </a:ext>
            </a:extLst>
          </p:cNvPr>
          <p:cNvSpPr/>
          <p:nvPr/>
        </p:nvSpPr>
        <p:spPr>
          <a:xfrm>
            <a:off x="7623400" y="4015564"/>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030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4-3. Feature importance </a:t>
            </a:r>
            <a:endParaRPr lang="en-US"/>
          </a:p>
        </p:txBody>
      </p:sp>
      <p:pic>
        <p:nvPicPr>
          <p:cNvPr id="6" name="Picture 5" descr="A graph with numbers and text&#10;&#10;Description automatically generated">
            <a:extLst>
              <a:ext uri="{FF2B5EF4-FFF2-40B4-BE49-F238E27FC236}">
                <a16:creationId xmlns:a16="http://schemas.microsoft.com/office/drawing/2014/main" id="{19A9CD9B-3E71-F0EA-23D4-67A631E81A50}"/>
              </a:ext>
            </a:extLst>
          </p:cNvPr>
          <p:cNvPicPr>
            <a:picLocks noChangeAspect="1"/>
          </p:cNvPicPr>
          <p:nvPr/>
        </p:nvPicPr>
        <p:blipFill>
          <a:blip r:embed="rId3"/>
          <a:stretch>
            <a:fillRect/>
          </a:stretch>
        </p:blipFill>
        <p:spPr>
          <a:xfrm>
            <a:off x="217716" y="1315618"/>
            <a:ext cx="4898571" cy="2617601"/>
          </a:xfrm>
          <a:prstGeom prst="rect">
            <a:avLst/>
          </a:prstGeom>
        </p:spPr>
      </p:pic>
      <p:sp>
        <p:nvSpPr>
          <p:cNvPr id="8" name="TextBox 7">
            <a:extLst>
              <a:ext uri="{FF2B5EF4-FFF2-40B4-BE49-F238E27FC236}">
                <a16:creationId xmlns:a16="http://schemas.microsoft.com/office/drawing/2014/main" id="{5C795247-5F79-80C5-7C45-9DB19996DCAF}"/>
              </a:ext>
            </a:extLst>
          </p:cNvPr>
          <p:cNvSpPr txBox="1"/>
          <p:nvPr/>
        </p:nvSpPr>
        <p:spPr>
          <a:xfrm>
            <a:off x="873090" y="3932915"/>
            <a:ext cx="37997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a:rPr>
              <a:t>Feature Importance of LGBM model</a:t>
            </a:r>
            <a:endParaRPr lang="en-US">
              <a:latin typeface="Fira Sans"/>
            </a:endParaRPr>
          </a:p>
        </p:txBody>
      </p:sp>
      <p:sp>
        <p:nvSpPr>
          <p:cNvPr id="5" name="TextBox 4">
            <a:extLst>
              <a:ext uri="{FF2B5EF4-FFF2-40B4-BE49-F238E27FC236}">
                <a16:creationId xmlns:a16="http://schemas.microsoft.com/office/drawing/2014/main" id="{36F14952-9185-A708-0215-3B21884D2774}"/>
              </a:ext>
            </a:extLst>
          </p:cNvPr>
          <p:cNvSpPr txBox="1"/>
          <p:nvPr/>
        </p:nvSpPr>
        <p:spPr>
          <a:xfrm>
            <a:off x="138239" y="3432854"/>
            <a:ext cx="5280053" cy="252876"/>
          </a:xfrm>
          <a:prstGeom prst="rect">
            <a:avLst/>
          </a:prstGeom>
          <a:noFill/>
          <a:ln>
            <a:solidFill>
              <a:srgbClr val="FF000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1">
            <a:extLst>
              <a:ext uri="{FF2B5EF4-FFF2-40B4-BE49-F238E27FC236}">
                <a16:creationId xmlns:a16="http://schemas.microsoft.com/office/drawing/2014/main" id="{1A113F11-F4B8-CA61-9268-75727B104796}"/>
              </a:ext>
            </a:extLst>
          </p:cNvPr>
          <p:cNvPicPr>
            <a:picLocks noChangeAspect="1"/>
          </p:cNvPicPr>
          <p:nvPr/>
        </p:nvPicPr>
        <p:blipFill>
          <a:blip r:embed="rId4"/>
          <a:stretch>
            <a:fillRect/>
          </a:stretch>
        </p:blipFill>
        <p:spPr>
          <a:xfrm>
            <a:off x="5418926" y="1015093"/>
            <a:ext cx="3455090" cy="3086100"/>
          </a:xfrm>
          <a:prstGeom prst="rect">
            <a:avLst/>
          </a:prstGeom>
        </p:spPr>
      </p:pic>
    </p:spTree>
    <p:extLst>
      <p:ext uri="{BB962C8B-B14F-4D97-AF65-F5344CB8AC3E}">
        <p14:creationId xmlns:p14="http://schemas.microsoft.com/office/powerpoint/2010/main" val="7943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
                <a:cs typeface="Arial"/>
              </a:rPr>
              <a:t>4-4. Final score  </a:t>
            </a:r>
            <a:endParaRPr lang="en-US"/>
          </a:p>
        </p:txBody>
      </p:sp>
      <p:sp>
        <p:nvSpPr>
          <p:cNvPr id="5" name="Google Shape;1992;p29">
            <a:extLst>
              <a:ext uri="{FF2B5EF4-FFF2-40B4-BE49-F238E27FC236}">
                <a16:creationId xmlns:a16="http://schemas.microsoft.com/office/drawing/2014/main" id="{4B31D0A7-E496-08A1-F544-1A3984B0D240}"/>
              </a:ext>
            </a:extLst>
          </p:cNvPr>
          <p:cNvSpPr/>
          <p:nvPr/>
        </p:nvSpPr>
        <p:spPr>
          <a:xfrm>
            <a:off x="5492845" y="3867625"/>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3;p29">
            <a:extLst>
              <a:ext uri="{FF2B5EF4-FFF2-40B4-BE49-F238E27FC236}">
                <a16:creationId xmlns:a16="http://schemas.microsoft.com/office/drawing/2014/main" id="{B1A3AD59-90A1-5EDB-68CD-067E22BB862A}"/>
              </a:ext>
            </a:extLst>
          </p:cNvPr>
          <p:cNvSpPr/>
          <p:nvPr/>
        </p:nvSpPr>
        <p:spPr>
          <a:xfrm>
            <a:off x="5492845" y="1451833"/>
            <a:ext cx="1991652" cy="582905"/>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94;p29">
            <a:extLst>
              <a:ext uri="{FF2B5EF4-FFF2-40B4-BE49-F238E27FC236}">
                <a16:creationId xmlns:a16="http://schemas.microsoft.com/office/drawing/2014/main" id="{B6CEFB49-CAE3-B0DF-3F17-E4617B17F300}"/>
              </a:ext>
            </a:extLst>
          </p:cNvPr>
          <p:cNvSpPr/>
          <p:nvPr/>
        </p:nvSpPr>
        <p:spPr>
          <a:xfrm>
            <a:off x="5492845" y="2263900"/>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95;p29">
            <a:extLst>
              <a:ext uri="{FF2B5EF4-FFF2-40B4-BE49-F238E27FC236}">
                <a16:creationId xmlns:a16="http://schemas.microsoft.com/office/drawing/2014/main" id="{EE8F3679-1025-C774-78BB-995C1A0BAD16}"/>
              </a:ext>
            </a:extLst>
          </p:cNvPr>
          <p:cNvSpPr/>
          <p:nvPr/>
        </p:nvSpPr>
        <p:spPr>
          <a:xfrm>
            <a:off x="5492845" y="3065763"/>
            <a:ext cx="1991652" cy="57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7;p19">
            <a:extLst>
              <a:ext uri="{FF2B5EF4-FFF2-40B4-BE49-F238E27FC236}">
                <a16:creationId xmlns:a16="http://schemas.microsoft.com/office/drawing/2014/main" id="{44D9287F-7A7E-BD7F-70D8-C3776DD26DAF}"/>
              </a:ext>
            </a:extLst>
          </p:cNvPr>
          <p:cNvSpPr/>
          <p:nvPr/>
        </p:nvSpPr>
        <p:spPr>
          <a:xfrm>
            <a:off x="1130641" y="1826019"/>
            <a:ext cx="2618100" cy="1895951"/>
          </a:xfrm>
          <a:prstGeom prst="rect">
            <a:avLst/>
          </a:prstGeom>
          <a:solidFill>
            <a:srgbClr val="F3F3F3"/>
          </a:solidFill>
          <a:ln>
            <a:noFill/>
          </a:ln>
        </p:spPr>
        <p:txBody>
          <a:bodyPr spcFirstLastPara="1" wrap="square" lIns="274300" tIns="91425" rIns="274300" bIns="91425" anchor="ctr" anchorCtr="0">
            <a:noAutofit/>
          </a:bodyPr>
          <a:lstStyle/>
          <a:p>
            <a:r>
              <a:rPr lang="en" sz="1200" err="1">
                <a:latin typeface="Fira Sans"/>
                <a:sym typeface="Fira Sans"/>
              </a:rPr>
              <a:t>Learning_rate</a:t>
            </a:r>
            <a:r>
              <a:rPr lang="en" sz="1200">
                <a:latin typeface="Fira Sans"/>
                <a:sym typeface="Fira Sans"/>
              </a:rPr>
              <a:t> : 0.1</a:t>
            </a:r>
            <a:endParaRPr lang="en" sz="1200">
              <a:latin typeface="Fira Sans"/>
            </a:endParaRPr>
          </a:p>
          <a:p>
            <a:endParaRPr lang="en" sz="1200">
              <a:latin typeface="Fira Sans"/>
            </a:endParaRPr>
          </a:p>
          <a:p>
            <a:r>
              <a:rPr lang="en" sz="1200" err="1">
                <a:latin typeface="Fira Sans"/>
              </a:rPr>
              <a:t>Max_depth</a:t>
            </a:r>
            <a:r>
              <a:rPr lang="en" sz="1200">
                <a:latin typeface="Fira Sans"/>
              </a:rPr>
              <a:t> : 8</a:t>
            </a:r>
          </a:p>
          <a:p>
            <a:endParaRPr lang="en" sz="1200">
              <a:latin typeface="Fira Sans"/>
            </a:endParaRPr>
          </a:p>
          <a:p>
            <a:r>
              <a:rPr lang="en" sz="1200" err="1">
                <a:latin typeface="Fira Sans"/>
              </a:rPr>
              <a:t>Min_child_samples</a:t>
            </a:r>
            <a:r>
              <a:rPr lang="en" sz="1200">
                <a:latin typeface="Fira Sans"/>
              </a:rPr>
              <a:t> : 30</a:t>
            </a:r>
          </a:p>
          <a:p>
            <a:endParaRPr lang="en" sz="1200">
              <a:latin typeface="Fira Sans"/>
            </a:endParaRPr>
          </a:p>
          <a:p>
            <a:r>
              <a:rPr lang="en" sz="1200" err="1">
                <a:latin typeface="Fira Sans"/>
              </a:rPr>
              <a:t>N_estimatros</a:t>
            </a:r>
            <a:r>
              <a:rPr lang="en" sz="1200">
                <a:latin typeface="Fira Sans"/>
              </a:rPr>
              <a:t> : 300</a:t>
            </a:r>
          </a:p>
          <a:p>
            <a:endParaRPr lang="en" sz="1200">
              <a:latin typeface="Fira Sans"/>
            </a:endParaRPr>
          </a:p>
          <a:p>
            <a:r>
              <a:rPr lang="en" sz="1200" err="1">
                <a:latin typeface="Fira Sans"/>
              </a:rPr>
              <a:t>Num_leaves</a:t>
            </a:r>
            <a:r>
              <a:rPr lang="en" sz="1200">
                <a:latin typeface="Fira Sans"/>
              </a:rPr>
              <a:t> : 31</a:t>
            </a:r>
          </a:p>
        </p:txBody>
      </p:sp>
      <p:sp>
        <p:nvSpPr>
          <p:cNvPr id="17" name="TextBox 16">
            <a:extLst>
              <a:ext uri="{FF2B5EF4-FFF2-40B4-BE49-F238E27FC236}">
                <a16:creationId xmlns:a16="http://schemas.microsoft.com/office/drawing/2014/main" id="{74E9EC19-B165-A98C-95A1-67E8728950C4}"/>
              </a:ext>
            </a:extLst>
          </p:cNvPr>
          <p:cNvSpPr txBox="1"/>
          <p:nvPr/>
        </p:nvSpPr>
        <p:spPr>
          <a:xfrm>
            <a:off x="806223" y="1245053"/>
            <a:ext cx="32555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Exploited Parameter (after tuning &amp; Feature deletion)</a:t>
            </a:r>
          </a:p>
        </p:txBody>
      </p:sp>
      <p:sp>
        <p:nvSpPr>
          <p:cNvPr id="19" name="TextBox 18">
            <a:extLst>
              <a:ext uri="{FF2B5EF4-FFF2-40B4-BE49-F238E27FC236}">
                <a16:creationId xmlns:a16="http://schemas.microsoft.com/office/drawing/2014/main" id="{C26DE118-B68D-651A-6169-3E740E8F3DB0}"/>
              </a:ext>
            </a:extLst>
          </p:cNvPr>
          <p:cNvSpPr txBox="1"/>
          <p:nvPr/>
        </p:nvSpPr>
        <p:spPr>
          <a:xfrm>
            <a:off x="4990419" y="1122589"/>
            <a:ext cx="32555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Condensed ExtraBold"/>
              </a:rPr>
              <a:t>Results</a:t>
            </a:r>
          </a:p>
        </p:txBody>
      </p:sp>
      <p:sp>
        <p:nvSpPr>
          <p:cNvPr id="23" name="TextBox 22">
            <a:extLst>
              <a:ext uri="{FF2B5EF4-FFF2-40B4-BE49-F238E27FC236}">
                <a16:creationId xmlns:a16="http://schemas.microsoft.com/office/drawing/2014/main" id="{768FD686-CAE5-ABE4-FA47-CBDC57C8F8E5}"/>
              </a:ext>
            </a:extLst>
          </p:cNvPr>
          <p:cNvSpPr txBox="1"/>
          <p:nvPr/>
        </p:nvSpPr>
        <p:spPr>
          <a:xfrm>
            <a:off x="7919357" y="1612446"/>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+ 0.0007</a:t>
            </a:r>
          </a:p>
        </p:txBody>
      </p:sp>
      <p:sp>
        <p:nvSpPr>
          <p:cNvPr id="25" name="Isosceles Triangle 24">
            <a:extLst>
              <a:ext uri="{FF2B5EF4-FFF2-40B4-BE49-F238E27FC236}">
                <a16:creationId xmlns:a16="http://schemas.microsoft.com/office/drawing/2014/main" id="{8CA9E13C-F555-2FCD-7D31-5426965D5413}"/>
              </a:ext>
            </a:extLst>
          </p:cNvPr>
          <p:cNvSpPr/>
          <p:nvPr/>
        </p:nvSpPr>
        <p:spPr>
          <a:xfrm rot="10800000">
            <a:off x="7623401" y="2439080"/>
            <a:ext cx="336776" cy="275544"/>
          </a:xfrm>
          <a:prstGeom prst="triangle">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30A1B9B-BD75-6392-6D71-F822837FCD30}"/>
              </a:ext>
            </a:extLst>
          </p:cNvPr>
          <p:cNvSpPr txBox="1"/>
          <p:nvPr/>
        </p:nvSpPr>
        <p:spPr>
          <a:xfrm>
            <a:off x="7960179" y="2439080"/>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0000"/>
              </a:solidFill>
            </a:endParaRPr>
          </a:p>
        </p:txBody>
      </p:sp>
      <p:sp>
        <p:nvSpPr>
          <p:cNvPr id="31" name="TextBox 30">
            <a:extLst>
              <a:ext uri="{FF2B5EF4-FFF2-40B4-BE49-F238E27FC236}">
                <a16:creationId xmlns:a16="http://schemas.microsoft.com/office/drawing/2014/main" id="{ADE36F62-75E6-AD0F-BED7-79F75C137E64}"/>
              </a:ext>
            </a:extLst>
          </p:cNvPr>
          <p:cNvSpPr txBox="1"/>
          <p:nvPr/>
        </p:nvSpPr>
        <p:spPr>
          <a:xfrm>
            <a:off x="7960177" y="4000499"/>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+ 0.0027</a:t>
            </a:r>
          </a:p>
        </p:txBody>
      </p:sp>
      <p:sp>
        <p:nvSpPr>
          <p:cNvPr id="35" name="TextBox 34">
            <a:extLst>
              <a:ext uri="{FF2B5EF4-FFF2-40B4-BE49-F238E27FC236}">
                <a16:creationId xmlns:a16="http://schemas.microsoft.com/office/drawing/2014/main" id="{EA112694-7649-9A61-6989-97C33F2512B5}"/>
              </a:ext>
            </a:extLst>
          </p:cNvPr>
          <p:cNvSpPr txBox="1"/>
          <p:nvPr/>
        </p:nvSpPr>
        <p:spPr>
          <a:xfrm>
            <a:off x="7960179" y="2395916"/>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rPr>
              <a:t>- 0.0037</a:t>
            </a:r>
            <a:endParaRPr lang="en-US" dirty="0"/>
          </a:p>
        </p:txBody>
      </p:sp>
      <p:sp>
        <p:nvSpPr>
          <p:cNvPr id="37" name="Google Shape;2030;p29">
            <a:extLst>
              <a:ext uri="{FF2B5EF4-FFF2-40B4-BE49-F238E27FC236}">
                <a16:creationId xmlns:a16="http://schemas.microsoft.com/office/drawing/2014/main" id="{EE1014A7-D633-9ED8-7AF6-9C6AAC2F4C9A}"/>
              </a:ext>
            </a:extLst>
          </p:cNvPr>
          <p:cNvSpPr txBox="1"/>
          <p:nvPr/>
        </p:nvSpPr>
        <p:spPr>
          <a:xfrm>
            <a:off x="5564190" y="3140526"/>
            <a:ext cx="1859267"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ea typeface="Fira Sans Extra Condensed Medium"/>
                <a:cs typeface="Fira Sans Extra Condensed Medium"/>
                <a:sym typeface="Fira Sans Extra Condensed Medium"/>
              </a:rPr>
              <a:t>Recall : 0.7357</a:t>
            </a:r>
            <a:endParaRPr lang="en-US" sz="1700">
              <a:solidFill>
                <a:schemeClr val="lt2"/>
              </a:solidFill>
              <a:latin typeface="Fira Sans Extra Condensed Medium"/>
              <a:ea typeface="Fira Sans Extra Condensed Medium"/>
              <a:cs typeface="Fira Sans Extra Condensed Medium"/>
            </a:endParaRPr>
          </a:p>
        </p:txBody>
      </p:sp>
      <p:sp>
        <p:nvSpPr>
          <p:cNvPr id="39" name="Google Shape;2034;p29">
            <a:extLst>
              <a:ext uri="{FF2B5EF4-FFF2-40B4-BE49-F238E27FC236}">
                <a16:creationId xmlns:a16="http://schemas.microsoft.com/office/drawing/2014/main" id="{8F12A162-D11C-9620-A905-A9D5865231BC}"/>
              </a:ext>
            </a:extLst>
          </p:cNvPr>
          <p:cNvSpPr txBox="1"/>
          <p:nvPr/>
        </p:nvSpPr>
        <p:spPr>
          <a:xfrm>
            <a:off x="5564190" y="1536793"/>
            <a:ext cx="1863500" cy="429600"/>
          </a:xfrm>
          <a:prstGeom prst="rect">
            <a:avLst/>
          </a:prstGeom>
          <a:noFill/>
          <a:ln>
            <a:noFill/>
          </a:ln>
        </p:spPr>
        <p:txBody>
          <a:bodyPr spcFirstLastPara="1" wrap="square" lIns="91425" tIns="91425" rIns="91425" bIns="91425" anchor="ctr" anchorCtr="0">
            <a:noAutofit/>
          </a:bodyPr>
          <a:lstStyle/>
          <a:p>
            <a:r>
              <a:rPr lang="en" sz="1700">
                <a:solidFill>
                  <a:schemeClr val="accent3"/>
                </a:solidFill>
                <a:latin typeface="Fira Sans Extra Condensed Medium"/>
                <a:sym typeface="Fira Sans Extra Condensed Medium"/>
              </a:rPr>
              <a:t>Accuracy : 0.9363</a:t>
            </a:r>
            <a:endParaRPr lang="en-US">
              <a:solidFill>
                <a:schemeClr val="accent3"/>
              </a:solidFill>
            </a:endParaRPr>
          </a:p>
        </p:txBody>
      </p:sp>
      <p:sp>
        <p:nvSpPr>
          <p:cNvPr id="41" name="Google Shape;2036;p29">
            <a:extLst>
              <a:ext uri="{FF2B5EF4-FFF2-40B4-BE49-F238E27FC236}">
                <a16:creationId xmlns:a16="http://schemas.microsoft.com/office/drawing/2014/main" id="{ED4C3E98-DA9E-62F9-60A1-0B2597FB73EA}"/>
              </a:ext>
            </a:extLst>
          </p:cNvPr>
          <p:cNvSpPr txBox="1"/>
          <p:nvPr/>
        </p:nvSpPr>
        <p:spPr>
          <a:xfrm>
            <a:off x="5564190" y="2338659"/>
            <a:ext cx="1871967" cy="429600"/>
          </a:xfrm>
          <a:prstGeom prst="rect">
            <a:avLst/>
          </a:prstGeom>
          <a:noFill/>
          <a:ln>
            <a:noFill/>
          </a:ln>
        </p:spPr>
        <p:txBody>
          <a:bodyPr spcFirstLastPara="1" wrap="square" lIns="91425" tIns="91425" rIns="91425" bIns="91425" anchor="ctr" anchorCtr="0">
            <a:noAutofit/>
          </a:bodyPr>
          <a:lstStyle/>
          <a:p>
            <a:r>
              <a:rPr lang="en" sz="1700" dirty="0">
                <a:solidFill>
                  <a:schemeClr val="accent1"/>
                </a:solidFill>
                <a:latin typeface="Fira Sans Extra Condensed Medium"/>
                <a:ea typeface="Fira Sans Extra Condensed Medium"/>
                <a:cs typeface="Fira Sans Extra Condensed Medium"/>
              </a:rPr>
              <a:t>Precision : 0.9611</a:t>
            </a:r>
          </a:p>
        </p:txBody>
      </p:sp>
      <p:sp>
        <p:nvSpPr>
          <p:cNvPr id="43" name="Google Shape;2039;p29">
            <a:extLst>
              <a:ext uri="{FF2B5EF4-FFF2-40B4-BE49-F238E27FC236}">
                <a16:creationId xmlns:a16="http://schemas.microsoft.com/office/drawing/2014/main" id="{9CEDC487-13E7-32B8-C8AA-ED66FC53DBE1}"/>
              </a:ext>
            </a:extLst>
          </p:cNvPr>
          <p:cNvSpPr txBox="1"/>
          <p:nvPr/>
        </p:nvSpPr>
        <p:spPr>
          <a:xfrm>
            <a:off x="5564190" y="3942392"/>
            <a:ext cx="1863500"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rPr>
              <a:t>F1_score : 0.8334</a:t>
            </a:r>
          </a:p>
        </p:txBody>
      </p:sp>
      <p:sp>
        <p:nvSpPr>
          <p:cNvPr id="2" name="Isosceles Triangle 1">
            <a:extLst>
              <a:ext uri="{FF2B5EF4-FFF2-40B4-BE49-F238E27FC236}">
                <a16:creationId xmlns:a16="http://schemas.microsoft.com/office/drawing/2014/main" id="{1D6A51A4-6198-2878-BD01-4B941FF3CB47}"/>
              </a:ext>
            </a:extLst>
          </p:cNvPr>
          <p:cNvSpPr/>
          <p:nvPr/>
        </p:nvSpPr>
        <p:spPr>
          <a:xfrm>
            <a:off x="7623401" y="1605113"/>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3EE483E4-AE3C-6009-4710-3BFECE324A1E}"/>
              </a:ext>
            </a:extLst>
          </p:cNvPr>
          <p:cNvSpPr/>
          <p:nvPr/>
        </p:nvSpPr>
        <p:spPr>
          <a:xfrm>
            <a:off x="7623401" y="3213780"/>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5CD14070-49F6-7634-4906-48BEC1C27573}"/>
              </a:ext>
            </a:extLst>
          </p:cNvPr>
          <p:cNvSpPr/>
          <p:nvPr/>
        </p:nvSpPr>
        <p:spPr>
          <a:xfrm>
            <a:off x="7623401" y="4013880"/>
            <a:ext cx="336776" cy="275544"/>
          </a:xfrm>
          <a:prstGeom prst="triangl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40B5C5-70F8-13A2-3614-7BC0243A82C8}"/>
              </a:ext>
            </a:extLst>
          </p:cNvPr>
          <p:cNvSpPr txBox="1"/>
          <p:nvPr/>
        </p:nvSpPr>
        <p:spPr>
          <a:xfrm>
            <a:off x="7957457" y="3199946"/>
            <a:ext cx="9490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+ 0.0064</a:t>
            </a:r>
          </a:p>
        </p:txBody>
      </p:sp>
    </p:spTree>
    <p:extLst>
      <p:ext uri="{BB962C8B-B14F-4D97-AF65-F5344CB8AC3E}">
        <p14:creationId xmlns:p14="http://schemas.microsoft.com/office/powerpoint/2010/main" val="257194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8F0D-D7A7-07F9-02C7-A5A952A9FB03}"/>
              </a:ext>
            </a:extLst>
          </p:cNvPr>
          <p:cNvSpPr>
            <a:spLocks noGrp="1"/>
          </p:cNvSpPr>
          <p:nvPr>
            <p:ph type="title"/>
          </p:nvPr>
        </p:nvSpPr>
        <p:spPr/>
        <p:txBody>
          <a:bodyPr/>
          <a:lstStyle/>
          <a:p>
            <a:r>
              <a:rPr lang="en-US" b="1">
                <a:solidFill>
                  <a:schemeClr val="tx1"/>
                </a:solidFill>
              </a:rPr>
              <a:t>Why is it important?</a:t>
            </a:r>
          </a:p>
        </p:txBody>
      </p:sp>
      <p:sp>
        <p:nvSpPr>
          <p:cNvPr id="3" name="Text Placeholder 2">
            <a:extLst>
              <a:ext uri="{FF2B5EF4-FFF2-40B4-BE49-F238E27FC236}">
                <a16:creationId xmlns:a16="http://schemas.microsoft.com/office/drawing/2014/main" id="{ADB98704-49CA-D1FA-3FF6-1F5E743F09DA}"/>
              </a:ext>
            </a:extLst>
          </p:cNvPr>
          <p:cNvSpPr>
            <a:spLocks noGrp="1"/>
          </p:cNvSpPr>
          <p:nvPr>
            <p:ph type="body" idx="1"/>
          </p:nvPr>
        </p:nvSpPr>
        <p:spPr/>
        <p:txBody>
          <a:bodyPr/>
          <a:lstStyle/>
          <a:p>
            <a:pPr>
              <a:lnSpc>
                <a:spcPct val="114999"/>
              </a:lnSpc>
            </a:pPr>
            <a:r>
              <a:rPr lang="en-US" sz="1600">
                <a:solidFill>
                  <a:schemeClr val="accent1"/>
                </a:solidFill>
              </a:rPr>
              <a:t>Credit risk is common in financial institutions.</a:t>
            </a:r>
            <a:endParaRPr lang="en-US">
              <a:solidFill>
                <a:schemeClr val="accent1"/>
              </a:solidFill>
            </a:endParaRPr>
          </a:p>
          <a:p>
            <a:pPr>
              <a:lnSpc>
                <a:spcPct val="114999"/>
              </a:lnSpc>
            </a:pPr>
            <a:r>
              <a:rPr lang="en-US" sz="1600">
                <a:solidFill>
                  <a:schemeClr val="accent1"/>
                </a:solidFill>
              </a:rPr>
              <a:t>Whenever we engage in financial activities, credit risk becomes an integral factor to consider. </a:t>
            </a:r>
            <a:endParaRPr lang="en-US">
              <a:solidFill>
                <a:schemeClr val="accent1"/>
              </a:solidFill>
            </a:endParaRPr>
          </a:p>
          <a:p>
            <a:pPr>
              <a:lnSpc>
                <a:spcPct val="114999"/>
              </a:lnSpc>
            </a:pPr>
            <a:r>
              <a:rPr lang="en-US" sz="1600">
                <a:solidFill>
                  <a:schemeClr val="accent1"/>
                </a:solidFill>
              </a:rPr>
              <a:t>If there is no any regulation and monitoring, a huge financial loss would be occurred. </a:t>
            </a:r>
            <a:endParaRPr lang="en-US">
              <a:solidFill>
                <a:schemeClr val="accent1"/>
              </a:solidFill>
            </a:endParaRPr>
          </a:p>
          <a:p>
            <a:pPr marL="152400" indent="0">
              <a:lnSpc>
                <a:spcPct val="114999"/>
              </a:lnSpc>
              <a:buNone/>
            </a:pPr>
            <a:endParaRPr lang="en-US" sz="1600">
              <a:solidFill>
                <a:schemeClr val="accent1"/>
              </a:solidFill>
            </a:endParaRPr>
          </a:p>
          <a:p>
            <a:pPr marL="152400" indent="0">
              <a:lnSpc>
                <a:spcPct val="114999"/>
              </a:lnSpc>
              <a:buNone/>
            </a:pPr>
            <a:r>
              <a:rPr lang="en-US" sz="1600">
                <a:solidFill>
                  <a:schemeClr val="accent1"/>
                </a:solidFill>
              </a:rPr>
              <a:t>This drive our credit risk analysis.</a:t>
            </a:r>
          </a:p>
          <a:p>
            <a:pPr marL="152400" indent="0">
              <a:lnSpc>
                <a:spcPct val="114999"/>
              </a:lnSpc>
              <a:buNone/>
            </a:pPr>
            <a:endParaRPr lang="en-US"/>
          </a:p>
        </p:txBody>
      </p:sp>
    </p:spTree>
    <p:extLst>
      <p:ext uri="{BB962C8B-B14F-4D97-AF65-F5344CB8AC3E}">
        <p14:creationId xmlns:p14="http://schemas.microsoft.com/office/powerpoint/2010/main" val="303770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301949" cy="707656"/>
          </a:xfrm>
        </p:spPr>
        <p:txBody>
          <a:bodyPr/>
          <a:lstStyle/>
          <a:p>
            <a:r>
              <a:rPr lang="en-US" altLang="zh-HK" sz="3600" b="1"/>
              <a:t>6. Model Evaluation</a:t>
            </a:r>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a:xfrm>
            <a:off x="305604" y="2803075"/>
            <a:ext cx="4045200" cy="1235100"/>
          </a:xfrm>
        </p:spPr>
        <p:txBody>
          <a:bodyPr/>
          <a:lstStyle/>
          <a:p>
            <a:pPr marL="0" indent="0">
              <a:buClr>
                <a:srgbClr val="000000"/>
              </a:buClr>
            </a:pPr>
            <a:r>
              <a:rPr lang="en-US" altLang="zh-HK" sz="1700">
                <a:solidFill>
                  <a:schemeClr val="accent1"/>
                </a:solidFill>
                <a:latin typeface="Fira Sans Extra Condensed Medium"/>
                <a:sym typeface="Arial"/>
              </a:rPr>
              <a:t>Which model gives the best performance?</a:t>
            </a:r>
            <a:endParaRPr lang="zh-HK" altLang="en-US" sz="1700">
              <a:solidFill>
                <a:schemeClr val="accent1"/>
              </a:solidFill>
              <a:latin typeface="Fira Sans Extra Condensed Medium"/>
              <a:sym typeface="Arial"/>
            </a:endParaRPr>
          </a:p>
        </p:txBody>
      </p:sp>
      <p:sp>
        <p:nvSpPr>
          <p:cNvPr id="6" name="Google Shape;2981;p66">
            <a:extLst>
              <a:ext uri="{FF2B5EF4-FFF2-40B4-BE49-F238E27FC236}">
                <a16:creationId xmlns:a16="http://schemas.microsoft.com/office/drawing/2014/main" id="{5786516D-7A83-31B1-798E-8D97BE54038D}"/>
              </a:ext>
            </a:extLst>
          </p:cNvPr>
          <p:cNvSpPr/>
          <p:nvPr/>
        </p:nvSpPr>
        <p:spPr>
          <a:xfrm flipH="1">
            <a:off x="6090835" y="2548727"/>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群組 49">
            <a:extLst>
              <a:ext uri="{FF2B5EF4-FFF2-40B4-BE49-F238E27FC236}">
                <a16:creationId xmlns:a16="http://schemas.microsoft.com/office/drawing/2014/main" id="{B4D2BC62-1B7D-06A0-0F46-888463F7B88C}"/>
              </a:ext>
            </a:extLst>
          </p:cNvPr>
          <p:cNvGrpSpPr/>
          <p:nvPr/>
        </p:nvGrpSpPr>
        <p:grpSpPr>
          <a:xfrm rot="17897098">
            <a:off x="5951376" y="813698"/>
            <a:ext cx="2122017" cy="3296881"/>
            <a:chOff x="6518469" y="742651"/>
            <a:chExt cx="1614835" cy="2508896"/>
          </a:xfrm>
        </p:grpSpPr>
        <p:sp>
          <p:nvSpPr>
            <p:cNvPr id="7" name="Google Shape;2982;p66">
              <a:extLst>
                <a:ext uri="{FF2B5EF4-FFF2-40B4-BE49-F238E27FC236}">
                  <a16:creationId xmlns:a16="http://schemas.microsoft.com/office/drawing/2014/main" id="{B09E82AF-3451-E894-5E6F-2F9F1D0748A0}"/>
                </a:ext>
              </a:extLst>
            </p:cNvPr>
            <p:cNvSpPr/>
            <p:nvPr/>
          </p:nvSpPr>
          <p:spPr>
            <a:xfrm flipH="1">
              <a:off x="6760536" y="2182180"/>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83;p66">
              <a:extLst>
                <a:ext uri="{FF2B5EF4-FFF2-40B4-BE49-F238E27FC236}">
                  <a16:creationId xmlns:a16="http://schemas.microsoft.com/office/drawing/2014/main" id="{C639A76C-8C7F-D6D9-13E5-CC9F1718799B}"/>
                </a:ext>
              </a:extLst>
            </p:cNvPr>
            <p:cNvSpPr/>
            <p:nvPr/>
          </p:nvSpPr>
          <p:spPr>
            <a:xfrm flipH="1">
              <a:off x="6561314" y="2323203"/>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84;p66">
              <a:extLst>
                <a:ext uri="{FF2B5EF4-FFF2-40B4-BE49-F238E27FC236}">
                  <a16:creationId xmlns:a16="http://schemas.microsoft.com/office/drawing/2014/main" id="{C5F21EF7-D55A-1D2C-B606-A04F16C8C837}"/>
                </a:ext>
              </a:extLst>
            </p:cNvPr>
            <p:cNvSpPr/>
            <p:nvPr/>
          </p:nvSpPr>
          <p:spPr>
            <a:xfrm flipH="1">
              <a:off x="6955585" y="2079924"/>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85;p66">
              <a:extLst>
                <a:ext uri="{FF2B5EF4-FFF2-40B4-BE49-F238E27FC236}">
                  <a16:creationId xmlns:a16="http://schemas.microsoft.com/office/drawing/2014/main" id="{115B20D3-BCB7-324D-C6AE-FF2F6FB6A5FA}"/>
                </a:ext>
              </a:extLst>
            </p:cNvPr>
            <p:cNvSpPr/>
            <p:nvPr/>
          </p:nvSpPr>
          <p:spPr>
            <a:xfrm flipH="1">
              <a:off x="6518469" y="742651"/>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86;p66">
              <a:extLst>
                <a:ext uri="{FF2B5EF4-FFF2-40B4-BE49-F238E27FC236}">
                  <a16:creationId xmlns:a16="http://schemas.microsoft.com/office/drawing/2014/main" id="{FC36A967-7586-888E-1078-8A861947FEA0}"/>
                </a:ext>
              </a:extLst>
            </p:cNvPr>
            <p:cNvSpPr/>
            <p:nvPr/>
          </p:nvSpPr>
          <p:spPr>
            <a:xfrm flipH="1">
              <a:off x="6743841" y="910637"/>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437;p16">
            <a:extLst>
              <a:ext uri="{FF2B5EF4-FFF2-40B4-BE49-F238E27FC236}">
                <a16:creationId xmlns:a16="http://schemas.microsoft.com/office/drawing/2014/main" id="{DA11F812-8190-2211-03A4-03E234F0C233}"/>
              </a:ext>
            </a:extLst>
          </p:cNvPr>
          <p:cNvSpPr txBox="1"/>
          <p:nvPr/>
        </p:nvSpPr>
        <p:spPr>
          <a:xfrm>
            <a:off x="810500" y="3228614"/>
            <a:ext cx="2955198" cy="401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a:t>
            </a:r>
            <a:r>
              <a:rPr lang="en-US" sz="1200">
                <a:latin typeface="Fira Sans"/>
                <a:ea typeface="Fira Sans"/>
                <a:cs typeface="Fira Sans"/>
                <a:sym typeface="Fira Sans"/>
              </a:rPr>
              <a:t>Li </a:t>
            </a:r>
            <a:r>
              <a:rPr lang="en-US" sz="1200" err="1">
                <a:latin typeface="Fira Sans"/>
                <a:ea typeface="Fira Sans"/>
                <a:cs typeface="Fira Sans"/>
                <a:sym typeface="Fira Sans"/>
              </a:rPr>
              <a:t>SHENGWEI</a:t>
            </a:r>
            <a:r>
              <a:rPr lang="en-GB" sz="1200">
                <a:latin typeface="Fira Sans"/>
                <a:ea typeface="Fira Sans"/>
                <a:cs typeface="Fira Sans"/>
                <a:sym typeface="Fira Sans"/>
              </a:rPr>
              <a:t>, George</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988081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F52D-FAF6-F7A8-50DE-089C1EBE3D68}"/>
              </a:ext>
            </a:extLst>
          </p:cNvPr>
          <p:cNvSpPr>
            <a:spLocks noGrp="1"/>
          </p:cNvSpPr>
          <p:nvPr>
            <p:ph type="title"/>
          </p:nvPr>
        </p:nvSpPr>
        <p:spPr/>
        <p:txBody>
          <a:bodyPr/>
          <a:lstStyle/>
          <a:p>
            <a:r>
              <a:rPr lang="en-US"/>
              <a:t>Models Performance</a:t>
            </a:r>
          </a:p>
        </p:txBody>
      </p:sp>
      <p:graphicFrame>
        <p:nvGraphicFramePr>
          <p:cNvPr id="3" name="Table 2">
            <a:extLst>
              <a:ext uri="{FF2B5EF4-FFF2-40B4-BE49-F238E27FC236}">
                <a16:creationId xmlns:a16="http://schemas.microsoft.com/office/drawing/2014/main" id="{D84188FE-BA0D-8F96-C46F-273CEB3F94F9}"/>
              </a:ext>
            </a:extLst>
          </p:cNvPr>
          <p:cNvGraphicFramePr>
            <a:graphicFrameLocks noGrp="1"/>
          </p:cNvGraphicFramePr>
          <p:nvPr>
            <p:extLst>
              <p:ext uri="{D42A27DB-BD31-4B8C-83A1-F6EECF244321}">
                <p14:modId xmlns:p14="http://schemas.microsoft.com/office/powerpoint/2010/main" val="613201808"/>
              </p:ext>
            </p:extLst>
          </p:nvPr>
        </p:nvGraphicFramePr>
        <p:xfrm>
          <a:off x="179199" y="1482025"/>
          <a:ext cx="5569686" cy="3101092"/>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val="746901678"/>
                    </a:ext>
                  </a:extLst>
                </a:gridCol>
                <a:gridCol w="1051151">
                  <a:extLst>
                    <a:ext uri="{9D8B030D-6E8A-4147-A177-3AD203B41FA5}">
                      <a16:colId xmlns:a16="http://schemas.microsoft.com/office/drawing/2014/main" val="1913054169"/>
                    </a:ext>
                  </a:extLst>
                </a:gridCol>
                <a:gridCol w="984376">
                  <a:extLst>
                    <a:ext uri="{9D8B030D-6E8A-4147-A177-3AD203B41FA5}">
                      <a16:colId xmlns:a16="http://schemas.microsoft.com/office/drawing/2014/main" val="2546795475"/>
                    </a:ext>
                  </a:extLst>
                </a:gridCol>
                <a:gridCol w="1113937">
                  <a:extLst>
                    <a:ext uri="{9D8B030D-6E8A-4147-A177-3AD203B41FA5}">
                      <a16:colId xmlns:a16="http://schemas.microsoft.com/office/drawing/2014/main" val="4135135570"/>
                    </a:ext>
                  </a:extLst>
                </a:gridCol>
                <a:gridCol w="1113937">
                  <a:extLst>
                    <a:ext uri="{9D8B030D-6E8A-4147-A177-3AD203B41FA5}">
                      <a16:colId xmlns:a16="http://schemas.microsoft.com/office/drawing/2014/main" val="1165231345"/>
                    </a:ext>
                  </a:extLst>
                </a:gridCol>
              </a:tblGrid>
              <a:tr h="547696">
                <a:tc>
                  <a:txBody>
                    <a:bodyPr/>
                    <a:lstStyle/>
                    <a:p>
                      <a:r>
                        <a:rPr lang="en-US">
                          <a:latin typeface="Fira Sans" panose="020B0503050000020004" pitchFamily="34" charset="0"/>
                        </a:rPr>
                        <a:t>Model (after tunning)</a:t>
                      </a:r>
                    </a:p>
                  </a:txBody>
                  <a:tcPr/>
                </a:tc>
                <a:tc>
                  <a:txBody>
                    <a:bodyPr/>
                    <a:lstStyle/>
                    <a:p>
                      <a:r>
                        <a:rPr lang="en-US">
                          <a:latin typeface="Fira Sans" panose="020B0503050000020004" pitchFamily="34" charset="0"/>
                        </a:rPr>
                        <a:t>Accuracy </a:t>
                      </a:r>
                    </a:p>
                  </a:txBody>
                  <a:tcPr/>
                </a:tc>
                <a:tc>
                  <a:txBody>
                    <a:bodyPr/>
                    <a:lstStyle/>
                    <a:p>
                      <a:r>
                        <a:rPr lang="en-US">
                          <a:latin typeface="Fira Sans" panose="020B0503050000020004" pitchFamily="34" charset="0"/>
                        </a:rPr>
                        <a:t>Precision</a:t>
                      </a:r>
                    </a:p>
                  </a:txBody>
                  <a:tcPr/>
                </a:tc>
                <a:tc>
                  <a:txBody>
                    <a:bodyPr/>
                    <a:lstStyle/>
                    <a:p>
                      <a:r>
                        <a:rPr lang="en-US">
                          <a:latin typeface="Fira Sans" panose="020B0503050000020004" pitchFamily="34" charset="0"/>
                        </a:rPr>
                        <a:t>Recall</a:t>
                      </a:r>
                    </a:p>
                  </a:txBody>
                  <a:tcPr/>
                </a:tc>
                <a:tc>
                  <a:txBody>
                    <a:bodyPr/>
                    <a:lstStyle/>
                    <a:p>
                      <a:r>
                        <a:rPr lang="en-US">
                          <a:latin typeface="Fira Sans" panose="020B0503050000020004" pitchFamily="34" charset="0"/>
                        </a:rPr>
                        <a:t>F1_scores</a:t>
                      </a:r>
                    </a:p>
                  </a:txBody>
                  <a:tcPr/>
                </a:tc>
                <a:extLst>
                  <a:ext uri="{0D108BD9-81ED-4DB2-BD59-A6C34878D82A}">
                    <a16:rowId xmlns:a16="http://schemas.microsoft.com/office/drawing/2014/main" val="224686495"/>
                  </a:ext>
                </a:extLst>
              </a:tr>
              <a:tr h="500481">
                <a:tc>
                  <a:txBody>
                    <a:bodyPr/>
                    <a:lstStyle/>
                    <a:p>
                      <a:r>
                        <a:rPr lang="en-US">
                          <a:latin typeface="Fira Sans" panose="020B0503050000020004" pitchFamily="34" charset="0"/>
                        </a:rPr>
                        <a:t>Logistic Regression</a:t>
                      </a:r>
                    </a:p>
                  </a:txBody>
                  <a:tcPr/>
                </a:tc>
                <a:tc>
                  <a:txBody>
                    <a:bodyPr/>
                    <a:lstStyle/>
                    <a:p>
                      <a:pPr algn="ctr"/>
                      <a:r>
                        <a:rPr lang="en-US">
                          <a:latin typeface="Fira Sans" panose="020B0503050000020004" pitchFamily="34" charset="0"/>
                        </a:rPr>
                        <a:t>0.8432</a:t>
                      </a:r>
                    </a:p>
                  </a:txBody>
                  <a:tcPr/>
                </a:tc>
                <a:tc>
                  <a:txBody>
                    <a:bodyPr/>
                    <a:lstStyle/>
                    <a:p>
                      <a:pPr algn="ctr"/>
                      <a:r>
                        <a:rPr lang="en-US" dirty="0">
                          <a:latin typeface="Fira Sans" panose="020B0503050000020004" pitchFamily="34" charset="0"/>
                        </a:rPr>
                        <a:t>0.7054</a:t>
                      </a:r>
                    </a:p>
                  </a:txBody>
                  <a:tcPr/>
                </a:tc>
                <a:tc>
                  <a:txBody>
                    <a:bodyPr/>
                    <a:lstStyle/>
                    <a:p>
                      <a:pPr algn="ctr"/>
                      <a:r>
                        <a:rPr lang="en-US" dirty="0">
                          <a:latin typeface="Fira Sans" panose="020B0503050000020004" pitchFamily="34" charset="0"/>
                        </a:rPr>
                        <a:t>0.4746</a:t>
                      </a:r>
                    </a:p>
                  </a:txBody>
                  <a:tcPr/>
                </a:tc>
                <a:tc>
                  <a:txBody>
                    <a:bodyPr/>
                    <a:lstStyle/>
                    <a:p>
                      <a:pPr algn="ctr"/>
                      <a:r>
                        <a:rPr lang="en-US" dirty="0">
                          <a:latin typeface="Fira Sans" panose="020B0503050000020004" pitchFamily="34" charset="0"/>
                        </a:rPr>
                        <a:t>0.5674</a:t>
                      </a:r>
                    </a:p>
                  </a:txBody>
                  <a:tcPr/>
                </a:tc>
                <a:extLst>
                  <a:ext uri="{0D108BD9-81ED-4DB2-BD59-A6C34878D82A}">
                    <a16:rowId xmlns:a16="http://schemas.microsoft.com/office/drawing/2014/main" val="3324055076"/>
                  </a:ext>
                </a:extLst>
              </a:tr>
              <a:tr h="358836">
                <a:tc>
                  <a:txBody>
                    <a:bodyPr/>
                    <a:lstStyle/>
                    <a:p>
                      <a:r>
                        <a:rPr lang="en-US">
                          <a:latin typeface="Fira Sans" panose="020B0503050000020004" pitchFamily="34" charset="0"/>
                        </a:rPr>
                        <a:t>Decision Tree</a:t>
                      </a:r>
                    </a:p>
                  </a:txBody>
                  <a:tcPr/>
                </a:tc>
                <a:tc>
                  <a:txBody>
                    <a:bodyPr/>
                    <a:lstStyle/>
                    <a:p>
                      <a:pPr algn="ctr"/>
                      <a:r>
                        <a:rPr lang="en-US">
                          <a:latin typeface="Fira Sans" panose="020B0503050000020004" pitchFamily="34" charset="0"/>
                        </a:rPr>
                        <a:t>0.9275</a:t>
                      </a:r>
                    </a:p>
                  </a:txBody>
                  <a:tcPr/>
                </a:tc>
                <a:tc>
                  <a:txBody>
                    <a:bodyPr/>
                    <a:lstStyle/>
                    <a:p>
                      <a:pPr algn="ctr"/>
                      <a:r>
                        <a:rPr lang="en-US">
                          <a:solidFill>
                            <a:srgbClr val="FF0000"/>
                          </a:solidFill>
                          <a:latin typeface="Fira Sans" panose="020B0503050000020004" pitchFamily="34" charset="0"/>
                        </a:rPr>
                        <a:t>0.9683</a:t>
                      </a:r>
                    </a:p>
                  </a:txBody>
                  <a:tcPr/>
                </a:tc>
                <a:tc>
                  <a:txBody>
                    <a:bodyPr/>
                    <a:lstStyle/>
                    <a:p>
                      <a:pPr algn="ctr"/>
                      <a:r>
                        <a:rPr lang="en-US">
                          <a:latin typeface="Fira Sans" panose="020B0503050000020004" pitchFamily="34" charset="0"/>
                        </a:rPr>
                        <a:t>0.6882</a:t>
                      </a:r>
                    </a:p>
                  </a:txBody>
                  <a:tcPr/>
                </a:tc>
                <a:tc>
                  <a:txBody>
                    <a:bodyPr/>
                    <a:lstStyle/>
                    <a:p>
                      <a:pPr algn="ctr"/>
                      <a:r>
                        <a:rPr lang="en-US">
                          <a:latin typeface="Fira Sans" panose="020B0503050000020004" pitchFamily="34" charset="0"/>
                        </a:rPr>
                        <a:t>0.8045</a:t>
                      </a:r>
                    </a:p>
                  </a:txBody>
                  <a:tcPr/>
                </a:tc>
                <a:extLst>
                  <a:ext uri="{0D108BD9-81ED-4DB2-BD59-A6C34878D82A}">
                    <a16:rowId xmlns:a16="http://schemas.microsoft.com/office/drawing/2014/main" val="3891131271"/>
                  </a:ext>
                </a:extLst>
              </a:tr>
              <a:tr h="500481">
                <a:tc>
                  <a:txBody>
                    <a:bodyPr/>
                    <a:lstStyle/>
                    <a:p>
                      <a:r>
                        <a:rPr lang="en-US">
                          <a:latin typeface="Fira Sans" panose="020B0503050000020004" pitchFamily="34" charset="0"/>
                        </a:rPr>
                        <a:t>Random Forest</a:t>
                      </a:r>
                    </a:p>
                  </a:txBody>
                  <a:tcPr/>
                </a:tc>
                <a:tc>
                  <a:txBody>
                    <a:bodyPr/>
                    <a:lstStyle/>
                    <a:p>
                      <a:pPr algn="ctr"/>
                      <a:r>
                        <a:rPr lang="en-US" dirty="0">
                          <a:latin typeface="Fira Sans" panose="020B0503050000020004" pitchFamily="34" charset="0"/>
                        </a:rPr>
                        <a:t>0.9300</a:t>
                      </a:r>
                    </a:p>
                  </a:txBody>
                  <a:tcPr/>
                </a:tc>
                <a:tc>
                  <a:txBody>
                    <a:bodyPr/>
                    <a:lstStyle/>
                    <a:p>
                      <a:pPr algn="ctr"/>
                      <a:r>
                        <a:rPr lang="en-US" dirty="0">
                          <a:latin typeface="Fira Sans" panose="020B0503050000020004" pitchFamily="34" charset="0"/>
                        </a:rPr>
                        <a:t>0.9626</a:t>
                      </a:r>
                    </a:p>
                  </a:txBody>
                  <a:tcPr/>
                </a:tc>
                <a:tc>
                  <a:txBody>
                    <a:bodyPr/>
                    <a:lstStyle/>
                    <a:p>
                      <a:pPr algn="ctr"/>
                      <a:r>
                        <a:rPr lang="en-US" dirty="0">
                          <a:latin typeface="Fira Sans" panose="020B0503050000020004" pitchFamily="34" charset="0"/>
                        </a:rPr>
                        <a:t>0.7043</a:t>
                      </a:r>
                    </a:p>
                  </a:txBody>
                  <a:tcPr/>
                </a:tc>
                <a:tc>
                  <a:txBody>
                    <a:bodyPr/>
                    <a:lstStyle/>
                    <a:p>
                      <a:pPr algn="ctr"/>
                      <a:r>
                        <a:rPr lang="en-US" dirty="0">
                          <a:latin typeface="Fira Sans" panose="020B0503050000020004" pitchFamily="34" charset="0"/>
                        </a:rPr>
                        <a:t>0.8134</a:t>
                      </a:r>
                    </a:p>
                  </a:txBody>
                  <a:tcPr/>
                </a:tc>
                <a:extLst>
                  <a:ext uri="{0D108BD9-81ED-4DB2-BD59-A6C34878D82A}">
                    <a16:rowId xmlns:a16="http://schemas.microsoft.com/office/drawing/2014/main" val="4091563662"/>
                  </a:ext>
                </a:extLst>
              </a:tr>
              <a:tr h="708228">
                <a:tc>
                  <a:txBody>
                    <a:bodyPr/>
                    <a:lstStyle/>
                    <a:p>
                      <a:r>
                        <a:rPr lang="en-US">
                          <a:latin typeface="Fira Sans" panose="020B0503050000020004" pitchFamily="34" charset="0"/>
                        </a:rPr>
                        <a:t>Light Gradient Boosting machine</a:t>
                      </a:r>
                    </a:p>
                    <a:p>
                      <a:r>
                        <a:rPr lang="en-US">
                          <a:latin typeface="Fira Sans" panose="020B0503050000020004" pitchFamily="34" charset="0"/>
                        </a:rPr>
                        <a:t>(LGBM)</a:t>
                      </a:r>
                    </a:p>
                  </a:txBody>
                  <a:tcPr/>
                </a:tc>
                <a:tc>
                  <a:txBody>
                    <a:bodyPr/>
                    <a:lstStyle/>
                    <a:p>
                      <a:pPr algn="ctr"/>
                      <a:r>
                        <a:rPr lang="en-US">
                          <a:solidFill>
                            <a:srgbClr val="FF0000"/>
                          </a:solidFill>
                          <a:latin typeface="Fira Sans" panose="020B0503050000020004" pitchFamily="34" charset="0"/>
                        </a:rPr>
                        <a:t>0.9363</a:t>
                      </a:r>
                    </a:p>
                  </a:txBody>
                  <a:tcPr/>
                </a:tc>
                <a:tc>
                  <a:txBody>
                    <a:bodyPr/>
                    <a:lstStyle/>
                    <a:p>
                      <a:pPr algn="ctr"/>
                      <a:r>
                        <a:rPr lang="en-US" dirty="0">
                          <a:latin typeface="Fira Sans" panose="020B0503050000020004" pitchFamily="34" charset="0"/>
                        </a:rPr>
                        <a:t>0.9611</a:t>
                      </a:r>
                    </a:p>
                  </a:txBody>
                  <a:tcPr/>
                </a:tc>
                <a:tc>
                  <a:txBody>
                    <a:bodyPr/>
                    <a:lstStyle/>
                    <a:p>
                      <a:pPr algn="ctr"/>
                      <a:r>
                        <a:rPr lang="en-US">
                          <a:solidFill>
                            <a:srgbClr val="FF0000"/>
                          </a:solidFill>
                          <a:latin typeface="Fira Sans" panose="020B0503050000020004" pitchFamily="34" charset="0"/>
                        </a:rPr>
                        <a:t>0.7357</a:t>
                      </a:r>
                    </a:p>
                  </a:txBody>
                  <a:tcPr/>
                </a:tc>
                <a:tc>
                  <a:txBody>
                    <a:bodyPr/>
                    <a:lstStyle/>
                    <a:p>
                      <a:pPr algn="ctr"/>
                      <a:r>
                        <a:rPr lang="en-US" dirty="0">
                          <a:solidFill>
                            <a:srgbClr val="FF0000"/>
                          </a:solidFill>
                          <a:latin typeface="Fira Sans" panose="020B0503050000020004" pitchFamily="34" charset="0"/>
                        </a:rPr>
                        <a:t>0.8334</a:t>
                      </a:r>
                    </a:p>
                  </a:txBody>
                  <a:tcPr/>
                </a:tc>
                <a:extLst>
                  <a:ext uri="{0D108BD9-81ED-4DB2-BD59-A6C34878D82A}">
                    <a16:rowId xmlns:a16="http://schemas.microsoft.com/office/drawing/2014/main" val="573274234"/>
                  </a:ext>
                </a:extLst>
              </a:tr>
            </a:tbl>
          </a:graphicData>
        </a:graphic>
      </p:graphicFrame>
      <p:sp>
        <p:nvSpPr>
          <p:cNvPr id="4" name="TextBox 3">
            <a:extLst>
              <a:ext uri="{FF2B5EF4-FFF2-40B4-BE49-F238E27FC236}">
                <a16:creationId xmlns:a16="http://schemas.microsoft.com/office/drawing/2014/main" id="{A17C4159-C254-38C3-F6AD-9E9CB4468BFA}"/>
              </a:ext>
            </a:extLst>
          </p:cNvPr>
          <p:cNvSpPr txBox="1"/>
          <p:nvPr/>
        </p:nvSpPr>
        <p:spPr>
          <a:xfrm>
            <a:off x="5902377" y="1559915"/>
            <a:ext cx="3119827" cy="13896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Fira Sans" panose="020B0503050000020004" pitchFamily="34" charset="0"/>
              </a:rPr>
              <a:t>LGBM outperforms other three models in accuracy, recall and F1_scores</a:t>
            </a:r>
          </a:p>
          <a:p>
            <a:pPr marL="285750" indent="-285750">
              <a:buChar char="•"/>
            </a:pPr>
            <a:endParaRPr lang="en-US">
              <a:latin typeface="Fira Sans" panose="020B0503050000020004" pitchFamily="34" charset="0"/>
            </a:endParaRPr>
          </a:p>
          <a:p>
            <a:pPr marL="285750" indent="-285750">
              <a:buChar char="•"/>
            </a:pPr>
            <a:r>
              <a:rPr lang="en-US">
                <a:latin typeface="Fira Sans" panose="020B0503050000020004" pitchFamily="34" charset="0"/>
              </a:rPr>
              <a:t>Decision tree model is good at precision</a:t>
            </a:r>
          </a:p>
        </p:txBody>
      </p:sp>
      <p:pic>
        <p:nvPicPr>
          <p:cNvPr id="7" name="Picture 6" descr="第一名图标png图片素材下载-第一名图标背景图片素材-佳库网">
            <a:extLst>
              <a:ext uri="{FF2B5EF4-FFF2-40B4-BE49-F238E27FC236}">
                <a16:creationId xmlns:a16="http://schemas.microsoft.com/office/drawing/2014/main" id="{90EF756D-7251-16CB-07B1-EF63B530A4A0}"/>
              </a:ext>
            </a:extLst>
          </p:cNvPr>
          <p:cNvPicPr>
            <a:picLocks noChangeAspect="1"/>
          </p:cNvPicPr>
          <p:nvPr/>
        </p:nvPicPr>
        <p:blipFill>
          <a:blip r:embed="rId3"/>
          <a:stretch>
            <a:fillRect/>
          </a:stretch>
        </p:blipFill>
        <p:spPr>
          <a:xfrm>
            <a:off x="1673277" y="3561100"/>
            <a:ext cx="672684" cy="672684"/>
          </a:xfrm>
          <a:prstGeom prst="rect">
            <a:avLst/>
          </a:prstGeom>
        </p:spPr>
      </p:pic>
      <p:pic>
        <p:nvPicPr>
          <p:cNvPr id="8" name="Picture 7" descr="第一名图标png图片素材下载-第一名图标背景图片素材-佳库网">
            <a:extLst>
              <a:ext uri="{FF2B5EF4-FFF2-40B4-BE49-F238E27FC236}">
                <a16:creationId xmlns:a16="http://schemas.microsoft.com/office/drawing/2014/main" id="{D1C48AC0-4016-171C-7443-B36DE46876D9}"/>
              </a:ext>
            </a:extLst>
          </p:cNvPr>
          <p:cNvPicPr>
            <a:picLocks noChangeAspect="1"/>
          </p:cNvPicPr>
          <p:nvPr/>
        </p:nvPicPr>
        <p:blipFill>
          <a:blip r:embed="rId3"/>
          <a:stretch>
            <a:fillRect/>
          </a:stretch>
        </p:blipFill>
        <p:spPr>
          <a:xfrm>
            <a:off x="3195715" y="2478997"/>
            <a:ext cx="513414" cy="513414"/>
          </a:xfrm>
          <a:prstGeom prst="rect">
            <a:avLst/>
          </a:prstGeom>
        </p:spPr>
      </p:pic>
      <p:pic>
        <p:nvPicPr>
          <p:cNvPr id="9" name="Picture 8" descr="第一名图标png图片素材下载-第一名图标背景图片素材-佳库网">
            <a:extLst>
              <a:ext uri="{FF2B5EF4-FFF2-40B4-BE49-F238E27FC236}">
                <a16:creationId xmlns:a16="http://schemas.microsoft.com/office/drawing/2014/main" id="{80264931-B911-68F1-75D6-27B665536F9E}"/>
              </a:ext>
            </a:extLst>
          </p:cNvPr>
          <p:cNvPicPr>
            <a:picLocks noChangeAspect="1"/>
          </p:cNvPicPr>
          <p:nvPr/>
        </p:nvPicPr>
        <p:blipFill>
          <a:blip r:embed="rId3"/>
          <a:stretch>
            <a:fillRect/>
          </a:stretch>
        </p:blipFill>
        <p:spPr>
          <a:xfrm>
            <a:off x="3711002" y="3561100"/>
            <a:ext cx="672684" cy="672684"/>
          </a:xfrm>
          <a:prstGeom prst="rect">
            <a:avLst/>
          </a:prstGeom>
        </p:spPr>
      </p:pic>
      <p:pic>
        <p:nvPicPr>
          <p:cNvPr id="10" name="Picture 9" descr="第一名图标png图片素材下载-第一名图标背景图片素材-佳库网">
            <a:extLst>
              <a:ext uri="{FF2B5EF4-FFF2-40B4-BE49-F238E27FC236}">
                <a16:creationId xmlns:a16="http://schemas.microsoft.com/office/drawing/2014/main" id="{4568AAE6-EE70-91CC-0A19-F51C1D8725C5}"/>
              </a:ext>
            </a:extLst>
          </p:cNvPr>
          <p:cNvPicPr>
            <a:picLocks noChangeAspect="1"/>
          </p:cNvPicPr>
          <p:nvPr/>
        </p:nvPicPr>
        <p:blipFill>
          <a:blip r:embed="rId3"/>
          <a:stretch>
            <a:fillRect/>
          </a:stretch>
        </p:blipFill>
        <p:spPr>
          <a:xfrm>
            <a:off x="4854002" y="3561100"/>
            <a:ext cx="672684" cy="672684"/>
          </a:xfrm>
          <a:prstGeom prst="rect">
            <a:avLst/>
          </a:prstGeom>
        </p:spPr>
      </p:pic>
      <p:pic>
        <p:nvPicPr>
          <p:cNvPr id="12" name="圖片 2">
            <a:extLst>
              <a:ext uri="{FF2B5EF4-FFF2-40B4-BE49-F238E27FC236}">
                <a16:creationId xmlns:a16="http://schemas.microsoft.com/office/drawing/2014/main" id="{7C3F611B-703D-2356-E553-0AB52C8CA89B}"/>
              </a:ext>
            </a:extLst>
          </p:cNvPr>
          <p:cNvPicPr>
            <a:picLocks noChangeAspect="1"/>
          </p:cNvPicPr>
          <p:nvPr/>
        </p:nvPicPr>
        <p:blipFill>
          <a:blip r:embed="rId4"/>
          <a:stretch>
            <a:fillRect/>
          </a:stretch>
        </p:blipFill>
        <p:spPr>
          <a:xfrm>
            <a:off x="6402743" y="3705381"/>
            <a:ext cx="1428704" cy="1680277"/>
          </a:xfrm>
          <a:prstGeom prst="rect">
            <a:avLst/>
          </a:prstGeom>
        </p:spPr>
      </p:pic>
      <p:sp>
        <p:nvSpPr>
          <p:cNvPr id="13" name="Speech Bubble: Rectangle with Corners Rounded 12">
            <a:extLst>
              <a:ext uri="{FF2B5EF4-FFF2-40B4-BE49-F238E27FC236}">
                <a16:creationId xmlns:a16="http://schemas.microsoft.com/office/drawing/2014/main" id="{20854B70-201A-D037-9E39-D15E1D98FD51}"/>
              </a:ext>
            </a:extLst>
          </p:cNvPr>
          <p:cNvSpPr/>
          <p:nvPr/>
        </p:nvSpPr>
        <p:spPr>
          <a:xfrm>
            <a:off x="7317073" y="2763811"/>
            <a:ext cx="1424065" cy="1208581"/>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Fira Sans" panose="020B0503050000020004" pitchFamily="34" charset="0"/>
                <a:cs typeface="Arial"/>
              </a:rPr>
              <a:t>What is our standard for the models evaluation?</a:t>
            </a:r>
            <a:endParaRPr lang="en-US">
              <a:latin typeface="Fira Sans" panose="020B0503050000020004" pitchFamily="34" charset="0"/>
            </a:endParaRPr>
          </a:p>
        </p:txBody>
      </p:sp>
    </p:spTree>
    <p:extLst>
      <p:ext uri="{BB962C8B-B14F-4D97-AF65-F5344CB8AC3E}">
        <p14:creationId xmlns:p14="http://schemas.microsoft.com/office/powerpoint/2010/main" val="179704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D0C-370A-CDD7-D493-955C44A8D8D4}"/>
              </a:ext>
            </a:extLst>
          </p:cNvPr>
          <p:cNvSpPr>
            <a:spLocks noGrp="1"/>
          </p:cNvSpPr>
          <p:nvPr>
            <p:ph type="title"/>
          </p:nvPr>
        </p:nvSpPr>
        <p:spPr/>
        <p:txBody>
          <a:bodyPr/>
          <a:lstStyle/>
          <a:p>
            <a:r>
              <a:rPr lang="en-US"/>
              <a:t>Loan Classifier Goal</a:t>
            </a:r>
          </a:p>
        </p:txBody>
      </p:sp>
      <p:sp>
        <p:nvSpPr>
          <p:cNvPr id="3" name="TextBox 2">
            <a:extLst>
              <a:ext uri="{FF2B5EF4-FFF2-40B4-BE49-F238E27FC236}">
                <a16:creationId xmlns:a16="http://schemas.microsoft.com/office/drawing/2014/main" id="{14568F43-E65D-06C5-A607-D60FFCFB5021}"/>
              </a:ext>
            </a:extLst>
          </p:cNvPr>
          <p:cNvSpPr txBox="1"/>
          <p:nvPr/>
        </p:nvSpPr>
        <p:spPr>
          <a:xfrm rot="-10800000" flipV="1">
            <a:off x="337278" y="982334"/>
            <a:ext cx="38974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ira Sans" panose="020B0503050000020004" pitchFamily="34" charset="0"/>
              </a:rPr>
              <a:t>Screen out unqualified applications</a:t>
            </a:r>
          </a:p>
        </p:txBody>
      </p:sp>
      <p:pic>
        <p:nvPicPr>
          <p:cNvPr id="4" name="Picture 3" descr="垃圾请丢入垃圾桶图片免费下载_垃圾请丢入垃圾桶素材_垃圾请丢入垃圾桶模板-图行天下素材网">
            <a:extLst>
              <a:ext uri="{FF2B5EF4-FFF2-40B4-BE49-F238E27FC236}">
                <a16:creationId xmlns:a16="http://schemas.microsoft.com/office/drawing/2014/main" id="{D2A03B80-8E67-4D03-11B6-26DA83F2AC1A}"/>
              </a:ext>
            </a:extLst>
          </p:cNvPr>
          <p:cNvPicPr>
            <a:picLocks noChangeAspect="1"/>
          </p:cNvPicPr>
          <p:nvPr/>
        </p:nvPicPr>
        <p:blipFill rotWithShape="1">
          <a:blip r:embed="rId3"/>
          <a:srcRect l="2333" t="2985" b="26368"/>
          <a:stretch/>
        </p:blipFill>
        <p:spPr>
          <a:xfrm>
            <a:off x="591175" y="1322742"/>
            <a:ext cx="2584952" cy="1880028"/>
          </a:xfrm>
          <a:prstGeom prst="rect">
            <a:avLst/>
          </a:prstGeom>
        </p:spPr>
      </p:pic>
      <p:pic>
        <p:nvPicPr>
          <p:cNvPr id="5" name="Picture 4">
            <a:extLst>
              <a:ext uri="{FF2B5EF4-FFF2-40B4-BE49-F238E27FC236}">
                <a16:creationId xmlns:a16="http://schemas.microsoft.com/office/drawing/2014/main" id="{A3BA22C4-2F68-39A5-8476-7DE47781A9E0}"/>
              </a:ext>
            </a:extLst>
          </p:cNvPr>
          <p:cNvPicPr>
            <a:picLocks noChangeAspect="1"/>
          </p:cNvPicPr>
          <p:nvPr/>
        </p:nvPicPr>
        <p:blipFill rotWithShape="1">
          <a:blip r:embed="rId4"/>
          <a:srcRect l="11193" r="12566" b="34403"/>
          <a:stretch/>
        </p:blipFill>
        <p:spPr>
          <a:xfrm>
            <a:off x="338371" y="3309079"/>
            <a:ext cx="3384067" cy="1724485"/>
          </a:xfrm>
          <a:prstGeom prst="rect">
            <a:avLst/>
          </a:prstGeom>
        </p:spPr>
      </p:pic>
      <p:sp>
        <p:nvSpPr>
          <p:cNvPr id="6" name="Oval 5">
            <a:extLst>
              <a:ext uri="{FF2B5EF4-FFF2-40B4-BE49-F238E27FC236}">
                <a16:creationId xmlns:a16="http://schemas.microsoft.com/office/drawing/2014/main" id="{BFD5F724-A6CC-8FB0-75DA-F8E310CDB480}"/>
              </a:ext>
            </a:extLst>
          </p:cNvPr>
          <p:cNvSpPr/>
          <p:nvPr/>
        </p:nvSpPr>
        <p:spPr>
          <a:xfrm>
            <a:off x="2684175" y="3724119"/>
            <a:ext cx="627713" cy="4356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ira Sans" panose="020B0503050000020004" pitchFamily="34" charset="0"/>
            </a:endParaRPr>
          </a:p>
        </p:txBody>
      </p:sp>
      <p:sp>
        <p:nvSpPr>
          <p:cNvPr id="7" name="Oval 6">
            <a:extLst>
              <a:ext uri="{FF2B5EF4-FFF2-40B4-BE49-F238E27FC236}">
                <a16:creationId xmlns:a16="http://schemas.microsoft.com/office/drawing/2014/main" id="{1CF4FADD-EB40-453E-5800-2C93BD693C43}"/>
              </a:ext>
            </a:extLst>
          </p:cNvPr>
          <p:cNvSpPr/>
          <p:nvPr/>
        </p:nvSpPr>
        <p:spPr>
          <a:xfrm>
            <a:off x="2496798" y="4571999"/>
            <a:ext cx="627713" cy="4356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ira Sans" panose="020B0503050000020004" pitchFamily="34" charset="0"/>
            </a:endParaRPr>
          </a:p>
        </p:txBody>
      </p:sp>
      <p:sp>
        <p:nvSpPr>
          <p:cNvPr id="8" name="TextBox 7">
            <a:extLst>
              <a:ext uri="{FF2B5EF4-FFF2-40B4-BE49-F238E27FC236}">
                <a16:creationId xmlns:a16="http://schemas.microsoft.com/office/drawing/2014/main" id="{B1FD08ED-B2D2-40C8-AFC5-3BD4D7CF53A3}"/>
              </a:ext>
            </a:extLst>
          </p:cNvPr>
          <p:cNvSpPr txBox="1"/>
          <p:nvPr/>
        </p:nvSpPr>
        <p:spPr>
          <a:xfrm>
            <a:off x="3588270" y="1283532"/>
            <a:ext cx="546519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latin typeface="Fira Sans" panose="020B0503050000020004" pitchFamily="34" charset="0"/>
              </a:rPr>
              <a:t>TP: we made the right decision to screen out unqualified applications</a:t>
            </a:r>
          </a:p>
          <a:p>
            <a:endParaRPr lang="en-US" sz="1300">
              <a:latin typeface="Fira Sans" panose="020B0503050000020004" pitchFamily="34" charset="0"/>
            </a:endParaRPr>
          </a:p>
          <a:p>
            <a:r>
              <a:rPr lang="en-US" sz="1300">
                <a:latin typeface="Fira Sans" panose="020B0503050000020004" pitchFamily="34" charset="0"/>
              </a:rPr>
              <a:t>FP: we mistakenly dropped out the qualified applications</a:t>
            </a:r>
          </a:p>
        </p:txBody>
      </p:sp>
      <p:pic>
        <p:nvPicPr>
          <p:cNvPr id="9" name="Picture 8" descr="Premium Vector | The girl is crying. tears on the girl's face. human  emotions. vector character in the cartoon style.">
            <a:extLst>
              <a:ext uri="{FF2B5EF4-FFF2-40B4-BE49-F238E27FC236}">
                <a16:creationId xmlns:a16="http://schemas.microsoft.com/office/drawing/2014/main" id="{170DAC09-0ED5-9827-D00E-B04B927A4ADF}"/>
              </a:ext>
            </a:extLst>
          </p:cNvPr>
          <p:cNvPicPr>
            <a:picLocks noChangeAspect="1"/>
          </p:cNvPicPr>
          <p:nvPr/>
        </p:nvPicPr>
        <p:blipFill>
          <a:blip r:embed="rId5"/>
          <a:stretch>
            <a:fillRect/>
          </a:stretch>
        </p:blipFill>
        <p:spPr>
          <a:xfrm>
            <a:off x="7435121" y="2062085"/>
            <a:ext cx="1319134" cy="1309766"/>
          </a:xfrm>
          <a:prstGeom prst="rect">
            <a:avLst/>
          </a:prstGeom>
        </p:spPr>
      </p:pic>
      <p:sp>
        <p:nvSpPr>
          <p:cNvPr id="10" name="TextBox 9">
            <a:extLst>
              <a:ext uri="{FF2B5EF4-FFF2-40B4-BE49-F238E27FC236}">
                <a16:creationId xmlns:a16="http://schemas.microsoft.com/office/drawing/2014/main" id="{B167BFE4-96DE-09C9-8B9F-932FD77F3404}"/>
              </a:ext>
            </a:extLst>
          </p:cNvPr>
          <p:cNvSpPr txBox="1"/>
          <p:nvPr/>
        </p:nvSpPr>
        <p:spPr>
          <a:xfrm>
            <a:off x="3616377" y="3372785"/>
            <a:ext cx="45064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panose="020B0503050000020004" pitchFamily="34" charset="0"/>
              </a:rPr>
              <a:t>FN: we did not screen out the unqualified applications</a:t>
            </a:r>
          </a:p>
        </p:txBody>
      </p:sp>
      <p:pic>
        <p:nvPicPr>
          <p:cNvPr id="11" name="Picture 10" descr="70+ 項披著羊皮的狼照片檔、圖片和免版稅影像- iStock">
            <a:extLst>
              <a:ext uri="{FF2B5EF4-FFF2-40B4-BE49-F238E27FC236}">
                <a16:creationId xmlns:a16="http://schemas.microsoft.com/office/drawing/2014/main" id="{21CE2A8E-5451-F47A-CA0E-7DB1FFF88542}"/>
              </a:ext>
            </a:extLst>
          </p:cNvPr>
          <p:cNvPicPr>
            <a:picLocks noChangeAspect="1"/>
          </p:cNvPicPr>
          <p:nvPr/>
        </p:nvPicPr>
        <p:blipFill>
          <a:blip r:embed="rId6"/>
          <a:stretch>
            <a:fillRect/>
          </a:stretch>
        </p:blipFill>
        <p:spPr>
          <a:xfrm>
            <a:off x="7002730" y="3722307"/>
            <a:ext cx="1865376" cy="1249680"/>
          </a:xfrm>
          <a:prstGeom prst="rect">
            <a:avLst/>
          </a:prstGeom>
        </p:spPr>
      </p:pic>
      <p:sp>
        <p:nvSpPr>
          <p:cNvPr id="12" name="TextBox 11">
            <a:extLst>
              <a:ext uri="{FF2B5EF4-FFF2-40B4-BE49-F238E27FC236}">
                <a16:creationId xmlns:a16="http://schemas.microsoft.com/office/drawing/2014/main" id="{91C40CBD-4B40-5EF3-5C18-16E9ADC32176}"/>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692218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CB35-EC31-FC63-1FC3-0DBC251AD12C}"/>
              </a:ext>
            </a:extLst>
          </p:cNvPr>
          <p:cNvSpPr>
            <a:spLocks noGrp="1"/>
          </p:cNvSpPr>
          <p:nvPr>
            <p:ph type="title"/>
          </p:nvPr>
        </p:nvSpPr>
        <p:spPr/>
        <p:txBody>
          <a:bodyPr/>
          <a:lstStyle/>
          <a:p>
            <a:r>
              <a:rPr lang="en-US"/>
              <a:t>Optimal classifier</a:t>
            </a:r>
          </a:p>
        </p:txBody>
      </p:sp>
      <p:pic>
        <p:nvPicPr>
          <p:cNvPr id="4" name="Picture 3">
            <a:extLst>
              <a:ext uri="{FF2B5EF4-FFF2-40B4-BE49-F238E27FC236}">
                <a16:creationId xmlns:a16="http://schemas.microsoft.com/office/drawing/2014/main" id="{FD8545A7-C7B8-6E4C-C426-4EDDCB530297}"/>
              </a:ext>
            </a:extLst>
          </p:cNvPr>
          <p:cNvPicPr>
            <a:picLocks noChangeAspect="1"/>
          </p:cNvPicPr>
          <p:nvPr/>
        </p:nvPicPr>
        <p:blipFill>
          <a:blip r:embed="rId3"/>
          <a:srcRect/>
          <a:stretch/>
        </p:blipFill>
        <p:spPr>
          <a:xfrm>
            <a:off x="297334" y="1028701"/>
            <a:ext cx="3818059" cy="3086100"/>
          </a:xfrm>
          <a:prstGeom prst="rect">
            <a:avLst/>
          </a:prstGeom>
        </p:spPr>
      </p:pic>
      <p:sp>
        <p:nvSpPr>
          <p:cNvPr id="5" name="TextBox 4">
            <a:extLst>
              <a:ext uri="{FF2B5EF4-FFF2-40B4-BE49-F238E27FC236}">
                <a16:creationId xmlns:a16="http://schemas.microsoft.com/office/drawing/2014/main" id="{99E7C588-D4C9-8937-9909-505AA5D0B649}"/>
              </a:ext>
            </a:extLst>
          </p:cNvPr>
          <p:cNvSpPr txBox="1"/>
          <p:nvPr/>
        </p:nvSpPr>
        <p:spPr>
          <a:xfrm>
            <a:off x="4403361" y="1386591"/>
            <a:ext cx="42628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ira Sans"/>
              </a:rPr>
              <a:t>We will use LGBM model to predict the loan defaulters since it has the largest average precision scores in the left graph</a:t>
            </a:r>
          </a:p>
        </p:txBody>
      </p:sp>
      <p:pic>
        <p:nvPicPr>
          <p:cNvPr id="8" name="圖片 2" descr="A person pointing at something&#10;&#10;Description automatically generated">
            <a:extLst>
              <a:ext uri="{FF2B5EF4-FFF2-40B4-BE49-F238E27FC236}">
                <a16:creationId xmlns:a16="http://schemas.microsoft.com/office/drawing/2014/main" id="{97AB195E-711A-B86E-7E81-B315D0D7B71D}"/>
              </a:ext>
            </a:extLst>
          </p:cNvPr>
          <p:cNvPicPr>
            <a:picLocks noChangeAspect="1"/>
          </p:cNvPicPr>
          <p:nvPr/>
        </p:nvPicPr>
        <p:blipFill>
          <a:blip r:embed="rId4"/>
          <a:stretch>
            <a:fillRect/>
          </a:stretch>
        </p:blipFill>
        <p:spPr>
          <a:xfrm>
            <a:off x="5212899" y="3808438"/>
            <a:ext cx="1428704" cy="1680277"/>
          </a:xfrm>
          <a:prstGeom prst="rect">
            <a:avLst/>
          </a:prstGeom>
        </p:spPr>
      </p:pic>
      <p:sp>
        <p:nvSpPr>
          <p:cNvPr id="10" name="Speech Bubble: Rectangle with Corners Rounded 9">
            <a:extLst>
              <a:ext uri="{FF2B5EF4-FFF2-40B4-BE49-F238E27FC236}">
                <a16:creationId xmlns:a16="http://schemas.microsoft.com/office/drawing/2014/main" id="{85D40A34-C27D-DD1A-BECF-9E48A2EB2561}"/>
              </a:ext>
            </a:extLst>
          </p:cNvPr>
          <p:cNvSpPr/>
          <p:nvPr/>
        </p:nvSpPr>
        <p:spPr>
          <a:xfrm>
            <a:off x="5818057" y="2632647"/>
            <a:ext cx="2642015" cy="1208581"/>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ira Sans"/>
                <a:cs typeface="Arial"/>
              </a:rPr>
              <a:t>Let's review some insight from different models!</a:t>
            </a:r>
            <a:endParaRPr lang="en-US">
              <a:latin typeface="Fira Sans" panose="020B0503050000020004" pitchFamily="34" charset="0"/>
              <a:cs typeface="Arial"/>
            </a:endParaRPr>
          </a:p>
        </p:txBody>
      </p:sp>
      <p:sp>
        <p:nvSpPr>
          <p:cNvPr id="3" name="矩形 2">
            <a:extLst>
              <a:ext uri="{FF2B5EF4-FFF2-40B4-BE49-F238E27FC236}">
                <a16:creationId xmlns:a16="http://schemas.microsoft.com/office/drawing/2014/main" id="{86960594-F5AA-7F78-2A73-ED06EB1F5614}"/>
              </a:ext>
            </a:extLst>
          </p:cNvPr>
          <p:cNvSpPr/>
          <p:nvPr/>
        </p:nvSpPr>
        <p:spPr>
          <a:xfrm>
            <a:off x="1076623" y="3476297"/>
            <a:ext cx="898634" cy="134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382217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18B0-8C66-7D6E-54D5-55F0051D6F8C}"/>
              </a:ext>
            </a:extLst>
          </p:cNvPr>
          <p:cNvSpPr>
            <a:spLocks noGrp="1"/>
          </p:cNvSpPr>
          <p:nvPr>
            <p:ph type="title"/>
          </p:nvPr>
        </p:nvSpPr>
        <p:spPr/>
        <p:txBody>
          <a:bodyPr/>
          <a:lstStyle/>
          <a:p>
            <a:r>
              <a:rPr lang="en-US"/>
              <a:t>Features importance</a:t>
            </a:r>
          </a:p>
        </p:txBody>
      </p:sp>
      <p:graphicFrame>
        <p:nvGraphicFramePr>
          <p:cNvPr id="4" name="Table 3">
            <a:extLst>
              <a:ext uri="{FF2B5EF4-FFF2-40B4-BE49-F238E27FC236}">
                <a16:creationId xmlns:a16="http://schemas.microsoft.com/office/drawing/2014/main" id="{84753DD9-EF89-24DF-B0EC-C27A23A45B2B}"/>
              </a:ext>
            </a:extLst>
          </p:cNvPr>
          <p:cNvGraphicFramePr>
            <a:graphicFrameLocks noGrp="1"/>
          </p:cNvGraphicFramePr>
          <p:nvPr>
            <p:extLst>
              <p:ext uri="{D42A27DB-BD31-4B8C-83A1-F6EECF244321}">
                <p14:modId xmlns:p14="http://schemas.microsoft.com/office/powerpoint/2010/main" val="3476211709"/>
              </p:ext>
            </p:extLst>
          </p:nvPr>
        </p:nvGraphicFramePr>
        <p:xfrm>
          <a:off x="243590" y="1114893"/>
          <a:ext cx="8720410" cy="2268321"/>
        </p:xfrm>
        <a:graphic>
          <a:graphicData uri="http://schemas.openxmlformats.org/drawingml/2006/table">
            <a:tbl>
              <a:tblPr firstRow="1" bandRow="1">
                <a:tableStyleId>{5C22544A-7EE6-4342-B048-85BDC9FD1C3A}</a:tableStyleId>
              </a:tblPr>
              <a:tblGrid>
                <a:gridCol w="1151658">
                  <a:extLst>
                    <a:ext uri="{9D8B030D-6E8A-4147-A177-3AD203B41FA5}">
                      <a16:colId xmlns:a16="http://schemas.microsoft.com/office/drawing/2014/main" val="746901678"/>
                    </a:ext>
                  </a:extLst>
                </a:gridCol>
                <a:gridCol w="2041635">
                  <a:extLst>
                    <a:ext uri="{9D8B030D-6E8A-4147-A177-3AD203B41FA5}">
                      <a16:colId xmlns:a16="http://schemas.microsoft.com/office/drawing/2014/main" val="1913054169"/>
                    </a:ext>
                  </a:extLst>
                </a:gridCol>
                <a:gridCol w="1994338">
                  <a:extLst>
                    <a:ext uri="{9D8B030D-6E8A-4147-A177-3AD203B41FA5}">
                      <a16:colId xmlns:a16="http://schemas.microsoft.com/office/drawing/2014/main" val="2546795475"/>
                    </a:ext>
                  </a:extLst>
                </a:gridCol>
                <a:gridCol w="1883979">
                  <a:extLst>
                    <a:ext uri="{9D8B030D-6E8A-4147-A177-3AD203B41FA5}">
                      <a16:colId xmlns:a16="http://schemas.microsoft.com/office/drawing/2014/main" val="4135135570"/>
                    </a:ext>
                  </a:extLst>
                </a:gridCol>
                <a:gridCol w="1648800">
                  <a:extLst>
                    <a:ext uri="{9D8B030D-6E8A-4147-A177-3AD203B41FA5}">
                      <a16:colId xmlns:a16="http://schemas.microsoft.com/office/drawing/2014/main" val="1165231345"/>
                    </a:ext>
                  </a:extLst>
                </a:gridCol>
              </a:tblGrid>
              <a:tr h="547696">
                <a:tc>
                  <a:txBody>
                    <a:bodyPr/>
                    <a:lstStyle/>
                    <a:p>
                      <a:r>
                        <a:rPr lang="en-US">
                          <a:latin typeface="Fira Sans" panose="020B0503050000020004" pitchFamily="34" charset="0"/>
                        </a:rPr>
                        <a:t>The top 3 feature importance</a:t>
                      </a:r>
                    </a:p>
                  </a:txBody>
                  <a:tcPr/>
                </a:tc>
                <a:tc>
                  <a:txBody>
                    <a:bodyPr/>
                    <a:lstStyle/>
                    <a:p>
                      <a:pPr lvl="0" algn="ctr">
                        <a:buNone/>
                      </a:pPr>
                      <a:r>
                        <a:rPr lang="en-US" sz="1400" b="1" i="0" u="none" strike="noStrike" cap="none" noProof="0">
                          <a:solidFill>
                            <a:schemeClr val="lt1"/>
                          </a:solidFill>
                          <a:latin typeface="Fira Sans" panose="020B0503050000020004" pitchFamily="34" charset="0"/>
                          <a:ea typeface="+mn-ea"/>
                          <a:cs typeface="+mn-cs"/>
                          <a:sym typeface="Arial"/>
                        </a:rPr>
                        <a:t>Logistic Regression</a:t>
                      </a:r>
                      <a:endParaRPr lang="en-US" sz="1400" b="1" i="0" u="none" strike="noStrike" cap="none">
                        <a:solidFill>
                          <a:schemeClr val="lt1"/>
                        </a:solidFill>
                        <a:latin typeface="Fira Sans" panose="020B0503050000020004" pitchFamily="34" charset="0"/>
                        <a:ea typeface="+mn-ea"/>
                        <a:cs typeface="+mn-cs"/>
                        <a:sym typeface="Arial"/>
                      </a:endParaRPr>
                    </a:p>
                  </a:txBody>
                  <a:tcPr/>
                </a:tc>
                <a:tc>
                  <a:txBody>
                    <a:bodyPr/>
                    <a:lstStyle/>
                    <a:p>
                      <a:pPr lvl="0" algn="ctr">
                        <a:buNone/>
                      </a:pPr>
                      <a:r>
                        <a:rPr lang="en-US" sz="1400" b="1" noProof="0">
                          <a:solidFill>
                            <a:srgbClr val="FFFFFF"/>
                          </a:solidFill>
                          <a:latin typeface="Fira Sans" panose="020B0503050000020004" pitchFamily="34" charset="0"/>
                          <a:sym typeface="Arial"/>
                        </a:rPr>
                        <a:t>Decision Tree</a:t>
                      </a:r>
                      <a:endParaRPr lang="en-US" sz="1400" b="1">
                        <a:solidFill>
                          <a:srgbClr val="FFFFFF"/>
                        </a:solidFill>
                        <a:latin typeface="Fira Sans" panose="020B0503050000020004" pitchFamily="34" charset="0"/>
                        <a:sym typeface="Arial"/>
                      </a:endParaRPr>
                    </a:p>
                  </a:txBody>
                  <a:tcPr/>
                </a:tc>
                <a:tc>
                  <a:txBody>
                    <a:bodyPr/>
                    <a:lstStyle/>
                    <a:p>
                      <a:pPr lvl="0" algn="ctr">
                        <a:buNone/>
                      </a:pPr>
                      <a:r>
                        <a:rPr lang="en-US" sz="1400" b="1" noProof="0">
                          <a:solidFill>
                            <a:srgbClr val="FFFFFF"/>
                          </a:solidFill>
                          <a:latin typeface="Fira Sans" panose="020B0503050000020004" pitchFamily="34" charset="0"/>
                          <a:sym typeface="Arial"/>
                        </a:rPr>
                        <a:t>Random Forest</a:t>
                      </a:r>
                      <a:endParaRPr lang="en-US" sz="1400" b="1">
                        <a:solidFill>
                          <a:srgbClr val="FFFFFF"/>
                        </a:solidFill>
                        <a:latin typeface="Fira Sans" panose="020B0503050000020004" pitchFamily="34" charset="0"/>
                        <a:sym typeface="Arial"/>
                      </a:endParaRPr>
                    </a:p>
                  </a:txBody>
                  <a:tcPr/>
                </a:tc>
                <a:tc>
                  <a:txBody>
                    <a:bodyPr/>
                    <a:lstStyle/>
                    <a:p>
                      <a:pPr algn="ctr"/>
                      <a:r>
                        <a:rPr lang="en-US" sz="1400" b="1" noProof="0">
                          <a:solidFill>
                            <a:srgbClr val="FFFFFF"/>
                          </a:solidFill>
                          <a:latin typeface="Fira Sans" panose="020B0503050000020004" pitchFamily="34" charset="0"/>
                          <a:sym typeface="Arial"/>
                        </a:rPr>
                        <a:t>Light Gradient </a:t>
                      </a:r>
                    </a:p>
                    <a:p>
                      <a:pPr algn="ctr"/>
                      <a:r>
                        <a:rPr lang="en-US" sz="1400" b="1" noProof="0">
                          <a:solidFill>
                            <a:srgbClr val="FFFFFF"/>
                          </a:solidFill>
                          <a:latin typeface="Fira Sans" panose="020B0503050000020004" pitchFamily="34" charset="0"/>
                          <a:sym typeface="Arial"/>
                        </a:rPr>
                        <a:t>Boosting machine</a:t>
                      </a:r>
                      <a:endParaRPr lang="en-US" sz="1400" b="1">
                        <a:solidFill>
                          <a:srgbClr val="FFFFFF"/>
                        </a:solidFill>
                        <a:latin typeface="Fira Sans" panose="020B0503050000020004" pitchFamily="34" charset="0"/>
                        <a:sym typeface="Arial"/>
                      </a:endParaRPr>
                    </a:p>
                  </a:txBody>
                  <a:tcPr/>
                </a:tc>
                <a:extLst>
                  <a:ext uri="{0D108BD9-81ED-4DB2-BD59-A6C34878D82A}">
                    <a16:rowId xmlns:a16="http://schemas.microsoft.com/office/drawing/2014/main" val="224686495"/>
                  </a:ext>
                </a:extLst>
              </a:tr>
              <a:tr h="500481">
                <a:tc>
                  <a:txBody>
                    <a:bodyPr/>
                    <a:lstStyle/>
                    <a:p>
                      <a:pPr algn="ctr"/>
                      <a:r>
                        <a:rPr lang="en-US">
                          <a:latin typeface="Fira Sans" panose="020B0503050000020004" pitchFamily="34" charset="0"/>
                        </a:rPr>
                        <a:t>1st</a:t>
                      </a:r>
                    </a:p>
                  </a:txBody>
                  <a:tcPr/>
                </a:tc>
                <a:tc>
                  <a:txBody>
                    <a:bodyPr/>
                    <a:lstStyle/>
                    <a:p>
                      <a:pPr lvl="0" algn="ctr">
                        <a:buNone/>
                      </a:pPr>
                      <a:r>
                        <a:rPr lang="en-US" sz="1400" b="1" i="0" u="none" strike="noStrike" noProof="0">
                          <a:solidFill>
                            <a:srgbClr val="FF0000"/>
                          </a:solidFill>
                          <a:latin typeface="Fira Sans" panose="020B0503050000020004" pitchFamily="34" charset="0"/>
                        </a:rPr>
                        <a:t>Debt to income ratio</a:t>
                      </a:r>
                      <a:endParaRPr lang="en-US" b="1">
                        <a:solidFill>
                          <a:srgbClr val="FF0000"/>
                        </a:solidFill>
                        <a:latin typeface="Fira Sans" panose="020B0503050000020004" pitchFamily="34" charset="0"/>
                      </a:endParaRPr>
                    </a:p>
                  </a:txBody>
                  <a:tcPr/>
                </a:tc>
                <a:tc>
                  <a:txBody>
                    <a:bodyPr/>
                    <a:lstStyle/>
                    <a:p>
                      <a:pPr algn="ctr"/>
                      <a:r>
                        <a:rPr lang="en-US" b="1">
                          <a:solidFill>
                            <a:srgbClr val="FF0000"/>
                          </a:solidFill>
                          <a:latin typeface="Fira Sans" panose="020B0503050000020004" pitchFamily="34" charset="0"/>
                        </a:rPr>
                        <a:t>Debt to income ratio</a:t>
                      </a:r>
                    </a:p>
                  </a:txBody>
                  <a:tcPr/>
                </a:tc>
                <a:tc>
                  <a:txBody>
                    <a:bodyPr/>
                    <a:lstStyle/>
                    <a:p>
                      <a:pPr lvl="0" algn="ctr">
                        <a:buNone/>
                      </a:pPr>
                      <a:r>
                        <a:rPr lang="en-US" sz="1400" b="1" i="0" u="none" strike="noStrike" noProof="0">
                          <a:solidFill>
                            <a:srgbClr val="FF0000"/>
                          </a:solidFill>
                          <a:latin typeface="Fira Sans" panose="020B0503050000020004" pitchFamily="34" charset="0"/>
                        </a:rPr>
                        <a:t>Debt to income ratio</a:t>
                      </a:r>
                      <a:endParaRPr lang="en-US" b="1">
                        <a:solidFill>
                          <a:srgbClr val="FF0000"/>
                        </a:solidFill>
                        <a:latin typeface="Fira Sans" panose="020B0503050000020004" pitchFamily="34" charset="0"/>
                      </a:endParaRPr>
                    </a:p>
                  </a:txBody>
                  <a:tcPr/>
                </a:tc>
                <a:tc>
                  <a:txBody>
                    <a:bodyPr/>
                    <a:lstStyle/>
                    <a:p>
                      <a:pPr lvl="0" algn="ctr">
                        <a:buNone/>
                      </a:pPr>
                      <a:r>
                        <a:rPr lang="en-US" sz="1400" b="0" i="0" u="none" strike="noStrike" noProof="0">
                          <a:solidFill>
                            <a:srgbClr val="000000"/>
                          </a:solidFill>
                          <a:latin typeface="Fira Sans" panose="020B0503050000020004" pitchFamily="34" charset="0"/>
                        </a:rPr>
                        <a:t>Person's income</a:t>
                      </a:r>
                      <a:endParaRPr lang="en-US">
                        <a:latin typeface="Fira Sans" panose="020B0503050000020004" pitchFamily="34" charset="0"/>
                      </a:endParaRPr>
                    </a:p>
                  </a:txBody>
                  <a:tcPr/>
                </a:tc>
                <a:extLst>
                  <a:ext uri="{0D108BD9-81ED-4DB2-BD59-A6C34878D82A}">
                    <a16:rowId xmlns:a16="http://schemas.microsoft.com/office/drawing/2014/main" val="3324055076"/>
                  </a:ext>
                </a:extLst>
              </a:tr>
              <a:tr h="358836">
                <a:tc>
                  <a:txBody>
                    <a:bodyPr/>
                    <a:lstStyle/>
                    <a:p>
                      <a:pPr algn="ctr"/>
                      <a:r>
                        <a:rPr lang="en-US">
                          <a:latin typeface="Fira Sans" panose="020B0503050000020004" pitchFamily="34" charset="0"/>
                        </a:rPr>
                        <a:t>2nd</a:t>
                      </a:r>
                    </a:p>
                  </a:txBody>
                  <a:tcPr/>
                </a:tc>
                <a:tc>
                  <a:txBody>
                    <a:bodyPr/>
                    <a:lstStyle/>
                    <a:p>
                      <a:pPr lvl="0" algn="ctr">
                        <a:buNone/>
                      </a:pPr>
                      <a:r>
                        <a:rPr lang="en-US" sz="1400" b="0" i="0" u="none" strike="noStrike" noProof="0">
                          <a:solidFill>
                            <a:srgbClr val="00B050"/>
                          </a:solidFill>
                          <a:latin typeface="Fira Sans" panose="020B0503050000020004" pitchFamily="34" charset="0"/>
                        </a:rPr>
                        <a:t>Borrower's credit grade</a:t>
                      </a:r>
                      <a:endParaRPr lang="en-US">
                        <a:solidFill>
                          <a:srgbClr val="00B050"/>
                        </a:solidFill>
                        <a:latin typeface="Fira Sans" panose="020B0503050000020004" pitchFamily="34" charset="0"/>
                      </a:endParaRPr>
                    </a:p>
                  </a:txBody>
                  <a:tcPr/>
                </a:tc>
                <a:tc>
                  <a:txBody>
                    <a:bodyPr/>
                    <a:lstStyle/>
                    <a:p>
                      <a:pPr algn="ctr"/>
                      <a:r>
                        <a:rPr lang="en-US">
                          <a:solidFill>
                            <a:srgbClr val="00B050"/>
                          </a:solidFill>
                          <a:latin typeface="Fira Sans" panose="020B0503050000020004" pitchFamily="34" charset="0"/>
                        </a:rPr>
                        <a:t>Borrower's credit grade</a:t>
                      </a:r>
                    </a:p>
                  </a:txBody>
                  <a:tcPr/>
                </a:tc>
                <a:tc>
                  <a:txBody>
                    <a:bodyPr/>
                    <a:lstStyle/>
                    <a:p>
                      <a:pPr lvl="0" algn="ctr">
                        <a:buNone/>
                      </a:pPr>
                      <a:r>
                        <a:rPr lang="en-US" sz="1400" b="0" i="0" u="none" strike="noStrike" noProof="0">
                          <a:solidFill>
                            <a:srgbClr val="000000"/>
                          </a:solidFill>
                          <a:latin typeface="Fira Sans" panose="020B0503050000020004" pitchFamily="34" charset="0"/>
                        </a:rPr>
                        <a:t>Person's income</a:t>
                      </a:r>
                      <a:endParaRPr lang="en-US">
                        <a:latin typeface="Fira Sans" panose="020B0503050000020004" pitchFamily="34" charset="0"/>
                      </a:endParaRPr>
                    </a:p>
                  </a:txBody>
                  <a:tcPr/>
                </a:tc>
                <a:tc>
                  <a:txBody>
                    <a:bodyPr/>
                    <a:lstStyle/>
                    <a:p>
                      <a:pPr lvl="0" algn="ctr">
                        <a:buNone/>
                      </a:pPr>
                      <a:r>
                        <a:rPr lang="en-US" sz="1400" b="0" i="0" u="none" strike="noStrike" noProof="0">
                          <a:solidFill>
                            <a:srgbClr val="000000"/>
                          </a:solidFill>
                          <a:latin typeface="Fira Sans" panose="020B0503050000020004" pitchFamily="34" charset="0"/>
                        </a:rPr>
                        <a:t>Loan interest rate</a:t>
                      </a:r>
                      <a:endParaRPr lang="en-US">
                        <a:latin typeface="Fira Sans" panose="020B0503050000020004" pitchFamily="34" charset="0"/>
                      </a:endParaRPr>
                    </a:p>
                  </a:txBody>
                  <a:tcPr/>
                </a:tc>
                <a:extLst>
                  <a:ext uri="{0D108BD9-81ED-4DB2-BD59-A6C34878D82A}">
                    <a16:rowId xmlns:a16="http://schemas.microsoft.com/office/drawing/2014/main" val="3891131271"/>
                  </a:ext>
                </a:extLst>
              </a:tr>
              <a:tr h="500481">
                <a:tc>
                  <a:txBody>
                    <a:bodyPr/>
                    <a:lstStyle/>
                    <a:p>
                      <a:pPr algn="ctr"/>
                      <a:r>
                        <a:rPr lang="en-US">
                          <a:latin typeface="Fira Sans" panose="020B0503050000020004" pitchFamily="34" charset="0"/>
                        </a:rPr>
                        <a:t>3rd</a:t>
                      </a:r>
                    </a:p>
                  </a:txBody>
                  <a:tcPr/>
                </a:tc>
                <a:tc>
                  <a:txBody>
                    <a:bodyPr/>
                    <a:lstStyle/>
                    <a:p>
                      <a:pPr lvl="0" algn="ctr">
                        <a:buNone/>
                      </a:pPr>
                      <a:r>
                        <a:rPr lang="en-US" sz="1400" b="0" i="0" u="none" strike="noStrike" noProof="0">
                          <a:solidFill>
                            <a:srgbClr val="000000"/>
                          </a:solidFill>
                          <a:latin typeface="Fira Sans" panose="020B0503050000020004" pitchFamily="34" charset="0"/>
                        </a:rPr>
                        <a:t>Person's income</a:t>
                      </a:r>
                      <a:endParaRPr lang="en-US">
                        <a:latin typeface="Fira Sans" panose="020B0503050000020004" pitchFamily="34" charset="0"/>
                      </a:endParaRPr>
                    </a:p>
                  </a:txBody>
                  <a:tcPr/>
                </a:tc>
                <a:tc>
                  <a:txBody>
                    <a:bodyPr/>
                    <a:lstStyle/>
                    <a:p>
                      <a:pPr algn="ctr"/>
                      <a:r>
                        <a:rPr lang="en-US">
                          <a:latin typeface="Fira Sans" panose="020B0503050000020004" pitchFamily="34" charset="0"/>
                        </a:rPr>
                        <a:t>House ownership</a:t>
                      </a:r>
                    </a:p>
                  </a:txBody>
                  <a:tcPr/>
                </a:tc>
                <a:tc>
                  <a:txBody>
                    <a:bodyPr/>
                    <a:lstStyle/>
                    <a:p>
                      <a:pPr lvl="0" algn="ctr">
                        <a:buNone/>
                      </a:pPr>
                      <a:r>
                        <a:rPr lang="en-US" sz="1400" b="0" i="0" u="none" strike="noStrike" noProof="0">
                          <a:solidFill>
                            <a:srgbClr val="00B050"/>
                          </a:solidFill>
                          <a:latin typeface="Fira Sans" panose="020B0503050000020004" pitchFamily="34" charset="0"/>
                        </a:rPr>
                        <a:t>Borrower's credit grade</a:t>
                      </a:r>
                      <a:endParaRPr lang="en-US">
                        <a:solidFill>
                          <a:srgbClr val="00B050"/>
                        </a:solidFill>
                        <a:latin typeface="Fira Sans" panose="020B0503050000020004" pitchFamily="34" charset="0"/>
                      </a:endParaRPr>
                    </a:p>
                  </a:txBody>
                  <a:tcPr/>
                </a:tc>
                <a:tc>
                  <a:txBody>
                    <a:bodyPr/>
                    <a:lstStyle/>
                    <a:p>
                      <a:pPr lvl="0" algn="ctr">
                        <a:buNone/>
                      </a:pPr>
                      <a:r>
                        <a:rPr lang="en-US" sz="1400" b="0" i="0" u="none" strike="noStrike" noProof="0">
                          <a:solidFill>
                            <a:srgbClr val="000000"/>
                          </a:solidFill>
                          <a:latin typeface="Fira Sans" panose="020B0503050000020004" pitchFamily="34" charset="0"/>
                        </a:rPr>
                        <a:t>Loan intention</a:t>
                      </a:r>
                      <a:endParaRPr lang="en-US">
                        <a:latin typeface="Fira Sans" panose="020B0503050000020004" pitchFamily="34" charset="0"/>
                      </a:endParaRPr>
                    </a:p>
                  </a:txBody>
                  <a:tcPr/>
                </a:tc>
                <a:extLst>
                  <a:ext uri="{0D108BD9-81ED-4DB2-BD59-A6C34878D82A}">
                    <a16:rowId xmlns:a16="http://schemas.microsoft.com/office/drawing/2014/main" val="4091563662"/>
                  </a:ext>
                </a:extLst>
              </a:tr>
            </a:tbl>
          </a:graphicData>
        </a:graphic>
      </p:graphicFrame>
      <p:pic>
        <p:nvPicPr>
          <p:cNvPr id="5" name="Picture 4" descr="Debt to Income Ratio (DTI) | Formula + Calculator">
            <a:extLst>
              <a:ext uri="{FF2B5EF4-FFF2-40B4-BE49-F238E27FC236}">
                <a16:creationId xmlns:a16="http://schemas.microsoft.com/office/drawing/2014/main" id="{BD7655E8-105C-9373-FC1F-BE4F93064319}"/>
              </a:ext>
            </a:extLst>
          </p:cNvPr>
          <p:cNvPicPr>
            <a:picLocks noChangeAspect="1"/>
          </p:cNvPicPr>
          <p:nvPr/>
        </p:nvPicPr>
        <p:blipFill>
          <a:blip r:embed="rId3"/>
          <a:stretch>
            <a:fillRect/>
          </a:stretch>
        </p:blipFill>
        <p:spPr>
          <a:xfrm>
            <a:off x="314793" y="3867060"/>
            <a:ext cx="2743200" cy="1175657"/>
          </a:xfrm>
          <a:prstGeom prst="rect">
            <a:avLst/>
          </a:prstGeom>
        </p:spPr>
      </p:pic>
      <p:sp>
        <p:nvSpPr>
          <p:cNvPr id="6" name="TextBox 5">
            <a:extLst>
              <a:ext uri="{FF2B5EF4-FFF2-40B4-BE49-F238E27FC236}">
                <a16:creationId xmlns:a16="http://schemas.microsoft.com/office/drawing/2014/main" id="{D7E9900D-8DB5-9708-D09F-50BE6450D405}"/>
              </a:ext>
            </a:extLst>
          </p:cNvPr>
          <p:cNvSpPr txBox="1"/>
          <p:nvPr/>
        </p:nvSpPr>
        <p:spPr>
          <a:xfrm>
            <a:off x="3897442" y="3541426"/>
            <a:ext cx="460947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ira Sans"/>
              </a:rPr>
              <a:t>Interesting insight</a:t>
            </a:r>
          </a:p>
          <a:p>
            <a:endParaRPr lang="en-US">
              <a:latin typeface="Fira Sans" panose="020B0503050000020004" pitchFamily="34" charset="0"/>
            </a:endParaRPr>
          </a:p>
          <a:p>
            <a:pPr marL="342900" indent="-342900">
              <a:buAutoNum type="arabicPeriod"/>
            </a:pPr>
            <a:r>
              <a:rPr lang="en-US">
                <a:latin typeface="Fira Sans"/>
              </a:rPr>
              <a:t>In the traditional credit card application, bankers focus on borrowers' history credit grade.</a:t>
            </a:r>
          </a:p>
          <a:p>
            <a:pPr marL="342900" indent="-342900">
              <a:buAutoNum type="arabicPeriod"/>
            </a:pPr>
            <a:r>
              <a:rPr lang="en-US">
                <a:latin typeface="Fira Sans"/>
              </a:rPr>
              <a:t>According to our machine learning models, DTI ratio is dominant feature.</a:t>
            </a:r>
          </a:p>
        </p:txBody>
      </p:sp>
    </p:spTree>
    <p:extLst>
      <p:ext uri="{BB962C8B-B14F-4D97-AF65-F5344CB8AC3E}">
        <p14:creationId xmlns:p14="http://schemas.microsoft.com/office/powerpoint/2010/main" val="1035392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301949" cy="707656"/>
          </a:xfrm>
        </p:spPr>
        <p:txBody>
          <a:bodyPr/>
          <a:lstStyle/>
          <a:p>
            <a:r>
              <a:rPr lang="en-US" altLang="zh-HK" sz="3600" b="1"/>
              <a:t>7. Conclusion</a:t>
            </a:r>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a:xfrm>
            <a:off x="265500" y="2803075"/>
            <a:ext cx="4045200" cy="466701"/>
          </a:xfrm>
        </p:spPr>
        <p:txBody>
          <a:bodyPr/>
          <a:lstStyle/>
          <a:p>
            <a:pPr marL="0" indent="0">
              <a:buClr>
                <a:srgbClr val="000000"/>
              </a:buClr>
            </a:pPr>
            <a:r>
              <a:rPr lang="en-US" altLang="zh-HK" sz="1700">
                <a:solidFill>
                  <a:schemeClr val="accent1"/>
                </a:solidFill>
                <a:latin typeface="Fira Sans Extra Condensed Medium"/>
                <a:sym typeface="Arial"/>
              </a:rPr>
              <a:t>How to apply our model?</a:t>
            </a:r>
            <a:endParaRPr lang="zh-HK" altLang="en-US" sz="1700">
              <a:solidFill>
                <a:schemeClr val="accent1"/>
              </a:solidFill>
              <a:latin typeface="Fira Sans Extra Condensed Medium"/>
              <a:sym typeface="Arial"/>
            </a:endParaRPr>
          </a:p>
        </p:txBody>
      </p:sp>
      <p:pic>
        <p:nvPicPr>
          <p:cNvPr id="218" name="圖片 217">
            <a:extLst>
              <a:ext uri="{FF2B5EF4-FFF2-40B4-BE49-F238E27FC236}">
                <a16:creationId xmlns:a16="http://schemas.microsoft.com/office/drawing/2014/main" id="{EF34C89F-9786-8BD6-7CAB-24A5A3018CD2}"/>
              </a:ext>
            </a:extLst>
          </p:cNvPr>
          <p:cNvPicPr>
            <a:picLocks noChangeAspect="1"/>
          </p:cNvPicPr>
          <p:nvPr/>
        </p:nvPicPr>
        <p:blipFill>
          <a:blip r:embed="rId3"/>
          <a:stretch>
            <a:fillRect/>
          </a:stretch>
        </p:blipFill>
        <p:spPr>
          <a:xfrm>
            <a:off x="4953076" y="1250356"/>
            <a:ext cx="3678893" cy="2887793"/>
          </a:xfrm>
          <a:prstGeom prst="rect">
            <a:avLst/>
          </a:prstGeom>
        </p:spPr>
      </p:pic>
      <p:sp>
        <p:nvSpPr>
          <p:cNvPr id="5" name="Google Shape;1437;p16">
            <a:extLst>
              <a:ext uri="{FF2B5EF4-FFF2-40B4-BE49-F238E27FC236}">
                <a16:creationId xmlns:a16="http://schemas.microsoft.com/office/drawing/2014/main" id="{08DC48A8-CE89-C00F-0D02-5E8477C90287}"/>
              </a:ext>
            </a:extLst>
          </p:cNvPr>
          <p:cNvSpPr txBox="1"/>
          <p:nvPr/>
        </p:nvSpPr>
        <p:spPr>
          <a:xfrm>
            <a:off x="810500" y="3228614"/>
            <a:ext cx="2955198" cy="401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a:t>
            </a:r>
            <a:r>
              <a:rPr lang="en-US" sz="1200">
                <a:latin typeface="Fira Sans"/>
                <a:ea typeface="Fira Sans"/>
                <a:cs typeface="Fira Sans"/>
                <a:sym typeface="Fira Sans"/>
              </a:rPr>
              <a:t>Li </a:t>
            </a:r>
            <a:r>
              <a:rPr lang="en-US" sz="1200" err="1">
                <a:latin typeface="Fira Sans"/>
                <a:ea typeface="Fira Sans"/>
                <a:cs typeface="Fira Sans"/>
                <a:sym typeface="Fira Sans"/>
              </a:rPr>
              <a:t>SHENGWEI</a:t>
            </a:r>
            <a:r>
              <a:rPr lang="en-GB" sz="1200">
                <a:latin typeface="Fira Sans"/>
                <a:ea typeface="Fira Sans"/>
                <a:cs typeface="Fira Sans"/>
                <a:sym typeface="Fira Sans"/>
              </a:rPr>
              <a:t>, George</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1277292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A500-CE89-2490-5B8F-CBA4160331C9}"/>
              </a:ext>
            </a:extLst>
          </p:cNvPr>
          <p:cNvSpPr>
            <a:spLocks noGrp="1"/>
          </p:cNvSpPr>
          <p:nvPr>
            <p:ph type="title"/>
          </p:nvPr>
        </p:nvSpPr>
        <p:spPr/>
        <p:txBody>
          <a:bodyPr/>
          <a:lstStyle/>
          <a:p>
            <a:r>
              <a:rPr lang="en-US"/>
              <a:t>Conclusion &amp; Limitation</a:t>
            </a:r>
          </a:p>
        </p:txBody>
      </p:sp>
      <p:graphicFrame>
        <p:nvGraphicFramePr>
          <p:cNvPr id="4" name="Table 3">
            <a:extLst>
              <a:ext uri="{FF2B5EF4-FFF2-40B4-BE49-F238E27FC236}">
                <a16:creationId xmlns:a16="http://schemas.microsoft.com/office/drawing/2014/main" id="{B7AD985B-DBEC-3C74-BAAC-0F8E09EDF026}"/>
              </a:ext>
            </a:extLst>
          </p:cNvPr>
          <p:cNvGraphicFramePr>
            <a:graphicFrameLocks noGrp="1"/>
          </p:cNvGraphicFramePr>
          <p:nvPr>
            <p:extLst>
              <p:ext uri="{D42A27DB-BD31-4B8C-83A1-F6EECF244321}">
                <p14:modId xmlns:p14="http://schemas.microsoft.com/office/powerpoint/2010/main" val="483831422"/>
              </p:ext>
            </p:extLst>
          </p:nvPr>
        </p:nvGraphicFramePr>
        <p:xfrm>
          <a:off x="278935" y="1722083"/>
          <a:ext cx="3546663" cy="2017384"/>
        </p:xfrm>
        <a:graphic>
          <a:graphicData uri="http://schemas.openxmlformats.org/drawingml/2006/table">
            <a:tbl>
              <a:tblPr firstRow="1" bandRow="1">
                <a:tableStyleId>{5C22544A-7EE6-4342-B048-85BDC9FD1C3A}</a:tableStyleId>
              </a:tblPr>
              <a:tblGrid>
                <a:gridCol w="1217371">
                  <a:extLst>
                    <a:ext uri="{9D8B030D-6E8A-4147-A177-3AD203B41FA5}">
                      <a16:colId xmlns:a16="http://schemas.microsoft.com/office/drawing/2014/main" val="2340458773"/>
                    </a:ext>
                  </a:extLst>
                </a:gridCol>
                <a:gridCol w="2329292">
                  <a:extLst>
                    <a:ext uri="{9D8B030D-6E8A-4147-A177-3AD203B41FA5}">
                      <a16:colId xmlns:a16="http://schemas.microsoft.com/office/drawing/2014/main" val="2876185080"/>
                    </a:ext>
                  </a:extLst>
                </a:gridCol>
              </a:tblGrid>
              <a:tr h="534024">
                <a:tc>
                  <a:txBody>
                    <a:bodyPr/>
                    <a:lstStyle/>
                    <a:p>
                      <a:endParaRPr lang="en-US"/>
                    </a:p>
                  </a:txBody>
                  <a:tcPr/>
                </a:tc>
                <a:tc>
                  <a:txBody>
                    <a:bodyPr/>
                    <a:lstStyle/>
                    <a:p>
                      <a:pPr lvl="0">
                        <a:buNone/>
                      </a:pPr>
                      <a:r>
                        <a:rPr lang="en-US" sz="1400" b="1" i="0" u="none" strike="noStrike" baseline="0" noProof="0">
                          <a:solidFill>
                            <a:srgbClr val="FFFFFF"/>
                          </a:solidFill>
                          <a:latin typeface="Arial"/>
                        </a:rPr>
                        <a:t>Light Gradient Boosting machine(LGBM)</a:t>
                      </a:r>
                      <a:endParaRPr lang="en-US"/>
                    </a:p>
                  </a:txBody>
                  <a:tcPr/>
                </a:tc>
                <a:extLst>
                  <a:ext uri="{0D108BD9-81ED-4DB2-BD59-A6C34878D82A}">
                    <a16:rowId xmlns:a16="http://schemas.microsoft.com/office/drawing/2014/main" val="3644773429"/>
                  </a:ext>
                </a:extLst>
              </a:tr>
              <a:tr h="370840">
                <a:tc>
                  <a:txBody>
                    <a:bodyPr/>
                    <a:lstStyle/>
                    <a:p>
                      <a:r>
                        <a:rPr lang="en-US"/>
                        <a:t>Accuracy</a:t>
                      </a:r>
                    </a:p>
                  </a:txBody>
                  <a:tcPr/>
                </a:tc>
                <a:tc>
                  <a:txBody>
                    <a:bodyPr/>
                    <a:lstStyle/>
                    <a:p>
                      <a:pPr algn="ctr"/>
                      <a:r>
                        <a:rPr lang="en-US" dirty="0"/>
                        <a:t>0.9363</a:t>
                      </a:r>
                    </a:p>
                  </a:txBody>
                  <a:tcPr/>
                </a:tc>
                <a:extLst>
                  <a:ext uri="{0D108BD9-81ED-4DB2-BD59-A6C34878D82A}">
                    <a16:rowId xmlns:a16="http://schemas.microsoft.com/office/drawing/2014/main" val="1103300039"/>
                  </a:ext>
                </a:extLst>
              </a:tr>
              <a:tr h="370840">
                <a:tc>
                  <a:txBody>
                    <a:bodyPr/>
                    <a:lstStyle/>
                    <a:p>
                      <a:r>
                        <a:rPr lang="en-US"/>
                        <a:t>Precision</a:t>
                      </a:r>
                    </a:p>
                  </a:txBody>
                  <a:tcPr/>
                </a:tc>
                <a:tc>
                  <a:txBody>
                    <a:bodyPr/>
                    <a:lstStyle/>
                    <a:p>
                      <a:pPr algn="ctr"/>
                      <a:r>
                        <a:rPr lang="en-US"/>
                        <a:t>0.9611</a:t>
                      </a:r>
                    </a:p>
                  </a:txBody>
                  <a:tcPr/>
                </a:tc>
                <a:extLst>
                  <a:ext uri="{0D108BD9-81ED-4DB2-BD59-A6C34878D82A}">
                    <a16:rowId xmlns:a16="http://schemas.microsoft.com/office/drawing/2014/main" val="1028393483"/>
                  </a:ext>
                </a:extLst>
              </a:tr>
              <a:tr h="370840">
                <a:tc>
                  <a:txBody>
                    <a:bodyPr/>
                    <a:lstStyle/>
                    <a:p>
                      <a:r>
                        <a:rPr lang="en-US"/>
                        <a:t>Recall</a:t>
                      </a:r>
                    </a:p>
                  </a:txBody>
                  <a:tcPr/>
                </a:tc>
                <a:tc>
                  <a:txBody>
                    <a:bodyPr/>
                    <a:lstStyle/>
                    <a:p>
                      <a:pPr algn="ctr"/>
                      <a:r>
                        <a:rPr lang="en-US">
                          <a:solidFill>
                            <a:srgbClr val="00B050"/>
                          </a:solidFill>
                        </a:rPr>
                        <a:t>0.7357</a:t>
                      </a:r>
                    </a:p>
                  </a:txBody>
                  <a:tcPr/>
                </a:tc>
                <a:extLst>
                  <a:ext uri="{0D108BD9-81ED-4DB2-BD59-A6C34878D82A}">
                    <a16:rowId xmlns:a16="http://schemas.microsoft.com/office/drawing/2014/main" val="3830538121"/>
                  </a:ext>
                </a:extLst>
              </a:tr>
              <a:tr h="370840">
                <a:tc>
                  <a:txBody>
                    <a:bodyPr/>
                    <a:lstStyle/>
                    <a:p>
                      <a:r>
                        <a:rPr lang="en-US"/>
                        <a:t>F1_socre</a:t>
                      </a:r>
                    </a:p>
                  </a:txBody>
                  <a:tcPr/>
                </a:tc>
                <a:tc>
                  <a:txBody>
                    <a:bodyPr/>
                    <a:lstStyle/>
                    <a:p>
                      <a:pPr algn="ctr"/>
                      <a:r>
                        <a:rPr lang="en-US" dirty="0"/>
                        <a:t>0.8334</a:t>
                      </a:r>
                    </a:p>
                  </a:txBody>
                  <a:tcPr/>
                </a:tc>
                <a:extLst>
                  <a:ext uri="{0D108BD9-81ED-4DB2-BD59-A6C34878D82A}">
                    <a16:rowId xmlns:a16="http://schemas.microsoft.com/office/drawing/2014/main" val="1954310947"/>
                  </a:ext>
                </a:extLst>
              </a:tr>
            </a:tbl>
          </a:graphicData>
        </a:graphic>
      </p:graphicFrame>
      <p:pic>
        <p:nvPicPr>
          <p:cNvPr id="8" name="Picture 7" descr="70+ 項披著羊皮的狼照片檔、圖片和免版稅影像- iStock">
            <a:extLst>
              <a:ext uri="{FF2B5EF4-FFF2-40B4-BE49-F238E27FC236}">
                <a16:creationId xmlns:a16="http://schemas.microsoft.com/office/drawing/2014/main" id="{969F902E-4C80-9E80-47A9-A46BAF2CDFF1}"/>
              </a:ext>
            </a:extLst>
          </p:cNvPr>
          <p:cNvPicPr>
            <a:picLocks noChangeAspect="1"/>
          </p:cNvPicPr>
          <p:nvPr/>
        </p:nvPicPr>
        <p:blipFill>
          <a:blip r:embed="rId3"/>
          <a:stretch>
            <a:fillRect/>
          </a:stretch>
        </p:blipFill>
        <p:spPr>
          <a:xfrm>
            <a:off x="7066550" y="3663405"/>
            <a:ext cx="1298562" cy="870243"/>
          </a:xfrm>
          <a:prstGeom prst="rect">
            <a:avLst/>
          </a:prstGeom>
        </p:spPr>
      </p:pic>
      <p:graphicFrame>
        <p:nvGraphicFramePr>
          <p:cNvPr id="9" name="Table 8">
            <a:extLst>
              <a:ext uri="{FF2B5EF4-FFF2-40B4-BE49-F238E27FC236}">
                <a16:creationId xmlns:a16="http://schemas.microsoft.com/office/drawing/2014/main" id="{AA4E8871-BB7D-73F5-22C2-CAE1C89AE637}"/>
              </a:ext>
            </a:extLst>
          </p:cNvPr>
          <p:cNvGraphicFramePr>
            <a:graphicFrameLocks noGrp="1"/>
          </p:cNvGraphicFramePr>
          <p:nvPr>
            <p:extLst>
              <p:ext uri="{D42A27DB-BD31-4B8C-83A1-F6EECF244321}">
                <p14:modId xmlns:p14="http://schemas.microsoft.com/office/powerpoint/2010/main" val="874044712"/>
              </p:ext>
            </p:extLst>
          </p:nvPr>
        </p:nvGraphicFramePr>
        <p:xfrm>
          <a:off x="3977008" y="1779270"/>
          <a:ext cx="4942629" cy="1584960"/>
        </p:xfrm>
        <a:graphic>
          <a:graphicData uri="http://schemas.openxmlformats.org/drawingml/2006/table">
            <a:tbl>
              <a:tblPr firstRow="1" bandRow="1">
                <a:tableStyleId>{5C22544A-7EE6-4342-B048-85BDC9FD1C3A}</a:tableStyleId>
              </a:tblPr>
              <a:tblGrid>
                <a:gridCol w="4942629">
                  <a:extLst>
                    <a:ext uri="{9D8B030D-6E8A-4147-A177-3AD203B41FA5}">
                      <a16:colId xmlns:a16="http://schemas.microsoft.com/office/drawing/2014/main" val="1660877041"/>
                    </a:ext>
                  </a:extLst>
                </a:gridCol>
              </a:tblGrid>
              <a:tr h="1508385">
                <a:tc>
                  <a:txBody>
                    <a:bodyPr/>
                    <a:lstStyle/>
                    <a:p>
                      <a:pPr marL="0" marR="0" lvl="0" indent="0" algn="l">
                        <a:lnSpc>
                          <a:spcPct val="100000"/>
                        </a:lnSpc>
                        <a:spcBef>
                          <a:spcPts val="0"/>
                        </a:spcBef>
                        <a:spcAft>
                          <a:spcPts val="0"/>
                        </a:spcAft>
                        <a:buNone/>
                      </a:pPr>
                      <a:r>
                        <a:rPr lang="en-US" sz="1400" b="0" i="0" u="none" strike="noStrike" noProof="0">
                          <a:solidFill>
                            <a:srgbClr val="000000"/>
                          </a:solidFill>
                          <a:latin typeface="Fira Sans"/>
                        </a:rPr>
                        <a:t>Limitations 1:</a:t>
                      </a: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Our recall scores is small which can cause that our model does not screen out the true loan defaulters</a:t>
                      </a:r>
                    </a:p>
                    <a:p>
                      <a:pPr marL="0" marR="0" lvl="0" indent="0" algn="l">
                        <a:lnSpc>
                          <a:spcPct val="100000"/>
                        </a:lnSpc>
                        <a:spcBef>
                          <a:spcPts val="0"/>
                        </a:spcBef>
                        <a:spcAft>
                          <a:spcPts val="0"/>
                        </a:spcAft>
                        <a:buNone/>
                      </a:pPr>
                      <a:endParaRPr lang="en-US" sz="1400" b="0" i="0" u="none" strike="noStrike" noProof="0">
                        <a:solidFill>
                          <a:srgbClr val="000000"/>
                        </a:solidFill>
                        <a:latin typeface="Fira Sans" panose="020B0503050000020004" pitchFamily="34" charset="0"/>
                      </a:endParaRP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Conclusion 1:</a:t>
                      </a: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 The bankers should consider the applications carefully even they pass our classifier.</a:t>
                      </a:r>
                      <a:endParaRPr lang="en-US">
                        <a:latin typeface="Fira San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893121631"/>
                  </a:ext>
                </a:extLst>
              </a:tr>
            </a:tbl>
          </a:graphicData>
        </a:graphic>
      </p:graphicFrame>
    </p:spTree>
    <p:extLst>
      <p:ext uri="{BB962C8B-B14F-4D97-AF65-F5344CB8AC3E}">
        <p14:creationId xmlns:p14="http://schemas.microsoft.com/office/powerpoint/2010/main" val="4090547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A500-CE89-2490-5B8F-CBA4160331C9}"/>
              </a:ext>
            </a:extLst>
          </p:cNvPr>
          <p:cNvSpPr>
            <a:spLocks noGrp="1"/>
          </p:cNvSpPr>
          <p:nvPr>
            <p:ph type="title"/>
          </p:nvPr>
        </p:nvSpPr>
        <p:spPr/>
        <p:txBody>
          <a:bodyPr/>
          <a:lstStyle/>
          <a:p>
            <a:r>
              <a:rPr lang="en-US"/>
              <a:t>Conclusion &amp; Limitation</a:t>
            </a:r>
          </a:p>
        </p:txBody>
      </p:sp>
      <p:graphicFrame>
        <p:nvGraphicFramePr>
          <p:cNvPr id="5" name="Table 4">
            <a:extLst>
              <a:ext uri="{FF2B5EF4-FFF2-40B4-BE49-F238E27FC236}">
                <a16:creationId xmlns:a16="http://schemas.microsoft.com/office/drawing/2014/main" id="{6B36A5DF-F211-813E-46F4-33CE24D0C6FE}"/>
              </a:ext>
            </a:extLst>
          </p:cNvPr>
          <p:cNvGraphicFramePr>
            <a:graphicFrameLocks noGrp="1"/>
          </p:cNvGraphicFramePr>
          <p:nvPr>
            <p:extLst>
              <p:ext uri="{D42A27DB-BD31-4B8C-83A1-F6EECF244321}">
                <p14:modId xmlns:p14="http://schemas.microsoft.com/office/powerpoint/2010/main" val="2250127987"/>
              </p:ext>
            </p:extLst>
          </p:nvPr>
        </p:nvGraphicFramePr>
        <p:xfrm>
          <a:off x="401048" y="1828273"/>
          <a:ext cx="3359251" cy="1347455"/>
        </p:xfrm>
        <a:graphic>
          <a:graphicData uri="http://schemas.openxmlformats.org/drawingml/2006/table">
            <a:tbl>
              <a:tblPr firstRow="1" bandRow="1">
                <a:tableStyleId>{5C22544A-7EE6-4342-B048-85BDC9FD1C3A}</a:tableStyleId>
              </a:tblPr>
              <a:tblGrid>
                <a:gridCol w="946510">
                  <a:extLst>
                    <a:ext uri="{9D8B030D-6E8A-4147-A177-3AD203B41FA5}">
                      <a16:colId xmlns:a16="http://schemas.microsoft.com/office/drawing/2014/main" val="649977277"/>
                    </a:ext>
                  </a:extLst>
                </a:gridCol>
                <a:gridCol w="2412741">
                  <a:extLst>
                    <a:ext uri="{9D8B030D-6E8A-4147-A177-3AD203B41FA5}">
                      <a16:colId xmlns:a16="http://schemas.microsoft.com/office/drawing/2014/main" val="2706093320"/>
                    </a:ext>
                  </a:extLst>
                </a:gridCol>
              </a:tblGrid>
              <a:tr h="459073">
                <a:tc>
                  <a:txBody>
                    <a:bodyPr/>
                    <a:lstStyle/>
                    <a:p>
                      <a:r>
                        <a:rPr lang="en-US"/>
                        <a:t>Ranking</a:t>
                      </a:r>
                    </a:p>
                  </a:txBody>
                  <a:tcPr/>
                </a:tc>
                <a:tc>
                  <a:txBody>
                    <a:bodyPr/>
                    <a:lstStyle/>
                    <a:p>
                      <a:r>
                        <a:rPr lang="en-US"/>
                        <a:t>Features</a:t>
                      </a:r>
                    </a:p>
                  </a:txBody>
                  <a:tcPr/>
                </a:tc>
                <a:extLst>
                  <a:ext uri="{0D108BD9-81ED-4DB2-BD59-A6C34878D82A}">
                    <a16:rowId xmlns:a16="http://schemas.microsoft.com/office/drawing/2014/main" val="2906114629"/>
                  </a:ext>
                </a:extLst>
              </a:tr>
              <a:tr h="444191">
                <a:tc>
                  <a:txBody>
                    <a:bodyPr/>
                    <a:lstStyle/>
                    <a:p>
                      <a:r>
                        <a:rPr lang="en-US"/>
                        <a:t>1st</a:t>
                      </a:r>
                    </a:p>
                  </a:txBody>
                  <a:tcPr/>
                </a:tc>
                <a:tc>
                  <a:txBody>
                    <a:bodyPr/>
                    <a:lstStyle/>
                    <a:p>
                      <a:pPr lvl="0">
                        <a:buNone/>
                      </a:pPr>
                      <a:r>
                        <a:rPr lang="en-US" sz="1400" b="1" i="0" u="none" strike="noStrike" noProof="0">
                          <a:solidFill>
                            <a:srgbClr val="FF0000"/>
                          </a:solidFill>
                          <a:latin typeface="Arial"/>
                        </a:rPr>
                        <a:t>Debt to income ratio (DTI)</a:t>
                      </a:r>
                      <a:endParaRPr lang="en-US"/>
                    </a:p>
                  </a:txBody>
                  <a:tcPr/>
                </a:tc>
                <a:extLst>
                  <a:ext uri="{0D108BD9-81ED-4DB2-BD59-A6C34878D82A}">
                    <a16:rowId xmlns:a16="http://schemas.microsoft.com/office/drawing/2014/main" val="2508272863"/>
                  </a:ext>
                </a:extLst>
              </a:tr>
              <a:tr h="444191">
                <a:tc>
                  <a:txBody>
                    <a:bodyPr/>
                    <a:lstStyle/>
                    <a:p>
                      <a:r>
                        <a:rPr lang="en-US"/>
                        <a:t>2nd</a:t>
                      </a:r>
                    </a:p>
                  </a:txBody>
                  <a:tcPr/>
                </a:tc>
                <a:tc>
                  <a:txBody>
                    <a:bodyPr/>
                    <a:lstStyle/>
                    <a:p>
                      <a:pPr lvl="0">
                        <a:buNone/>
                      </a:pPr>
                      <a:r>
                        <a:rPr lang="en-US" sz="1400" b="0" i="0" u="none" strike="noStrike" noProof="0">
                          <a:solidFill>
                            <a:srgbClr val="00B050"/>
                          </a:solidFill>
                          <a:latin typeface="Arial"/>
                        </a:rPr>
                        <a:t>Borrower's credit grade</a:t>
                      </a:r>
                      <a:endParaRPr lang="en-US"/>
                    </a:p>
                  </a:txBody>
                  <a:tcPr/>
                </a:tc>
                <a:extLst>
                  <a:ext uri="{0D108BD9-81ED-4DB2-BD59-A6C34878D82A}">
                    <a16:rowId xmlns:a16="http://schemas.microsoft.com/office/drawing/2014/main" val="4262268688"/>
                  </a:ext>
                </a:extLst>
              </a:tr>
            </a:tbl>
          </a:graphicData>
        </a:graphic>
      </p:graphicFrame>
      <p:graphicFrame>
        <p:nvGraphicFramePr>
          <p:cNvPr id="10" name="Table 9">
            <a:extLst>
              <a:ext uri="{FF2B5EF4-FFF2-40B4-BE49-F238E27FC236}">
                <a16:creationId xmlns:a16="http://schemas.microsoft.com/office/drawing/2014/main" id="{98C155CF-E649-98EA-927B-5D9DC15CF2AC}"/>
              </a:ext>
            </a:extLst>
          </p:cNvPr>
          <p:cNvGraphicFramePr>
            <a:graphicFrameLocks noGrp="1"/>
          </p:cNvGraphicFramePr>
          <p:nvPr>
            <p:extLst>
              <p:ext uri="{D42A27DB-BD31-4B8C-83A1-F6EECF244321}">
                <p14:modId xmlns:p14="http://schemas.microsoft.com/office/powerpoint/2010/main" val="3533511959"/>
              </p:ext>
            </p:extLst>
          </p:nvPr>
        </p:nvGraphicFramePr>
        <p:xfrm>
          <a:off x="3913945" y="1679557"/>
          <a:ext cx="4942629" cy="2011680"/>
        </p:xfrm>
        <a:graphic>
          <a:graphicData uri="http://schemas.openxmlformats.org/drawingml/2006/table">
            <a:tbl>
              <a:tblPr firstRow="1" bandRow="1">
                <a:tableStyleId>{5C22544A-7EE6-4342-B048-85BDC9FD1C3A}</a:tableStyleId>
              </a:tblPr>
              <a:tblGrid>
                <a:gridCol w="4942629">
                  <a:extLst>
                    <a:ext uri="{9D8B030D-6E8A-4147-A177-3AD203B41FA5}">
                      <a16:colId xmlns:a16="http://schemas.microsoft.com/office/drawing/2014/main" val="1660877041"/>
                    </a:ext>
                  </a:extLst>
                </a:gridCol>
              </a:tblGrid>
              <a:tr h="1508385">
                <a:tc>
                  <a:txBody>
                    <a:bodyPr/>
                    <a:lstStyle/>
                    <a:p>
                      <a:pPr marL="0" marR="0" lvl="0" indent="0" algn="l">
                        <a:lnSpc>
                          <a:spcPct val="100000"/>
                        </a:lnSpc>
                        <a:spcBef>
                          <a:spcPts val="0"/>
                        </a:spcBef>
                        <a:spcAft>
                          <a:spcPts val="0"/>
                        </a:spcAft>
                        <a:buNone/>
                      </a:pPr>
                      <a:r>
                        <a:rPr lang="en-US" sz="1400" b="0" i="0" u="none" strike="noStrike" noProof="0">
                          <a:solidFill>
                            <a:srgbClr val="000000"/>
                          </a:solidFill>
                          <a:latin typeface="Fira Sans"/>
                        </a:rPr>
                        <a:t>Limitations 2:</a:t>
                      </a: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Our data set information is not comprehensive since it lacks of borrowers' educational level, family member, saving amount, and investment amount etc.</a:t>
                      </a:r>
                    </a:p>
                    <a:p>
                      <a:pPr marL="0" marR="0" lvl="0" indent="0" algn="l">
                        <a:lnSpc>
                          <a:spcPct val="100000"/>
                        </a:lnSpc>
                        <a:spcBef>
                          <a:spcPts val="0"/>
                        </a:spcBef>
                        <a:spcAft>
                          <a:spcPts val="0"/>
                        </a:spcAft>
                        <a:buNone/>
                      </a:pPr>
                      <a:endParaRPr lang="en-US" sz="1400" b="0" i="0" u="none" strike="noStrike" noProof="0">
                        <a:solidFill>
                          <a:srgbClr val="000000"/>
                        </a:solidFill>
                        <a:latin typeface="Fira Sans" panose="020B0503050000020004" pitchFamily="34" charset="0"/>
                      </a:endParaRP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Conclusion 2:</a:t>
                      </a:r>
                    </a:p>
                    <a:p>
                      <a:pPr marL="0" marR="0" lvl="0" indent="0" algn="l">
                        <a:lnSpc>
                          <a:spcPct val="100000"/>
                        </a:lnSpc>
                        <a:spcBef>
                          <a:spcPts val="0"/>
                        </a:spcBef>
                        <a:spcAft>
                          <a:spcPts val="0"/>
                        </a:spcAft>
                        <a:buNone/>
                      </a:pPr>
                      <a:r>
                        <a:rPr lang="en-US" sz="1400" b="0" i="0" u="none" strike="noStrike" noProof="0">
                          <a:solidFill>
                            <a:srgbClr val="000000"/>
                          </a:solidFill>
                          <a:latin typeface="Fira Sans"/>
                        </a:rPr>
                        <a:t>Although the DTI ratio and borrowers' credit grade are essential in our analysis, there could exist other important features.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893121631"/>
                  </a:ext>
                </a:extLst>
              </a:tr>
            </a:tbl>
          </a:graphicData>
        </a:graphic>
      </p:graphicFrame>
      <p:pic>
        <p:nvPicPr>
          <p:cNvPr id="11" name="Picture 10" descr="问号素材-问号图片-问号素材图片下载-觅知网">
            <a:extLst>
              <a:ext uri="{FF2B5EF4-FFF2-40B4-BE49-F238E27FC236}">
                <a16:creationId xmlns:a16="http://schemas.microsoft.com/office/drawing/2014/main" id="{8BB70B8C-E6B7-39D0-E57B-BB8D3E5F03A6}"/>
              </a:ext>
            </a:extLst>
          </p:cNvPr>
          <p:cNvPicPr>
            <a:picLocks noChangeAspect="1"/>
          </p:cNvPicPr>
          <p:nvPr/>
        </p:nvPicPr>
        <p:blipFill>
          <a:blip r:embed="rId3"/>
          <a:stretch>
            <a:fillRect/>
          </a:stretch>
        </p:blipFill>
        <p:spPr>
          <a:xfrm>
            <a:off x="8103411" y="2502001"/>
            <a:ext cx="513415" cy="513415"/>
          </a:xfrm>
          <a:prstGeom prst="rect">
            <a:avLst/>
          </a:prstGeom>
        </p:spPr>
      </p:pic>
    </p:spTree>
    <p:extLst>
      <p:ext uri="{BB962C8B-B14F-4D97-AF65-F5344CB8AC3E}">
        <p14:creationId xmlns:p14="http://schemas.microsoft.com/office/powerpoint/2010/main" val="1903459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2D1AB-146B-0736-1107-1652215A53A7}"/>
              </a:ext>
            </a:extLst>
          </p:cNvPr>
          <p:cNvSpPr>
            <a:spLocks noGrp="1"/>
          </p:cNvSpPr>
          <p:nvPr>
            <p:ph type="title"/>
          </p:nvPr>
        </p:nvSpPr>
        <p:spPr>
          <a:xfrm>
            <a:off x="3540439" y="1744767"/>
            <a:ext cx="4666645" cy="1683722"/>
          </a:xfrm>
        </p:spPr>
        <p:txBody>
          <a:bodyPr/>
          <a:lstStyle/>
          <a:p>
            <a:r>
              <a:rPr lang="en-US" altLang="zh-HK" sz="4800" b="1">
                <a:latin typeface="Fira Sans" panose="020B0503050000020004" pitchFamily="34" charset="0"/>
              </a:rPr>
              <a:t>THANKS!</a:t>
            </a:r>
            <a:br>
              <a:rPr lang="en-US" altLang="zh-HK" sz="4800" b="1">
                <a:latin typeface="Fira Sans" panose="020B0503050000020004" pitchFamily="34" charset="0"/>
              </a:rPr>
            </a:br>
            <a:r>
              <a:rPr lang="en-US" altLang="zh-HK" sz="4800" b="1">
                <a:latin typeface="Fira Sans" panose="020B0503050000020004" pitchFamily="34" charset="0"/>
              </a:rPr>
              <a:t>Any questions?</a:t>
            </a:r>
            <a:endParaRPr lang="zh-HK" altLang="en-US" sz="4800" b="1">
              <a:latin typeface="Fira Sans" panose="020B0503050000020004" pitchFamily="34" charset="0"/>
            </a:endParaRPr>
          </a:p>
        </p:txBody>
      </p:sp>
      <p:grpSp>
        <p:nvGrpSpPr>
          <p:cNvPr id="4" name="Google Shape;2980;p66">
            <a:extLst>
              <a:ext uri="{FF2B5EF4-FFF2-40B4-BE49-F238E27FC236}">
                <a16:creationId xmlns:a16="http://schemas.microsoft.com/office/drawing/2014/main" id="{47BE1DF9-CF92-C684-B069-8C4E7C3C9A82}"/>
              </a:ext>
            </a:extLst>
          </p:cNvPr>
          <p:cNvGrpSpPr/>
          <p:nvPr/>
        </p:nvGrpSpPr>
        <p:grpSpPr>
          <a:xfrm>
            <a:off x="881117" y="737728"/>
            <a:ext cx="2440903" cy="4400849"/>
            <a:chOff x="991475" y="307619"/>
            <a:chExt cx="2440903" cy="4400849"/>
          </a:xfrm>
        </p:grpSpPr>
        <p:sp>
          <p:nvSpPr>
            <p:cNvPr id="5" name="Google Shape;2981;p66">
              <a:extLst>
                <a:ext uri="{FF2B5EF4-FFF2-40B4-BE49-F238E27FC236}">
                  <a16:creationId xmlns:a16="http://schemas.microsoft.com/office/drawing/2014/main" id="{626D5754-138C-82B5-DD60-296ED4F187DA}"/>
                </a:ext>
              </a:extLst>
            </p:cNvPr>
            <p:cNvSpPr/>
            <p:nvPr/>
          </p:nvSpPr>
          <p:spPr>
            <a:xfrm flipH="1">
              <a:off x="1389910" y="2113695"/>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82;p66">
              <a:extLst>
                <a:ext uri="{FF2B5EF4-FFF2-40B4-BE49-F238E27FC236}">
                  <a16:creationId xmlns:a16="http://schemas.microsoft.com/office/drawing/2014/main" id="{52F9275F-E46B-310C-F589-818AEC0AD804}"/>
                </a:ext>
              </a:extLst>
            </p:cNvPr>
            <p:cNvSpPr/>
            <p:nvPr/>
          </p:nvSpPr>
          <p:spPr>
            <a:xfrm flipH="1">
              <a:off x="2059611" y="1747148"/>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83;p66">
              <a:extLst>
                <a:ext uri="{FF2B5EF4-FFF2-40B4-BE49-F238E27FC236}">
                  <a16:creationId xmlns:a16="http://schemas.microsoft.com/office/drawing/2014/main" id="{20027408-C5DC-E5DA-F670-0B84BFC9EB1A}"/>
                </a:ext>
              </a:extLst>
            </p:cNvPr>
            <p:cNvSpPr/>
            <p:nvPr/>
          </p:nvSpPr>
          <p:spPr>
            <a:xfrm flipH="1">
              <a:off x="1860389" y="1888171"/>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84;p66">
              <a:extLst>
                <a:ext uri="{FF2B5EF4-FFF2-40B4-BE49-F238E27FC236}">
                  <a16:creationId xmlns:a16="http://schemas.microsoft.com/office/drawing/2014/main" id="{74606962-C7E7-0D59-03DC-11041010B78D}"/>
                </a:ext>
              </a:extLst>
            </p:cNvPr>
            <p:cNvSpPr/>
            <p:nvPr/>
          </p:nvSpPr>
          <p:spPr>
            <a:xfrm flipH="1">
              <a:off x="2254660" y="1644892"/>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85;p66">
              <a:extLst>
                <a:ext uri="{FF2B5EF4-FFF2-40B4-BE49-F238E27FC236}">
                  <a16:creationId xmlns:a16="http://schemas.microsoft.com/office/drawing/2014/main" id="{18717070-FD04-5F49-934A-AB6BC942A499}"/>
                </a:ext>
              </a:extLst>
            </p:cNvPr>
            <p:cNvSpPr/>
            <p:nvPr/>
          </p:nvSpPr>
          <p:spPr>
            <a:xfrm flipH="1">
              <a:off x="1817544" y="307619"/>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86;p66">
              <a:extLst>
                <a:ext uri="{FF2B5EF4-FFF2-40B4-BE49-F238E27FC236}">
                  <a16:creationId xmlns:a16="http://schemas.microsoft.com/office/drawing/2014/main" id="{F5CF9234-94A5-56E3-8DB0-FF16764D3BCE}"/>
                </a:ext>
              </a:extLst>
            </p:cNvPr>
            <p:cNvSpPr/>
            <p:nvPr/>
          </p:nvSpPr>
          <p:spPr>
            <a:xfrm flipH="1">
              <a:off x="2042916" y="475605"/>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87;p66">
              <a:extLst>
                <a:ext uri="{FF2B5EF4-FFF2-40B4-BE49-F238E27FC236}">
                  <a16:creationId xmlns:a16="http://schemas.microsoft.com/office/drawing/2014/main" id="{779167E9-19C3-1A5F-B9EF-43CE0C7BF4AA}"/>
                </a:ext>
              </a:extLst>
            </p:cNvPr>
            <p:cNvSpPr/>
            <p:nvPr/>
          </p:nvSpPr>
          <p:spPr>
            <a:xfrm flipH="1">
              <a:off x="1103089" y="2086884"/>
              <a:ext cx="563376" cy="961005"/>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88;p66">
              <a:extLst>
                <a:ext uri="{FF2B5EF4-FFF2-40B4-BE49-F238E27FC236}">
                  <a16:creationId xmlns:a16="http://schemas.microsoft.com/office/drawing/2014/main" id="{68327B2B-C510-08D0-B7B9-4596B31464C0}"/>
                </a:ext>
              </a:extLst>
            </p:cNvPr>
            <p:cNvSpPr/>
            <p:nvPr/>
          </p:nvSpPr>
          <p:spPr>
            <a:xfrm flipH="1">
              <a:off x="1363868" y="1749183"/>
              <a:ext cx="303615" cy="402717"/>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9;p66">
              <a:extLst>
                <a:ext uri="{FF2B5EF4-FFF2-40B4-BE49-F238E27FC236}">
                  <a16:creationId xmlns:a16="http://schemas.microsoft.com/office/drawing/2014/main" id="{56F76888-554F-F6DA-5508-A3C6DD728E9D}"/>
                </a:ext>
              </a:extLst>
            </p:cNvPr>
            <p:cNvSpPr/>
            <p:nvPr/>
          </p:nvSpPr>
          <p:spPr>
            <a:xfrm flipH="1">
              <a:off x="1276263" y="1660764"/>
              <a:ext cx="417266" cy="331595"/>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0;p66">
              <a:extLst>
                <a:ext uri="{FF2B5EF4-FFF2-40B4-BE49-F238E27FC236}">
                  <a16:creationId xmlns:a16="http://schemas.microsoft.com/office/drawing/2014/main" id="{98D78AA4-1317-21A5-B6F4-45F6E2BD5759}"/>
                </a:ext>
              </a:extLst>
            </p:cNvPr>
            <p:cNvSpPr/>
            <p:nvPr/>
          </p:nvSpPr>
          <p:spPr>
            <a:xfrm flipH="1">
              <a:off x="1448320" y="1995362"/>
              <a:ext cx="64813" cy="8557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91;p66">
              <a:extLst>
                <a:ext uri="{FF2B5EF4-FFF2-40B4-BE49-F238E27FC236}">
                  <a16:creationId xmlns:a16="http://schemas.microsoft.com/office/drawing/2014/main" id="{3779CD85-2135-9560-32F7-865F56DCBB9C}"/>
                </a:ext>
              </a:extLst>
            </p:cNvPr>
            <p:cNvSpPr/>
            <p:nvPr/>
          </p:nvSpPr>
          <p:spPr>
            <a:xfrm flipH="1">
              <a:off x="1356543" y="2049594"/>
              <a:ext cx="165950" cy="107547"/>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92;p66">
              <a:extLst>
                <a:ext uri="{FF2B5EF4-FFF2-40B4-BE49-F238E27FC236}">
                  <a16:creationId xmlns:a16="http://schemas.microsoft.com/office/drawing/2014/main" id="{7492B2EA-C4AE-26DA-D7F8-26F4A5445196}"/>
                </a:ext>
              </a:extLst>
            </p:cNvPr>
            <p:cNvSpPr/>
            <p:nvPr/>
          </p:nvSpPr>
          <p:spPr>
            <a:xfrm flipH="1">
              <a:off x="1002969" y="3047791"/>
              <a:ext cx="663495" cy="1467708"/>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3;p66">
              <a:extLst>
                <a:ext uri="{FF2B5EF4-FFF2-40B4-BE49-F238E27FC236}">
                  <a16:creationId xmlns:a16="http://schemas.microsoft.com/office/drawing/2014/main" id="{3F4FC187-1DCC-F097-A161-8B0CF35D26A0}"/>
                </a:ext>
              </a:extLst>
            </p:cNvPr>
            <p:cNvSpPr/>
            <p:nvPr/>
          </p:nvSpPr>
          <p:spPr>
            <a:xfrm flipH="1">
              <a:off x="1023832" y="4449724"/>
              <a:ext cx="137766" cy="80381"/>
            </a:xfrm>
            <a:custGeom>
              <a:avLst/>
              <a:gdLst/>
              <a:ahLst/>
              <a:cxnLst/>
              <a:rect l="l" t="t" r="r" b="b"/>
              <a:pathLst>
                <a:path w="1354" h="790" extrusionOk="0">
                  <a:moveTo>
                    <a:pt x="0" y="0"/>
                  </a:moveTo>
                  <a:lnTo>
                    <a:pt x="185" y="789"/>
                  </a:lnTo>
                  <a:lnTo>
                    <a:pt x="1354" y="789"/>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4;p66">
              <a:extLst>
                <a:ext uri="{FF2B5EF4-FFF2-40B4-BE49-F238E27FC236}">
                  <a16:creationId xmlns:a16="http://schemas.microsoft.com/office/drawing/2014/main" id="{F83A4E8E-33B9-8823-297A-F41427D460B9}"/>
                </a:ext>
              </a:extLst>
            </p:cNvPr>
            <p:cNvSpPr/>
            <p:nvPr/>
          </p:nvSpPr>
          <p:spPr>
            <a:xfrm flipH="1">
              <a:off x="991475" y="4530003"/>
              <a:ext cx="343296" cy="178465"/>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95;p66">
              <a:extLst>
                <a:ext uri="{FF2B5EF4-FFF2-40B4-BE49-F238E27FC236}">
                  <a16:creationId xmlns:a16="http://schemas.microsoft.com/office/drawing/2014/main" id="{49558C3F-3ABB-776A-1AC6-B8BC5E2B5957}"/>
                </a:ext>
              </a:extLst>
            </p:cNvPr>
            <p:cNvSpPr/>
            <p:nvPr/>
          </p:nvSpPr>
          <p:spPr>
            <a:xfrm flipH="1">
              <a:off x="1397242" y="4448605"/>
              <a:ext cx="120062" cy="81500"/>
            </a:xfrm>
            <a:custGeom>
              <a:avLst/>
              <a:gdLst/>
              <a:ahLst/>
              <a:cxnLst/>
              <a:rect l="l" t="t" r="r" b="b"/>
              <a:pathLst>
                <a:path w="1180" h="801" extrusionOk="0">
                  <a:moveTo>
                    <a:pt x="1" y="1"/>
                  </a:moveTo>
                  <a:lnTo>
                    <a:pt x="1" y="800"/>
                  </a:lnTo>
                  <a:lnTo>
                    <a:pt x="1180" y="800"/>
                  </a:lnTo>
                  <a:lnTo>
                    <a:pt x="1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96;p66">
              <a:extLst>
                <a:ext uri="{FF2B5EF4-FFF2-40B4-BE49-F238E27FC236}">
                  <a16:creationId xmlns:a16="http://schemas.microsoft.com/office/drawing/2014/main" id="{744C1316-A11C-F1D9-D0DF-D94BACB2BD54}"/>
                </a:ext>
              </a:extLst>
            </p:cNvPr>
            <p:cNvSpPr/>
            <p:nvPr/>
          </p:nvSpPr>
          <p:spPr>
            <a:xfrm flipH="1">
              <a:off x="1364885" y="4530003"/>
              <a:ext cx="343296" cy="178465"/>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97;p66">
              <a:extLst>
                <a:ext uri="{FF2B5EF4-FFF2-40B4-BE49-F238E27FC236}">
                  <a16:creationId xmlns:a16="http://schemas.microsoft.com/office/drawing/2014/main" id="{70DBCD84-686B-7F37-626F-8C24AF15EA25}"/>
                </a:ext>
              </a:extLst>
            </p:cNvPr>
            <p:cNvSpPr/>
            <p:nvPr/>
          </p:nvSpPr>
          <p:spPr>
            <a:xfrm flipH="1">
              <a:off x="1181329" y="2151596"/>
              <a:ext cx="840841" cy="569176"/>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98;p66">
              <a:extLst>
                <a:ext uri="{FF2B5EF4-FFF2-40B4-BE49-F238E27FC236}">
                  <a16:creationId xmlns:a16="http://schemas.microsoft.com/office/drawing/2014/main" id="{0A47B905-14DC-ED24-D7B9-B97ADBAA00B2}"/>
                </a:ext>
              </a:extLst>
            </p:cNvPr>
            <p:cNvSpPr/>
            <p:nvPr/>
          </p:nvSpPr>
          <p:spPr>
            <a:xfrm flipH="1">
              <a:off x="2008433" y="2402099"/>
              <a:ext cx="196271" cy="203597"/>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9;p66">
              <a:extLst>
                <a:ext uri="{FF2B5EF4-FFF2-40B4-BE49-F238E27FC236}">
                  <a16:creationId xmlns:a16="http://schemas.microsoft.com/office/drawing/2014/main" id="{182C68B7-1938-546D-640F-23DCDA9297AF}"/>
                </a:ext>
              </a:extLst>
            </p:cNvPr>
            <p:cNvSpPr/>
            <p:nvPr/>
          </p:nvSpPr>
          <p:spPr>
            <a:xfrm flipH="1">
              <a:off x="2112826" y="2240524"/>
              <a:ext cx="139801" cy="17978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文字方塊 24">
            <a:extLst>
              <a:ext uri="{FF2B5EF4-FFF2-40B4-BE49-F238E27FC236}">
                <a16:creationId xmlns:a16="http://schemas.microsoft.com/office/drawing/2014/main" id="{AF405170-B0CF-6648-B611-8330E21BBCB0}"/>
              </a:ext>
            </a:extLst>
          </p:cNvPr>
          <p:cNvSpPr txBox="1"/>
          <p:nvPr/>
        </p:nvSpPr>
        <p:spPr>
          <a:xfrm>
            <a:off x="2295145" y="1091039"/>
            <a:ext cx="479617" cy="830997"/>
          </a:xfrm>
          <a:prstGeom prst="rect">
            <a:avLst/>
          </a:prstGeom>
          <a:noFill/>
        </p:spPr>
        <p:txBody>
          <a:bodyPr wrap="square">
            <a:spAutoFit/>
          </a:bodyPr>
          <a:lstStyle/>
          <a:p>
            <a:r>
              <a:rPr lang="en-US" altLang="zh-HK" sz="4800" b="1">
                <a:solidFill>
                  <a:srgbClr val="FF0000"/>
                </a:solidFill>
                <a:latin typeface="Fira Sans" panose="020B0503050000020004" pitchFamily="34" charset="0"/>
              </a:rPr>
              <a:t>?</a:t>
            </a:r>
            <a:endParaRPr lang="zh-HK" altLang="en-US" sz="4800" b="1">
              <a:solidFill>
                <a:srgbClr val="FF0000"/>
              </a:solidFill>
              <a:latin typeface="Fira Sans" panose="020B0503050000020004" pitchFamily="34" charset="0"/>
            </a:endParaRPr>
          </a:p>
        </p:txBody>
      </p:sp>
      <p:sp>
        <p:nvSpPr>
          <p:cNvPr id="3" name="Google Shape;57;p15">
            <a:extLst>
              <a:ext uri="{FF2B5EF4-FFF2-40B4-BE49-F238E27FC236}">
                <a16:creationId xmlns:a16="http://schemas.microsoft.com/office/drawing/2014/main" id="{1107286D-2580-137A-E9D9-AC4E82D7D750}"/>
              </a:ext>
            </a:extLst>
          </p:cNvPr>
          <p:cNvSpPr txBox="1">
            <a:spLocks/>
          </p:cNvSpPr>
          <p:nvPr/>
        </p:nvSpPr>
        <p:spPr>
          <a:xfrm>
            <a:off x="3677761" y="3413023"/>
            <a:ext cx="43920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i="1">
                <a:solidFill>
                  <a:schemeClr val="bg1"/>
                </a:solidFill>
                <a:latin typeface="Fira Sans" panose="020B0503050000020004" pitchFamily="34" charset="0"/>
              </a:rPr>
              <a:t>STAT4011 Project 1 Group 8</a:t>
            </a:r>
          </a:p>
        </p:txBody>
      </p:sp>
    </p:spTree>
    <p:extLst>
      <p:ext uri="{BB962C8B-B14F-4D97-AF65-F5344CB8AC3E}">
        <p14:creationId xmlns:p14="http://schemas.microsoft.com/office/powerpoint/2010/main" val="4229937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a:t>
            </a:r>
            <a:endParaRPr/>
          </a:p>
        </p:txBody>
      </p:sp>
      <p:sp>
        <p:nvSpPr>
          <p:cNvPr id="2" name="Google Shape;3696;p78">
            <a:extLst>
              <a:ext uri="{FF2B5EF4-FFF2-40B4-BE49-F238E27FC236}">
                <a16:creationId xmlns:a16="http://schemas.microsoft.com/office/drawing/2014/main" id="{F86C9F77-97E1-6693-9010-5236D2B7DF7E}"/>
              </a:ext>
            </a:extLst>
          </p:cNvPr>
          <p:cNvSpPr txBox="1">
            <a:spLocks/>
          </p:cNvSpPr>
          <p:nvPr/>
        </p:nvSpPr>
        <p:spPr>
          <a:xfrm>
            <a:off x="641800" y="982870"/>
            <a:ext cx="3745200" cy="44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Fira Sans" panose="020B0503050000020004" pitchFamily="34" charset="0"/>
              </a:rPr>
              <a:t>DATA</a:t>
            </a:r>
          </a:p>
        </p:txBody>
      </p:sp>
      <p:sp>
        <p:nvSpPr>
          <p:cNvPr id="3" name="Google Shape;3697;p78">
            <a:extLst>
              <a:ext uri="{FF2B5EF4-FFF2-40B4-BE49-F238E27FC236}">
                <a16:creationId xmlns:a16="http://schemas.microsoft.com/office/drawing/2014/main" id="{336D4145-AD45-7473-5B28-4B9AABB68A3A}"/>
              </a:ext>
            </a:extLst>
          </p:cNvPr>
          <p:cNvSpPr txBox="1">
            <a:spLocks/>
          </p:cNvSpPr>
          <p:nvPr/>
        </p:nvSpPr>
        <p:spPr>
          <a:xfrm>
            <a:off x="559676" y="1482795"/>
            <a:ext cx="3827324" cy="44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buSzPts val="1400"/>
              <a:buFont typeface="Arial"/>
              <a:buChar char="●"/>
            </a:pPr>
            <a:r>
              <a:rPr lang="sv-SE" altLang="zh-HK">
                <a:latin typeface="Fira Sans" panose="020B0503050000020004" pitchFamily="34" charset="0"/>
                <a:hlinkClick r:id="rId3"/>
              </a:rPr>
              <a:t>Credit Risk Dataset (kaggle.com)</a:t>
            </a:r>
            <a:endParaRPr lang="en-US">
              <a:latin typeface="Fira Sans" panose="020B0503050000020004" pitchFamily="34" charset="0"/>
            </a:endParaRPr>
          </a:p>
        </p:txBody>
      </p:sp>
      <p:sp>
        <p:nvSpPr>
          <p:cNvPr id="4" name="Google Shape;3698;p78">
            <a:extLst>
              <a:ext uri="{FF2B5EF4-FFF2-40B4-BE49-F238E27FC236}">
                <a16:creationId xmlns:a16="http://schemas.microsoft.com/office/drawing/2014/main" id="{A0AB8CAE-41EB-51CF-DDDD-DA4B9AAD824D}"/>
              </a:ext>
            </a:extLst>
          </p:cNvPr>
          <p:cNvSpPr txBox="1">
            <a:spLocks/>
          </p:cNvSpPr>
          <p:nvPr/>
        </p:nvSpPr>
        <p:spPr>
          <a:xfrm>
            <a:off x="4769400" y="982870"/>
            <a:ext cx="3745200" cy="44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Fira Sans" panose="020B0503050000020004" pitchFamily="34" charset="0"/>
              </a:rPr>
              <a:t>Other Information</a:t>
            </a:r>
          </a:p>
        </p:txBody>
      </p:sp>
      <p:sp>
        <p:nvSpPr>
          <p:cNvPr id="5" name="Google Shape;3699;p78">
            <a:extLst>
              <a:ext uri="{FF2B5EF4-FFF2-40B4-BE49-F238E27FC236}">
                <a16:creationId xmlns:a16="http://schemas.microsoft.com/office/drawing/2014/main" id="{6F817C22-EC5D-1836-2F79-7A77BDAFD283}"/>
              </a:ext>
            </a:extLst>
          </p:cNvPr>
          <p:cNvSpPr txBox="1">
            <a:spLocks/>
          </p:cNvSpPr>
          <p:nvPr/>
        </p:nvSpPr>
        <p:spPr>
          <a:xfrm>
            <a:off x="4572000" y="1482795"/>
            <a:ext cx="4392000" cy="34360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50800" indent="-317500">
              <a:buSzPts val="1400"/>
              <a:buFont typeface="Arial"/>
              <a:buChar char="●"/>
            </a:pPr>
            <a:r>
              <a:rPr lang="en-US" altLang="zh-HK" i="1">
                <a:uFill>
                  <a:noFill/>
                </a:uFill>
              </a:rPr>
              <a:t>The 5 cs of credit</a:t>
            </a:r>
            <a:r>
              <a:rPr lang="en-US" altLang="zh-HK">
                <a:uFill>
                  <a:noFill/>
                </a:uFill>
              </a:rPr>
              <a:t>. Navy Federal Credit Union. (2022). </a:t>
            </a:r>
            <a:r>
              <a:rPr lang="en-US" altLang="zh-HK">
                <a:uFill>
                  <a:noFill/>
                </a:uFill>
                <a:hlinkClick r:id="rId4"/>
              </a:rPr>
              <a:t>https://www.navyfederal.org/makingcents/business/the-5-cs-of-credit.html</a:t>
            </a:r>
            <a:r>
              <a:rPr lang="en-US" altLang="zh-HK">
                <a:uFill>
                  <a:noFill/>
                </a:uFill>
              </a:rPr>
              <a:t> </a:t>
            </a:r>
          </a:p>
          <a:p>
            <a:pPr marL="139700" marR="50800">
              <a:buSzPts val="1400"/>
            </a:pPr>
            <a:endParaRPr lang="en-US" altLang="zh-HK">
              <a:uFill>
                <a:noFill/>
              </a:uFill>
              <a:latin typeface="Fira Sans"/>
            </a:endParaRPr>
          </a:p>
          <a:p>
            <a:pPr marL="457200" marR="50800" indent="-317500">
              <a:buSzPts val="1400"/>
              <a:buFont typeface="Arial"/>
              <a:buChar char="●"/>
            </a:pPr>
            <a:r>
              <a:rPr lang="en-US" altLang="zh-HK">
                <a:uFill>
                  <a:noFill/>
                </a:uFill>
                <a:hlinkClick r:id="rId5"/>
              </a:rPr>
              <a:t>https://www.transunion.hk/education/credit-monitoring</a:t>
            </a:r>
            <a:r>
              <a:rPr lang="en-US" altLang="zh-HK">
                <a:uFill>
                  <a:noFill/>
                </a:uFill>
              </a:rPr>
              <a:t> </a:t>
            </a:r>
          </a:p>
        </p:txBody>
      </p:sp>
      <p:sp>
        <p:nvSpPr>
          <p:cNvPr id="6" name="Google Shape;3696;p78">
            <a:extLst>
              <a:ext uri="{FF2B5EF4-FFF2-40B4-BE49-F238E27FC236}">
                <a16:creationId xmlns:a16="http://schemas.microsoft.com/office/drawing/2014/main" id="{620BBA91-B7CA-E8B6-B87B-0C54E9C4546C}"/>
              </a:ext>
            </a:extLst>
          </p:cNvPr>
          <p:cNvSpPr txBox="1">
            <a:spLocks/>
          </p:cNvSpPr>
          <p:nvPr/>
        </p:nvSpPr>
        <p:spPr>
          <a:xfrm>
            <a:off x="641800" y="2028315"/>
            <a:ext cx="3745200" cy="44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Fira Sans" panose="020B0503050000020004" pitchFamily="34" charset="0"/>
              </a:rPr>
              <a:t>POWERPOINT</a:t>
            </a:r>
          </a:p>
        </p:txBody>
      </p:sp>
      <p:sp>
        <p:nvSpPr>
          <p:cNvPr id="7" name="Google Shape;3697;p78">
            <a:extLst>
              <a:ext uri="{FF2B5EF4-FFF2-40B4-BE49-F238E27FC236}">
                <a16:creationId xmlns:a16="http://schemas.microsoft.com/office/drawing/2014/main" id="{3F1FF907-721A-B9E2-FF81-D68E310E8420}"/>
              </a:ext>
            </a:extLst>
          </p:cNvPr>
          <p:cNvSpPr txBox="1">
            <a:spLocks/>
          </p:cNvSpPr>
          <p:nvPr/>
        </p:nvSpPr>
        <p:spPr>
          <a:xfrm>
            <a:off x="559676" y="2528239"/>
            <a:ext cx="3827324" cy="1095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buSzPts val="1400"/>
              <a:buFont typeface="Arial"/>
              <a:buChar char="●"/>
            </a:pPr>
            <a:r>
              <a:rPr lang="en-US" altLang="zh-HK">
                <a:latin typeface="Fira Sans" panose="020B0503050000020004" pitchFamily="34" charset="0"/>
                <a:hlinkClick r:id="rId6"/>
              </a:rPr>
              <a:t>Finance Infographics Google Slides and PowerPoint template (slidesgo.com)</a:t>
            </a:r>
            <a:endParaRPr lang="en-US" altLang="zh-HK">
              <a:latin typeface="Fira Sans" panose="020B0503050000020004" pitchFamily="34" charset="0"/>
            </a:endParaRPr>
          </a:p>
          <a:p>
            <a:pPr marL="139700">
              <a:buSzPts val="1400"/>
            </a:pPr>
            <a:endParaRPr lang="en-US" altLang="zh-HK">
              <a:latin typeface="Fira Sans" panose="020B0503050000020004" pitchFamily="34" charset="0"/>
            </a:endParaRPr>
          </a:p>
          <a:p>
            <a:pPr marL="457200" indent="-317500">
              <a:buSzPts val="1400"/>
              <a:buFont typeface="Arial"/>
              <a:buChar char="●"/>
            </a:pPr>
            <a:r>
              <a:rPr lang="en-US" altLang="zh-HK">
                <a:latin typeface="Fira Sans" panose="020B0503050000020004" pitchFamily="34" charset="0"/>
                <a:hlinkClick r:id="rId7"/>
              </a:rPr>
              <a:t>Investors Social Media | Google Slides &amp; PowerPoint template (slidesgo.com)</a:t>
            </a:r>
            <a:endParaRPr lang="en-US" altLang="zh-HK">
              <a:latin typeface="Fira Sans" panose="020B0503050000020004" pitchFamily="34" charset="0"/>
            </a:endParaRPr>
          </a:p>
        </p:txBody>
      </p:sp>
    </p:spTree>
    <p:extLst>
      <p:ext uri="{BB962C8B-B14F-4D97-AF65-F5344CB8AC3E}">
        <p14:creationId xmlns:p14="http://schemas.microsoft.com/office/powerpoint/2010/main" val="8107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97BDD-FA4B-00C3-C6A8-5E27C27B3189}"/>
              </a:ext>
            </a:extLst>
          </p:cNvPr>
          <p:cNvSpPr>
            <a:spLocks noGrp="1"/>
          </p:cNvSpPr>
          <p:nvPr>
            <p:ph type="title"/>
          </p:nvPr>
        </p:nvSpPr>
        <p:spPr>
          <a:xfrm>
            <a:off x="177230" y="1986597"/>
            <a:ext cx="4221739" cy="707656"/>
          </a:xfrm>
        </p:spPr>
        <p:txBody>
          <a:bodyPr/>
          <a:lstStyle/>
          <a:p>
            <a:r>
              <a:rPr lang="en-US" altLang="zh-HK" sz="3600" b="1"/>
              <a:t>2. Problem</a:t>
            </a:r>
            <a:endParaRPr lang="en-US" altLang="zh-HK" sz="3200" b="1"/>
          </a:p>
        </p:txBody>
      </p:sp>
      <p:sp>
        <p:nvSpPr>
          <p:cNvPr id="4" name="副標題 3">
            <a:extLst>
              <a:ext uri="{FF2B5EF4-FFF2-40B4-BE49-F238E27FC236}">
                <a16:creationId xmlns:a16="http://schemas.microsoft.com/office/drawing/2014/main" id="{C7F57896-BBE1-518A-F6A7-ED2C6D9B711A}"/>
              </a:ext>
            </a:extLst>
          </p:cNvPr>
          <p:cNvSpPr>
            <a:spLocks noGrp="1"/>
          </p:cNvSpPr>
          <p:nvPr>
            <p:ph type="subTitle" idx="1"/>
          </p:nvPr>
        </p:nvSpPr>
        <p:spPr>
          <a:xfrm>
            <a:off x="265500" y="2803075"/>
            <a:ext cx="4045200" cy="487102"/>
          </a:xfrm>
        </p:spPr>
        <p:txBody>
          <a:bodyPr/>
          <a:lstStyle/>
          <a:p>
            <a:pPr marL="0" indent="0">
              <a:buClr>
                <a:srgbClr val="000000"/>
              </a:buClr>
            </a:pPr>
            <a:r>
              <a:rPr lang="en-US" altLang="zh-HK" sz="1700">
                <a:solidFill>
                  <a:schemeClr val="accent1"/>
                </a:solidFill>
                <a:latin typeface="Fira Sans Extra Condensed Medium"/>
                <a:sym typeface="Arial"/>
              </a:rPr>
              <a:t>What is our questions of interest?</a:t>
            </a:r>
            <a:endParaRPr lang="zh-HK" altLang="en-US" sz="1700">
              <a:solidFill>
                <a:schemeClr val="accent1"/>
              </a:solidFill>
              <a:latin typeface="Fira Sans Extra Condensed Medium"/>
              <a:sym typeface="Arial"/>
            </a:endParaRPr>
          </a:p>
        </p:txBody>
      </p:sp>
      <p:grpSp>
        <p:nvGrpSpPr>
          <p:cNvPr id="160" name="群組 159">
            <a:extLst>
              <a:ext uri="{FF2B5EF4-FFF2-40B4-BE49-F238E27FC236}">
                <a16:creationId xmlns:a16="http://schemas.microsoft.com/office/drawing/2014/main" id="{934B1A76-B2D4-B163-1F26-8818BDF08097}"/>
              </a:ext>
            </a:extLst>
          </p:cNvPr>
          <p:cNvGrpSpPr/>
          <p:nvPr/>
        </p:nvGrpSpPr>
        <p:grpSpPr>
          <a:xfrm>
            <a:off x="5610321" y="1212946"/>
            <a:ext cx="2602187" cy="3180258"/>
            <a:chOff x="5012116" y="1212946"/>
            <a:chExt cx="2602187" cy="3180258"/>
          </a:xfrm>
        </p:grpSpPr>
        <p:sp>
          <p:nvSpPr>
            <p:cNvPr id="112" name="Google Shape;1365;p48">
              <a:extLst>
                <a:ext uri="{FF2B5EF4-FFF2-40B4-BE49-F238E27FC236}">
                  <a16:creationId xmlns:a16="http://schemas.microsoft.com/office/drawing/2014/main" id="{8F0F3292-E208-8103-E77B-715536FEAFEC}"/>
                </a:ext>
              </a:extLst>
            </p:cNvPr>
            <p:cNvSpPr/>
            <p:nvPr/>
          </p:nvSpPr>
          <p:spPr>
            <a:xfrm flipH="1">
              <a:off x="6891928" y="4203231"/>
              <a:ext cx="437623" cy="130333"/>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66;p48">
              <a:extLst>
                <a:ext uri="{FF2B5EF4-FFF2-40B4-BE49-F238E27FC236}">
                  <a16:creationId xmlns:a16="http://schemas.microsoft.com/office/drawing/2014/main" id="{94D35DC5-5926-2E7B-7448-E9DF4F101E68}"/>
                </a:ext>
              </a:extLst>
            </p:cNvPr>
            <p:cNvSpPr/>
            <p:nvPr/>
          </p:nvSpPr>
          <p:spPr>
            <a:xfrm flipH="1">
              <a:off x="6891928" y="4328522"/>
              <a:ext cx="438635" cy="60705"/>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67;p48">
              <a:extLst>
                <a:ext uri="{FF2B5EF4-FFF2-40B4-BE49-F238E27FC236}">
                  <a16:creationId xmlns:a16="http://schemas.microsoft.com/office/drawing/2014/main" id="{B4C30179-2F4A-BE96-0569-382D90B4A28E}"/>
                </a:ext>
              </a:extLst>
            </p:cNvPr>
            <p:cNvSpPr/>
            <p:nvPr/>
          </p:nvSpPr>
          <p:spPr>
            <a:xfrm flipH="1">
              <a:off x="7120522" y="3995514"/>
              <a:ext cx="179935" cy="207815"/>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68;p48">
              <a:extLst>
                <a:ext uri="{FF2B5EF4-FFF2-40B4-BE49-F238E27FC236}">
                  <a16:creationId xmlns:a16="http://schemas.microsoft.com/office/drawing/2014/main" id="{E40B6300-02BB-DE70-9ECF-3B1776736861}"/>
                </a:ext>
              </a:extLst>
            </p:cNvPr>
            <p:cNvSpPr/>
            <p:nvPr/>
          </p:nvSpPr>
          <p:spPr>
            <a:xfrm flipH="1">
              <a:off x="6415988" y="4208178"/>
              <a:ext cx="437623" cy="130333"/>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69;p48">
              <a:extLst>
                <a:ext uri="{FF2B5EF4-FFF2-40B4-BE49-F238E27FC236}">
                  <a16:creationId xmlns:a16="http://schemas.microsoft.com/office/drawing/2014/main" id="{7995C014-AF2B-839D-740B-1C8C6D94180E}"/>
                </a:ext>
              </a:extLst>
            </p:cNvPr>
            <p:cNvSpPr/>
            <p:nvPr/>
          </p:nvSpPr>
          <p:spPr>
            <a:xfrm flipH="1">
              <a:off x="6415989" y="4333467"/>
              <a:ext cx="438635" cy="59737"/>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70;p48">
              <a:extLst>
                <a:ext uri="{FF2B5EF4-FFF2-40B4-BE49-F238E27FC236}">
                  <a16:creationId xmlns:a16="http://schemas.microsoft.com/office/drawing/2014/main" id="{08C04B40-5F1A-5AA7-BBF3-09099EAD7C0D}"/>
                </a:ext>
              </a:extLst>
            </p:cNvPr>
            <p:cNvSpPr/>
            <p:nvPr/>
          </p:nvSpPr>
          <p:spPr>
            <a:xfrm flipH="1">
              <a:off x="6667492" y="4000459"/>
              <a:ext cx="159052" cy="207815"/>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71;p48">
              <a:extLst>
                <a:ext uri="{FF2B5EF4-FFF2-40B4-BE49-F238E27FC236}">
                  <a16:creationId xmlns:a16="http://schemas.microsoft.com/office/drawing/2014/main" id="{196248E2-C383-709F-FA49-6FD84DE3897B}"/>
                </a:ext>
              </a:extLst>
            </p:cNvPr>
            <p:cNvSpPr/>
            <p:nvPr/>
          </p:nvSpPr>
          <p:spPr>
            <a:xfrm flipH="1">
              <a:off x="6604033" y="2436659"/>
              <a:ext cx="716192" cy="1706063"/>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72;p48">
              <a:extLst>
                <a:ext uri="{FF2B5EF4-FFF2-40B4-BE49-F238E27FC236}">
                  <a16:creationId xmlns:a16="http://schemas.microsoft.com/office/drawing/2014/main" id="{D75868CF-70B5-FA64-25A6-BC5EE55BB44A}"/>
                </a:ext>
              </a:extLst>
            </p:cNvPr>
            <p:cNvSpPr/>
            <p:nvPr/>
          </p:nvSpPr>
          <p:spPr>
            <a:xfrm flipH="1">
              <a:off x="6546962" y="1782571"/>
              <a:ext cx="189160" cy="378877"/>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73;p48">
              <a:extLst>
                <a:ext uri="{FF2B5EF4-FFF2-40B4-BE49-F238E27FC236}">
                  <a16:creationId xmlns:a16="http://schemas.microsoft.com/office/drawing/2014/main" id="{C865A465-E875-6EBD-CB87-E306664AC75E}"/>
                </a:ext>
              </a:extLst>
            </p:cNvPr>
            <p:cNvSpPr/>
            <p:nvPr/>
          </p:nvSpPr>
          <p:spPr>
            <a:xfrm flipH="1">
              <a:off x="6633227" y="1717985"/>
              <a:ext cx="597586" cy="803332"/>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74;p48">
              <a:extLst>
                <a:ext uri="{FF2B5EF4-FFF2-40B4-BE49-F238E27FC236}">
                  <a16:creationId xmlns:a16="http://schemas.microsoft.com/office/drawing/2014/main" id="{128D6002-A532-89FD-DC52-12B7DB9A58FE}"/>
                </a:ext>
              </a:extLst>
            </p:cNvPr>
            <p:cNvSpPr/>
            <p:nvPr/>
          </p:nvSpPr>
          <p:spPr>
            <a:xfrm flipH="1">
              <a:off x="6640426" y="1945583"/>
              <a:ext cx="13685" cy="184056"/>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75;p48">
              <a:extLst>
                <a:ext uri="{FF2B5EF4-FFF2-40B4-BE49-F238E27FC236}">
                  <a16:creationId xmlns:a16="http://schemas.microsoft.com/office/drawing/2014/main" id="{2474758F-0F14-850E-199C-9A5B2FC4B540}"/>
                </a:ext>
              </a:extLst>
            </p:cNvPr>
            <p:cNvSpPr/>
            <p:nvPr/>
          </p:nvSpPr>
          <p:spPr>
            <a:xfrm flipH="1">
              <a:off x="6782852" y="1716822"/>
              <a:ext cx="266101" cy="135472"/>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76;p48">
              <a:extLst>
                <a:ext uri="{FF2B5EF4-FFF2-40B4-BE49-F238E27FC236}">
                  <a16:creationId xmlns:a16="http://schemas.microsoft.com/office/drawing/2014/main" id="{A19E64B9-AA91-CE12-1F2D-C5E24F50B937}"/>
                </a:ext>
              </a:extLst>
            </p:cNvPr>
            <p:cNvSpPr/>
            <p:nvPr/>
          </p:nvSpPr>
          <p:spPr>
            <a:xfrm flipH="1">
              <a:off x="6381725" y="2061855"/>
              <a:ext cx="535242" cy="504265"/>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77;p48">
              <a:extLst>
                <a:ext uri="{FF2B5EF4-FFF2-40B4-BE49-F238E27FC236}">
                  <a16:creationId xmlns:a16="http://schemas.microsoft.com/office/drawing/2014/main" id="{DE6AD2E9-856B-7A64-BE96-0DDC21CEB41E}"/>
                </a:ext>
              </a:extLst>
            </p:cNvPr>
            <p:cNvSpPr/>
            <p:nvPr/>
          </p:nvSpPr>
          <p:spPr>
            <a:xfrm flipH="1">
              <a:off x="6374425" y="2075819"/>
              <a:ext cx="532202" cy="494180"/>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78;p48">
              <a:extLst>
                <a:ext uri="{FF2B5EF4-FFF2-40B4-BE49-F238E27FC236}">
                  <a16:creationId xmlns:a16="http://schemas.microsoft.com/office/drawing/2014/main" id="{95532584-BBB0-6204-F72C-73CCCD7EDB64}"/>
                </a:ext>
              </a:extLst>
            </p:cNvPr>
            <p:cNvSpPr/>
            <p:nvPr/>
          </p:nvSpPr>
          <p:spPr>
            <a:xfrm flipH="1">
              <a:off x="6361957" y="2080765"/>
              <a:ext cx="536358" cy="504265"/>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79;p48">
              <a:extLst>
                <a:ext uri="{FF2B5EF4-FFF2-40B4-BE49-F238E27FC236}">
                  <a16:creationId xmlns:a16="http://schemas.microsoft.com/office/drawing/2014/main" id="{9219543E-211E-5F57-0DC8-3B7616109F03}"/>
                </a:ext>
              </a:extLst>
            </p:cNvPr>
            <p:cNvSpPr/>
            <p:nvPr/>
          </p:nvSpPr>
          <p:spPr>
            <a:xfrm flipH="1">
              <a:off x="6353847" y="2239705"/>
              <a:ext cx="150537" cy="184154"/>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80;p48">
              <a:extLst>
                <a:ext uri="{FF2B5EF4-FFF2-40B4-BE49-F238E27FC236}">
                  <a16:creationId xmlns:a16="http://schemas.microsoft.com/office/drawing/2014/main" id="{4195911C-0BB5-A33B-44D9-C121ED327E98}"/>
                </a:ext>
              </a:extLst>
            </p:cNvPr>
            <p:cNvSpPr/>
            <p:nvPr/>
          </p:nvSpPr>
          <p:spPr>
            <a:xfrm flipH="1">
              <a:off x="7093557" y="1807395"/>
              <a:ext cx="520746" cy="464603"/>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81;p48">
              <a:extLst>
                <a:ext uri="{FF2B5EF4-FFF2-40B4-BE49-F238E27FC236}">
                  <a16:creationId xmlns:a16="http://schemas.microsoft.com/office/drawing/2014/main" id="{020D92CC-493A-9FE0-4BF1-4A165A3D0AAD}"/>
                </a:ext>
              </a:extLst>
            </p:cNvPr>
            <p:cNvSpPr/>
            <p:nvPr/>
          </p:nvSpPr>
          <p:spPr>
            <a:xfrm flipH="1">
              <a:off x="7071762" y="1754738"/>
              <a:ext cx="341927" cy="385763"/>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82;p48">
              <a:extLst>
                <a:ext uri="{FF2B5EF4-FFF2-40B4-BE49-F238E27FC236}">
                  <a16:creationId xmlns:a16="http://schemas.microsoft.com/office/drawing/2014/main" id="{945E9A06-A489-9A1E-EB41-EE3A97F424D6}"/>
                </a:ext>
              </a:extLst>
            </p:cNvPr>
            <p:cNvSpPr/>
            <p:nvPr/>
          </p:nvSpPr>
          <p:spPr>
            <a:xfrm flipH="1">
              <a:off x="7088387" y="2006289"/>
              <a:ext cx="119618" cy="84561"/>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83;p48">
              <a:extLst>
                <a:ext uri="{FF2B5EF4-FFF2-40B4-BE49-F238E27FC236}">
                  <a16:creationId xmlns:a16="http://schemas.microsoft.com/office/drawing/2014/main" id="{799E5D41-FC93-8D57-D5A7-361A5A52D848}"/>
                </a:ext>
              </a:extLst>
            </p:cNvPr>
            <p:cNvSpPr/>
            <p:nvPr/>
          </p:nvSpPr>
          <p:spPr>
            <a:xfrm flipH="1">
              <a:off x="6909668" y="2156890"/>
              <a:ext cx="210955" cy="201415"/>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84;p48">
              <a:extLst>
                <a:ext uri="{FF2B5EF4-FFF2-40B4-BE49-F238E27FC236}">
                  <a16:creationId xmlns:a16="http://schemas.microsoft.com/office/drawing/2014/main" id="{095AE15E-2808-76D0-BCDE-8683E32F3C0C}"/>
                </a:ext>
              </a:extLst>
            </p:cNvPr>
            <p:cNvSpPr/>
            <p:nvPr/>
          </p:nvSpPr>
          <p:spPr>
            <a:xfrm flipH="1">
              <a:off x="6846209" y="2140403"/>
              <a:ext cx="170508" cy="57797"/>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85;p48">
              <a:extLst>
                <a:ext uri="{FF2B5EF4-FFF2-40B4-BE49-F238E27FC236}">
                  <a16:creationId xmlns:a16="http://schemas.microsoft.com/office/drawing/2014/main" id="{4237DCD9-C25B-4FE6-C9FE-ED985ACB4882}"/>
                </a:ext>
              </a:extLst>
            </p:cNvPr>
            <p:cNvSpPr/>
            <p:nvPr/>
          </p:nvSpPr>
          <p:spPr>
            <a:xfrm flipH="1">
              <a:off x="7005261" y="2099675"/>
              <a:ext cx="534229" cy="254653"/>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86;p48">
              <a:extLst>
                <a:ext uri="{FF2B5EF4-FFF2-40B4-BE49-F238E27FC236}">
                  <a16:creationId xmlns:a16="http://schemas.microsoft.com/office/drawing/2014/main" id="{65FAA4DE-85C8-D20F-1EC0-D2A90B04CF42}"/>
                </a:ext>
              </a:extLst>
            </p:cNvPr>
            <p:cNvSpPr/>
            <p:nvPr/>
          </p:nvSpPr>
          <p:spPr>
            <a:xfrm flipH="1">
              <a:off x="7341917" y="2112572"/>
              <a:ext cx="100866" cy="39856"/>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7;p48">
              <a:extLst>
                <a:ext uri="{FF2B5EF4-FFF2-40B4-BE49-F238E27FC236}">
                  <a16:creationId xmlns:a16="http://schemas.microsoft.com/office/drawing/2014/main" id="{2EB975F2-7DD2-4F65-D6D0-3CF1D9DE46DE}"/>
                </a:ext>
              </a:extLst>
            </p:cNvPr>
            <p:cNvSpPr/>
            <p:nvPr/>
          </p:nvSpPr>
          <p:spPr>
            <a:xfrm flipH="1">
              <a:off x="6813973" y="1509201"/>
              <a:ext cx="171623" cy="26949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88;p48">
              <a:extLst>
                <a:ext uri="{FF2B5EF4-FFF2-40B4-BE49-F238E27FC236}">
                  <a16:creationId xmlns:a16="http://schemas.microsoft.com/office/drawing/2014/main" id="{BFAE1EEE-251A-EA6B-813B-7253E533CC6D}"/>
                </a:ext>
              </a:extLst>
            </p:cNvPr>
            <p:cNvSpPr/>
            <p:nvPr/>
          </p:nvSpPr>
          <p:spPr>
            <a:xfrm flipH="1">
              <a:off x="6813973" y="1585714"/>
              <a:ext cx="102994" cy="93580"/>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89;p48">
              <a:extLst>
                <a:ext uri="{FF2B5EF4-FFF2-40B4-BE49-F238E27FC236}">
                  <a16:creationId xmlns:a16="http://schemas.microsoft.com/office/drawing/2014/main" id="{579B7B66-0FBE-2D0D-D8CB-4A172E826646}"/>
                </a:ext>
              </a:extLst>
            </p:cNvPr>
            <p:cNvSpPr/>
            <p:nvPr/>
          </p:nvSpPr>
          <p:spPr>
            <a:xfrm flipH="1">
              <a:off x="6683103" y="1244269"/>
              <a:ext cx="320031" cy="379168"/>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90;p48">
              <a:extLst>
                <a:ext uri="{FF2B5EF4-FFF2-40B4-BE49-F238E27FC236}">
                  <a16:creationId xmlns:a16="http://schemas.microsoft.com/office/drawing/2014/main" id="{71665AEC-FFFE-392A-366B-94B55128CEEF}"/>
                </a:ext>
              </a:extLst>
            </p:cNvPr>
            <p:cNvSpPr/>
            <p:nvPr/>
          </p:nvSpPr>
          <p:spPr>
            <a:xfrm flipH="1">
              <a:off x="6717366" y="1212946"/>
              <a:ext cx="417854" cy="295383"/>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91;p48">
              <a:extLst>
                <a:ext uri="{FF2B5EF4-FFF2-40B4-BE49-F238E27FC236}">
                  <a16:creationId xmlns:a16="http://schemas.microsoft.com/office/drawing/2014/main" id="{51A38C06-C629-8005-D265-326C1215839A}"/>
                </a:ext>
              </a:extLst>
            </p:cNvPr>
            <p:cNvSpPr/>
            <p:nvPr/>
          </p:nvSpPr>
          <p:spPr>
            <a:xfrm flipH="1">
              <a:off x="6916156" y="1420179"/>
              <a:ext cx="132797" cy="106865"/>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678;p56">
              <a:extLst>
                <a:ext uri="{FF2B5EF4-FFF2-40B4-BE49-F238E27FC236}">
                  <a16:creationId xmlns:a16="http://schemas.microsoft.com/office/drawing/2014/main" id="{400400DD-1668-99E3-6E6F-D066E1F9DF12}"/>
                </a:ext>
              </a:extLst>
            </p:cNvPr>
            <p:cNvGrpSpPr/>
            <p:nvPr/>
          </p:nvGrpSpPr>
          <p:grpSpPr>
            <a:xfrm>
              <a:off x="5012116" y="3053569"/>
              <a:ext cx="1289068" cy="1335658"/>
              <a:chOff x="1001650" y="1412475"/>
              <a:chExt cx="882900" cy="914775"/>
            </a:xfrm>
          </p:grpSpPr>
          <p:sp>
            <p:nvSpPr>
              <p:cNvPr id="146" name="Google Shape;1679;p56">
                <a:extLst>
                  <a:ext uri="{FF2B5EF4-FFF2-40B4-BE49-F238E27FC236}">
                    <a16:creationId xmlns:a16="http://schemas.microsoft.com/office/drawing/2014/main" id="{BBB22964-3AE9-3BBB-C037-BB26193C54E7}"/>
                  </a:ext>
                </a:extLst>
              </p:cNvPr>
              <p:cNvSpPr/>
              <p:nvPr/>
            </p:nvSpPr>
            <p:spPr>
              <a:xfrm>
                <a:off x="1771300" y="1412475"/>
                <a:ext cx="113250" cy="914775"/>
              </a:xfrm>
              <a:custGeom>
                <a:avLst/>
                <a:gdLst/>
                <a:ahLst/>
                <a:cxnLst/>
                <a:rect l="l" t="t" r="r" b="b"/>
                <a:pathLst>
                  <a:path w="4530" h="36591" extrusionOk="0">
                    <a:moveTo>
                      <a:pt x="4530" y="0"/>
                    </a:moveTo>
                    <a:lnTo>
                      <a:pt x="0" y="3581"/>
                    </a:lnTo>
                    <a:lnTo>
                      <a:pt x="0" y="36590"/>
                    </a:lnTo>
                    <a:lnTo>
                      <a:pt x="4530" y="33037"/>
                    </a:lnTo>
                    <a:lnTo>
                      <a:pt x="4530" y="0"/>
                    </a:lnTo>
                    <a:close/>
                  </a:path>
                </a:pathLst>
              </a:custGeom>
              <a:solidFill>
                <a:srgbClr val="284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80;p56">
                <a:extLst>
                  <a:ext uri="{FF2B5EF4-FFF2-40B4-BE49-F238E27FC236}">
                    <a16:creationId xmlns:a16="http://schemas.microsoft.com/office/drawing/2014/main" id="{66DCC931-D4CD-74D8-14A1-C6F5441DDA68}"/>
                  </a:ext>
                </a:extLst>
              </p:cNvPr>
              <p:cNvSpPr/>
              <p:nvPr/>
            </p:nvSpPr>
            <p:spPr>
              <a:xfrm>
                <a:off x="1001650" y="1501975"/>
                <a:ext cx="769675" cy="825275"/>
              </a:xfrm>
              <a:custGeom>
                <a:avLst/>
                <a:gdLst/>
                <a:ahLst/>
                <a:cxnLst/>
                <a:rect l="l" t="t" r="r" b="b"/>
                <a:pathLst>
                  <a:path w="30787" h="33011" extrusionOk="0">
                    <a:moveTo>
                      <a:pt x="0" y="1"/>
                    </a:moveTo>
                    <a:lnTo>
                      <a:pt x="0" y="33010"/>
                    </a:lnTo>
                    <a:lnTo>
                      <a:pt x="30786" y="33010"/>
                    </a:lnTo>
                    <a:lnTo>
                      <a:pt x="30786" y="1"/>
                    </a:lnTo>
                    <a:close/>
                  </a:path>
                </a:pathLst>
              </a:custGeom>
              <a:solidFill>
                <a:srgbClr val="456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81;p56">
                <a:extLst>
                  <a:ext uri="{FF2B5EF4-FFF2-40B4-BE49-F238E27FC236}">
                    <a16:creationId xmlns:a16="http://schemas.microsoft.com/office/drawing/2014/main" id="{844A6D1A-BF60-6D0A-D5D8-8DAF430D4506}"/>
                  </a:ext>
                </a:extLst>
              </p:cNvPr>
              <p:cNvSpPr/>
              <p:nvPr/>
            </p:nvSpPr>
            <p:spPr>
              <a:xfrm>
                <a:off x="1001650" y="1412475"/>
                <a:ext cx="882900" cy="89525"/>
              </a:xfrm>
              <a:custGeom>
                <a:avLst/>
                <a:gdLst/>
                <a:ahLst/>
                <a:cxnLst/>
                <a:rect l="l" t="t" r="r" b="b"/>
                <a:pathLst>
                  <a:path w="35316" h="3581" extrusionOk="0">
                    <a:moveTo>
                      <a:pt x="4530" y="0"/>
                    </a:moveTo>
                    <a:lnTo>
                      <a:pt x="0" y="3581"/>
                    </a:lnTo>
                    <a:lnTo>
                      <a:pt x="30786" y="3581"/>
                    </a:lnTo>
                    <a:lnTo>
                      <a:pt x="35316" y="0"/>
                    </a:lnTo>
                    <a:close/>
                  </a:path>
                </a:pathLst>
              </a:custGeom>
              <a:solidFill>
                <a:srgbClr val="22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82;p56">
                <a:extLst>
                  <a:ext uri="{FF2B5EF4-FFF2-40B4-BE49-F238E27FC236}">
                    <a16:creationId xmlns:a16="http://schemas.microsoft.com/office/drawing/2014/main" id="{C291FD64-5025-5E5F-8561-BD940114DAC8}"/>
                  </a:ext>
                </a:extLst>
              </p:cNvPr>
              <p:cNvSpPr/>
              <p:nvPr/>
            </p:nvSpPr>
            <p:spPr>
              <a:xfrm>
                <a:off x="1071500" y="1574525"/>
                <a:ext cx="630650" cy="679475"/>
              </a:xfrm>
              <a:custGeom>
                <a:avLst/>
                <a:gdLst/>
                <a:ahLst/>
                <a:cxnLst/>
                <a:rect l="l" t="t" r="r" b="b"/>
                <a:pathLst>
                  <a:path w="25226" h="27179" extrusionOk="0">
                    <a:moveTo>
                      <a:pt x="24466" y="760"/>
                    </a:moveTo>
                    <a:lnTo>
                      <a:pt x="24466" y="26555"/>
                    </a:lnTo>
                    <a:lnTo>
                      <a:pt x="868" y="26555"/>
                    </a:lnTo>
                    <a:lnTo>
                      <a:pt x="868" y="760"/>
                    </a:lnTo>
                    <a:close/>
                    <a:moveTo>
                      <a:pt x="0" y="1"/>
                    </a:moveTo>
                    <a:lnTo>
                      <a:pt x="0" y="27179"/>
                    </a:lnTo>
                    <a:lnTo>
                      <a:pt x="25225" y="27179"/>
                    </a:lnTo>
                    <a:lnTo>
                      <a:pt x="25225"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83;p56">
                <a:extLst>
                  <a:ext uri="{FF2B5EF4-FFF2-40B4-BE49-F238E27FC236}">
                    <a16:creationId xmlns:a16="http://schemas.microsoft.com/office/drawing/2014/main" id="{F32BDAF0-EA00-B686-D608-A9F27C6C4284}"/>
                  </a:ext>
                </a:extLst>
              </p:cNvPr>
              <p:cNvSpPr/>
              <p:nvPr/>
            </p:nvSpPr>
            <p:spPr>
              <a:xfrm>
                <a:off x="1692625" y="1685750"/>
                <a:ext cx="29200" cy="122075"/>
              </a:xfrm>
              <a:custGeom>
                <a:avLst/>
                <a:gdLst/>
                <a:ahLst/>
                <a:cxnLst/>
                <a:rect l="l" t="t" r="r" b="b"/>
                <a:pathLst>
                  <a:path w="1168" h="4883" extrusionOk="0">
                    <a:moveTo>
                      <a:pt x="435" y="0"/>
                    </a:moveTo>
                    <a:cubicBezTo>
                      <a:pt x="218" y="0"/>
                      <a:pt x="1" y="190"/>
                      <a:pt x="1" y="434"/>
                    </a:cubicBezTo>
                    <a:lnTo>
                      <a:pt x="1" y="4448"/>
                    </a:lnTo>
                    <a:cubicBezTo>
                      <a:pt x="1" y="4665"/>
                      <a:pt x="218" y="4882"/>
                      <a:pt x="435" y="4882"/>
                    </a:cubicBezTo>
                    <a:lnTo>
                      <a:pt x="706" y="4882"/>
                    </a:lnTo>
                    <a:cubicBezTo>
                      <a:pt x="950" y="4882"/>
                      <a:pt x="1167" y="4665"/>
                      <a:pt x="1167" y="4448"/>
                    </a:cubicBezTo>
                    <a:lnTo>
                      <a:pt x="1167" y="434"/>
                    </a:lnTo>
                    <a:cubicBezTo>
                      <a:pt x="1167" y="190"/>
                      <a:pt x="950" y="0"/>
                      <a:pt x="706" y="0"/>
                    </a:cubicBez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84;p56">
                <a:extLst>
                  <a:ext uri="{FF2B5EF4-FFF2-40B4-BE49-F238E27FC236}">
                    <a16:creationId xmlns:a16="http://schemas.microsoft.com/office/drawing/2014/main" id="{DAB2E3D2-8F0E-9B85-C916-FD8350842C28}"/>
                  </a:ext>
                </a:extLst>
              </p:cNvPr>
              <p:cNvSpPr/>
              <p:nvPr/>
            </p:nvSpPr>
            <p:spPr>
              <a:xfrm>
                <a:off x="1692625" y="2028850"/>
                <a:ext cx="29200" cy="122100"/>
              </a:xfrm>
              <a:custGeom>
                <a:avLst/>
                <a:gdLst/>
                <a:ahLst/>
                <a:cxnLst/>
                <a:rect l="l" t="t" r="r" b="b"/>
                <a:pathLst>
                  <a:path w="1168" h="4884" extrusionOk="0">
                    <a:moveTo>
                      <a:pt x="435" y="1"/>
                    </a:moveTo>
                    <a:cubicBezTo>
                      <a:pt x="218" y="1"/>
                      <a:pt x="1" y="191"/>
                      <a:pt x="1" y="435"/>
                    </a:cubicBezTo>
                    <a:lnTo>
                      <a:pt x="1" y="4449"/>
                    </a:lnTo>
                    <a:cubicBezTo>
                      <a:pt x="1" y="4693"/>
                      <a:pt x="218" y="4883"/>
                      <a:pt x="435" y="4883"/>
                    </a:cubicBezTo>
                    <a:lnTo>
                      <a:pt x="706" y="4883"/>
                    </a:lnTo>
                    <a:cubicBezTo>
                      <a:pt x="950" y="4883"/>
                      <a:pt x="1167" y="4693"/>
                      <a:pt x="1167" y="4449"/>
                    </a:cubicBezTo>
                    <a:lnTo>
                      <a:pt x="1167" y="435"/>
                    </a:lnTo>
                    <a:cubicBezTo>
                      <a:pt x="1167" y="218"/>
                      <a:pt x="950" y="1"/>
                      <a:pt x="706" y="1"/>
                    </a:cubicBez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85;p56">
                <a:extLst>
                  <a:ext uri="{FF2B5EF4-FFF2-40B4-BE49-F238E27FC236}">
                    <a16:creationId xmlns:a16="http://schemas.microsoft.com/office/drawing/2014/main" id="{FD4DCC37-E6EF-BAAA-C88D-EF3FE9D053E4}"/>
                  </a:ext>
                </a:extLst>
              </p:cNvPr>
              <p:cNvSpPr/>
              <p:nvPr/>
            </p:nvSpPr>
            <p:spPr>
              <a:xfrm>
                <a:off x="1228125" y="1754900"/>
                <a:ext cx="326200" cy="326200"/>
              </a:xfrm>
              <a:custGeom>
                <a:avLst/>
                <a:gdLst/>
                <a:ahLst/>
                <a:cxnLst/>
                <a:rect l="l" t="t" r="r" b="b"/>
                <a:pathLst>
                  <a:path w="13048" h="13048" extrusionOk="0">
                    <a:moveTo>
                      <a:pt x="5778" y="1"/>
                    </a:moveTo>
                    <a:lnTo>
                      <a:pt x="5778" y="2713"/>
                    </a:lnTo>
                    <a:cubicBezTo>
                      <a:pt x="5263" y="2822"/>
                      <a:pt x="4775" y="3039"/>
                      <a:pt x="4368" y="3310"/>
                    </a:cubicBezTo>
                    <a:lnTo>
                      <a:pt x="2442" y="1357"/>
                    </a:lnTo>
                    <a:lnTo>
                      <a:pt x="1357" y="2442"/>
                    </a:lnTo>
                    <a:lnTo>
                      <a:pt x="3283" y="4395"/>
                    </a:lnTo>
                    <a:cubicBezTo>
                      <a:pt x="3012" y="4802"/>
                      <a:pt x="2822" y="5263"/>
                      <a:pt x="2713" y="5778"/>
                    </a:cubicBezTo>
                    <a:lnTo>
                      <a:pt x="1" y="5778"/>
                    </a:lnTo>
                    <a:lnTo>
                      <a:pt x="1" y="7297"/>
                    </a:lnTo>
                    <a:lnTo>
                      <a:pt x="2713" y="7297"/>
                    </a:lnTo>
                    <a:cubicBezTo>
                      <a:pt x="2822" y="7812"/>
                      <a:pt x="3012" y="8273"/>
                      <a:pt x="3283" y="8680"/>
                    </a:cubicBezTo>
                    <a:lnTo>
                      <a:pt x="1357" y="10633"/>
                    </a:lnTo>
                    <a:lnTo>
                      <a:pt x="2442" y="11691"/>
                    </a:lnTo>
                    <a:lnTo>
                      <a:pt x="4368" y="9765"/>
                    </a:lnTo>
                    <a:cubicBezTo>
                      <a:pt x="4775" y="10037"/>
                      <a:pt x="5263" y="10254"/>
                      <a:pt x="5778" y="10335"/>
                    </a:cubicBezTo>
                    <a:lnTo>
                      <a:pt x="5778" y="13047"/>
                    </a:lnTo>
                    <a:lnTo>
                      <a:pt x="7297" y="13047"/>
                    </a:lnTo>
                    <a:lnTo>
                      <a:pt x="7297" y="10335"/>
                    </a:lnTo>
                    <a:cubicBezTo>
                      <a:pt x="7813" y="10254"/>
                      <a:pt x="8274" y="10037"/>
                      <a:pt x="8680" y="9765"/>
                    </a:cubicBezTo>
                    <a:lnTo>
                      <a:pt x="10606" y="11691"/>
                    </a:lnTo>
                    <a:lnTo>
                      <a:pt x="11691" y="10633"/>
                    </a:lnTo>
                    <a:lnTo>
                      <a:pt x="9765" y="8680"/>
                    </a:lnTo>
                    <a:cubicBezTo>
                      <a:pt x="10037" y="8273"/>
                      <a:pt x="10254" y="7812"/>
                      <a:pt x="10335" y="7297"/>
                    </a:cubicBezTo>
                    <a:lnTo>
                      <a:pt x="13047" y="7297"/>
                    </a:lnTo>
                    <a:lnTo>
                      <a:pt x="13047" y="5778"/>
                    </a:lnTo>
                    <a:lnTo>
                      <a:pt x="10335" y="5778"/>
                    </a:lnTo>
                    <a:cubicBezTo>
                      <a:pt x="10254" y="5263"/>
                      <a:pt x="10037" y="4802"/>
                      <a:pt x="9765" y="4395"/>
                    </a:cubicBezTo>
                    <a:lnTo>
                      <a:pt x="11691" y="2442"/>
                    </a:lnTo>
                    <a:lnTo>
                      <a:pt x="10606" y="1357"/>
                    </a:lnTo>
                    <a:lnTo>
                      <a:pt x="8680" y="3310"/>
                    </a:lnTo>
                    <a:cubicBezTo>
                      <a:pt x="8274" y="3039"/>
                      <a:pt x="7813" y="2822"/>
                      <a:pt x="7297" y="2713"/>
                    </a:cubicBezTo>
                    <a:lnTo>
                      <a:pt x="7297" y="1"/>
                    </a:lnTo>
                    <a:close/>
                  </a:path>
                </a:pathLst>
              </a:custGeom>
              <a:solidFill>
                <a:srgbClr val="606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86;p56">
                <a:extLst>
                  <a:ext uri="{FF2B5EF4-FFF2-40B4-BE49-F238E27FC236}">
                    <a16:creationId xmlns:a16="http://schemas.microsoft.com/office/drawing/2014/main" id="{16EEFFBC-54C2-A532-2E98-AEE711856A4F}"/>
                  </a:ext>
                </a:extLst>
              </p:cNvPr>
              <p:cNvSpPr/>
              <p:nvPr/>
            </p:nvSpPr>
            <p:spPr>
              <a:xfrm>
                <a:off x="1365800" y="1731175"/>
                <a:ext cx="37975" cy="325500"/>
              </a:xfrm>
              <a:custGeom>
                <a:avLst/>
                <a:gdLst/>
                <a:ahLst/>
                <a:cxnLst/>
                <a:rect l="l" t="t" r="r" b="b"/>
                <a:pathLst>
                  <a:path w="1519" h="13020" extrusionOk="0">
                    <a:moveTo>
                      <a:pt x="0" y="0"/>
                    </a:moveTo>
                    <a:lnTo>
                      <a:pt x="0" y="13020"/>
                    </a:lnTo>
                    <a:lnTo>
                      <a:pt x="1519" y="13020"/>
                    </a:lnTo>
                    <a:lnTo>
                      <a:pt x="1519" y="0"/>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87;p56">
                <a:extLst>
                  <a:ext uri="{FF2B5EF4-FFF2-40B4-BE49-F238E27FC236}">
                    <a16:creationId xmlns:a16="http://schemas.microsoft.com/office/drawing/2014/main" id="{FEDED773-E06B-45EB-C50D-181813F145AE}"/>
                  </a:ext>
                </a:extLst>
              </p:cNvPr>
              <p:cNvSpPr/>
              <p:nvPr/>
            </p:nvSpPr>
            <p:spPr>
              <a:xfrm>
                <a:off x="1256625" y="1765750"/>
                <a:ext cx="257025" cy="257025"/>
              </a:xfrm>
              <a:custGeom>
                <a:avLst/>
                <a:gdLst/>
                <a:ahLst/>
                <a:cxnLst/>
                <a:rect l="l" t="t" r="r" b="b"/>
                <a:pathLst>
                  <a:path w="10281" h="10281" extrusionOk="0">
                    <a:moveTo>
                      <a:pt x="9195" y="1"/>
                    </a:moveTo>
                    <a:lnTo>
                      <a:pt x="0" y="9196"/>
                    </a:lnTo>
                    <a:lnTo>
                      <a:pt x="1085" y="10281"/>
                    </a:lnTo>
                    <a:lnTo>
                      <a:pt x="10280" y="1086"/>
                    </a:lnTo>
                    <a:lnTo>
                      <a:pt x="9195"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88;p56">
                <a:extLst>
                  <a:ext uri="{FF2B5EF4-FFF2-40B4-BE49-F238E27FC236}">
                    <a16:creationId xmlns:a16="http://schemas.microsoft.com/office/drawing/2014/main" id="{BBF4EAC1-A88A-05BA-388F-30AB76BEE83F}"/>
                  </a:ext>
                </a:extLst>
              </p:cNvPr>
              <p:cNvSpPr/>
              <p:nvPr/>
            </p:nvSpPr>
            <p:spPr>
              <a:xfrm>
                <a:off x="1222025" y="1875600"/>
                <a:ext cx="325525" cy="38000"/>
              </a:xfrm>
              <a:custGeom>
                <a:avLst/>
                <a:gdLst/>
                <a:ahLst/>
                <a:cxnLst/>
                <a:rect l="l" t="t" r="r" b="b"/>
                <a:pathLst>
                  <a:path w="13021" h="1520" extrusionOk="0">
                    <a:moveTo>
                      <a:pt x="1" y="1"/>
                    </a:moveTo>
                    <a:lnTo>
                      <a:pt x="1" y="1520"/>
                    </a:lnTo>
                    <a:lnTo>
                      <a:pt x="13020" y="1520"/>
                    </a:lnTo>
                    <a:lnTo>
                      <a:pt x="13020"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89;p56">
                <a:extLst>
                  <a:ext uri="{FF2B5EF4-FFF2-40B4-BE49-F238E27FC236}">
                    <a16:creationId xmlns:a16="http://schemas.microsoft.com/office/drawing/2014/main" id="{2A147677-9D01-7AD7-144A-B1D3C5FD3BBD}"/>
                  </a:ext>
                </a:extLst>
              </p:cNvPr>
              <p:cNvSpPr/>
              <p:nvPr/>
            </p:nvSpPr>
            <p:spPr>
              <a:xfrm>
                <a:off x="1255925" y="1765750"/>
                <a:ext cx="257025" cy="257025"/>
              </a:xfrm>
              <a:custGeom>
                <a:avLst/>
                <a:gdLst/>
                <a:ahLst/>
                <a:cxnLst/>
                <a:rect l="l" t="t" r="r" b="b"/>
                <a:pathLst>
                  <a:path w="10281" h="10281" extrusionOk="0">
                    <a:moveTo>
                      <a:pt x="1086" y="1"/>
                    </a:moveTo>
                    <a:lnTo>
                      <a:pt x="1" y="1086"/>
                    </a:lnTo>
                    <a:lnTo>
                      <a:pt x="9196" y="10281"/>
                    </a:lnTo>
                    <a:lnTo>
                      <a:pt x="10281" y="9196"/>
                    </a:lnTo>
                    <a:lnTo>
                      <a:pt x="1086"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90;p56">
                <a:extLst>
                  <a:ext uri="{FF2B5EF4-FFF2-40B4-BE49-F238E27FC236}">
                    <a16:creationId xmlns:a16="http://schemas.microsoft.com/office/drawing/2014/main" id="{3C4FA5C2-377D-AD65-F5F0-4A8A95E926B6}"/>
                  </a:ext>
                </a:extLst>
              </p:cNvPr>
              <p:cNvSpPr/>
              <p:nvPr/>
            </p:nvSpPr>
            <p:spPr>
              <a:xfrm>
                <a:off x="1288475" y="1797625"/>
                <a:ext cx="193300" cy="193275"/>
              </a:xfrm>
              <a:custGeom>
                <a:avLst/>
                <a:gdLst/>
                <a:ahLst/>
                <a:cxnLst/>
                <a:rect l="l" t="t" r="r" b="b"/>
                <a:pathLst>
                  <a:path w="7732" h="7731" extrusionOk="0">
                    <a:moveTo>
                      <a:pt x="3852" y="1"/>
                    </a:moveTo>
                    <a:cubicBezTo>
                      <a:pt x="1710" y="1"/>
                      <a:pt x="1" y="1736"/>
                      <a:pt x="1" y="3852"/>
                    </a:cubicBezTo>
                    <a:cubicBezTo>
                      <a:pt x="1" y="5995"/>
                      <a:pt x="1710" y="7731"/>
                      <a:pt x="3852" y="7731"/>
                    </a:cubicBezTo>
                    <a:cubicBezTo>
                      <a:pt x="5995" y="7731"/>
                      <a:pt x="7731" y="5995"/>
                      <a:pt x="7731" y="3852"/>
                    </a:cubicBezTo>
                    <a:cubicBezTo>
                      <a:pt x="7731" y="1736"/>
                      <a:pt x="5995" y="1"/>
                      <a:pt x="3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91;p56">
                <a:extLst>
                  <a:ext uri="{FF2B5EF4-FFF2-40B4-BE49-F238E27FC236}">
                    <a16:creationId xmlns:a16="http://schemas.microsoft.com/office/drawing/2014/main" id="{CE3FB85D-1CC3-D437-E797-0B368D57E402}"/>
                  </a:ext>
                </a:extLst>
              </p:cNvPr>
              <p:cNvSpPr/>
              <p:nvPr/>
            </p:nvSpPr>
            <p:spPr>
              <a:xfrm>
                <a:off x="1289175" y="1807450"/>
                <a:ext cx="190550" cy="174300"/>
              </a:xfrm>
              <a:custGeom>
                <a:avLst/>
                <a:gdLst/>
                <a:ahLst/>
                <a:cxnLst/>
                <a:rect l="l" t="t" r="r" b="b"/>
                <a:pathLst>
                  <a:path w="7622" h="6972" extrusionOk="0">
                    <a:moveTo>
                      <a:pt x="3811" y="1"/>
                    </a:moveTo>
                    <a:cubicBezTo>
                      <a:pt x="2923" y="1"/>
                      <a:pt x="2034" y="340"/>
                      <a:pt x="1356" y="1018"/>
                    </a:cubicBezTo>
                    <a:cubicBezTo>
                      <a:pt x="0" y="2374"/>
                      <a:pt x="0" y="4598"/>
                      <a:pt x="1356" y="5954"/>
                    </a:cubicBezTo>
                    <a:cubicBezTo>
                      <a:pt x="2034" y="6633"/>
                      <a:pt x="2923" y="6972"/>
                      <a:pt x="3811" y="6972"/>
                    </a:cubicBezTo>
                    <a:cubicBezTo>
                      <a:pt x="4699" y="6972"/>
                      <a:pt x="5588" y="6633"/>
                      <a:pt x="6266" y="5954"/>
                    </a:cubicBezTo>
                    <a:cubicBezTo>
                      <a:pt x="7622" y="4598"/>
                      <a:pt x="7622" y="2374"/>
                      <a:pt x="6266" y="1018"/>
                    </a:cubicBezTo>
                    <a:cubicBezTo>
                      <a:pt x="5588" y="340"/>
                      <a:pt x="4699" y="1"/>
                      <a:pt x="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92;p56">
                <a:extLst>
                  <a:ext uri="{FF2B5EF4-FFF2-40B4-BE49-F238E27FC236}">
                    <a16:creationId xmlns:a16="http://schemas.microsoft.com/office/drawing/2014/main" id="{9D2B5094-107D-4DF7-DF29-BDFB79CC87D1}"/>
                  </a:ext>
                </a:extLst>
              </p:cNvPr>
              <p:cNvSpPr/>
              <p:nvPr/>
            </p:nvSpPr>
            <p:spPr>
              <a:xfrm>
                <a:off x="1323750" y="1807125"/>
                <a:ext cx="158025" cy="183775"/>
              </a:xfrm>
              <a:custGeom>
                <a:avLst/>
                <a:gdLst/>
                <a:ahLst/>
                <a:cxnLst/>
                <a:rect l="l" t="t" r="r" b="b"/>
                <a:pathLst>
                  <a:path w="6321" h="7351" extrusionOk="0">
                    <a:moveTo>
                      <a:pt x="4096" y="0"/>
                    </a:moveTo>
                    <a:lnTo>
                      <a:pt x="4096" y="0"/>
                    </a:lnTo>
                    <a:cubicBezTo>
                      <a:pt x="4964" y="705"/>
                      <a:pt x="5534" y="1790"/>
                      <a:pt x="5534" y="2984"/>
                    </a:cubicBezTo>
                    <a:cubicBezTo>
                      <a:pt x="5534" y="5100"/>
                      <a:pt x="3798" y="6835"/>
                      <a:pt x="1655" y="6835"/>
                    </a:cubicBezTo>
                    <a:cubicBezTo>
                      <a:pt x="1085" y="6835"/>
                      <a:pt x="516" y="6700"/>
                      <a:pt x="0" y="6456"/>
                    </a:cubicBezTo>
                    <a:lnTo>
                      <a:pt x="0" y="6456"/>
                    </a:lnTo>
                    <a:cubicBezTo>
                      <a:pt x="678" y="6998"/>
                      <a:pt x="1519" y="7351"/>
                      <a:pt x="2441" y="7351"/>
                    </a:cubicBezTo>
                    <a:cubicBezTo>
                      <a:pt x="4584" y="7351"/>
                      <a:pt x="6320" y="5615"/>
                      <a:pt x="6320" y="3472"/>
                    </a:cubicBezTo>
                    <a:cubicBezTo>
                      <a:pt x="6320" y="1953"/>
                      <a:pt x="5398" y="624"/>
                      <a:pt x="4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1437;p16">
            <a:extLst>
              <a:ext uri="{FF2B5EF4-FFF2-40B4-BE49-F238E27FC236}">
                <a16:creationId xmlns:a16="http://schemas.microsoft.com/office/drawing/2014/main" id="{95B87BCD-8232-631C-0E32-95E452997C22}"/>
              </a:ext>
            </a:extLst>
          </p:cNvPr>
          <p:cNvSpPr txBox="1"/>
          <p:nvPr/>
        </p:nvSpPr>
        <p:spPr>
          <a:xfrm>
            <a:off x="810500" y="3228614"/>
            <a:ext cx="2955198" cy="401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a:latin typeface="Fira Sans"/>
                <a:ea typeface="Fira Sans"/>
                <a:cs typeface="Fira Sans"/>
                <a:sym typeface="Fira Sans"/>
              </a:rPr>
              <a:t>Presenter: </a:t>
            </a:r>
            <a:r>
              <a:rPr lang="en-US" sz="1200">
                <a:latin typeface="Fira Sans"/>
                <a:ea typeface="Fira Sans"/>
                <a:cs typeface="Fira Sans"/>
                <a:sym typeface="Fira Sans"/>
              </a:rPr>
              <a:t>Li </a:t>
            </a:r>
            <a:r>
              <a:rPr lang="en-US" sz="1200" err="1">
                <a:latin typeface="Fira Sans"/>
                <a:ea typeface="Fira Sans"/>
                <a:cs typeface="Fira Sans"/>
                <a:sym typeface="Fira Sans"/>
              </a:rPr>
              <a:t>SHENGWEI</a:t>
            </a:r>
            <a:r>
              <a:rPr lang="en-GB" sz="1200">
                <a:latin typeface="Fira Sans"/>
                <a:ea typeface="Fira Sans"/>
                <a:cs typeface="Fira Sans"/>
                <a:sym typeface="Fira Sans"/>
              </a:rPr>
              <a:t>, George</a:t>
            </a:r>
            <a:endParaRPr lang="en-US" sz="1200">
              <a:latin typeface="Fira Sans"/>
              <a:ea typeface="Fira Sans"/>
              <a:cs typeface="Fira Sans"/>
              <a:sym typeface="Fira Sans"/>
            </a:endParaRPr>
          </a:p>
        </p:txBody>
      </p:sp>
    </p:spTree>
    <p:extLst>
      <p:ext uri="{BB962C8B-B14F-4D97-AF65-F5344CB8AC3E}">
        <p14:creationId xmlns:p14="http://schemas.microsoft.com/office/powerpoint/2010/main" val="2387413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7"/>
          <p:cNvSpPr txBox="1">
            <a:spLocks noGrp="1"/>
          </p:cNvSpPr>
          <p:nvPr>
            <p:ph type="title"/>
          </p:nvPr>
        </p:nvSpPr>
        <p:spPr>
          <a:xfrm>
            <a:off x="180000" y="275919"/>
            <a:ext cx="8784000" cy="572700"/>
          </a:xfrm>
          <a:prstGeom prst="rect">
            <a:avLst/>
          </a:prstGeom>
        </p:spPr>
        <p:txBody>
          <a:bodyPr spcFirstLastPara="1" wrap="square" lIns="91425" tIns="91425" rIns="91425" bIns="91425" anchor="t" anchorCtr="0">
            <a:noAutofit/>
          </a:bodyPr>
          <a:lstStyle/>
          <a:p>
            <a:r>
              <a:rPr lang="en"/>
              <a:t>Steps of loan application</a:t>
            </a:r>
            <a:endParaRPr lang="en-US"/>
          </a:p>
        </p:txBody>
      </p:sp>
      <p:grpSp>
        <p:nvGrpSpPr>
          <p:cNvPr id="1446" name="Google Shape;1446;p17"/>
          <p:cNvGrpSpPr/>
          <p:nvPr/>
        </p:nvGrpSpPr>
        <p:grpSpPr>
          <a:xfrm>
            <a:off x="1278748" y="4066099"/>
            <a:ext cx="1428952" cy="1038862"/>
            <a:chOff x="1312650" y="1949612"/>
            <a:chExt cx="2533206" cy="2075311"/>
          </a:xfrm>
        </p:grpSpPr>
        <p:sp>
          <p:nvSpPr>
            <p:cNvPr id="1447" name="Google Shape;1447;p17"/>
            <p:cNvSpPr/>
            <p:nvPr/>
          </p:nvSpPr>
          <p:spPr>
            <a:xfrm>
              <a:off x="2404565" y="3692446"/>
              <a:ext cx="786293" cy="183519"/>
            </a:xfrm>
            <a:custGeom>
              <a:avLst/>
              <a:gdLst/>
              <a:ahLst/>
              <a:cxnLst/>
              <a:rect l="l" t="t" r="r" b="b"/>
              <a:pathLst>
                <a:path w="5210" h="1216" extrusionOk="0">
                  <a:moveTo>
                    <a:pt x="2605" y="1"/>
                  </a:moveTo>
                  <a:cubicBezTo>
                    <a:pt x="1154" y="1"/>
                    <a:pt x="1" y="258"/>
                    <a:pt x="1" y="605"/>
                  </a:cubicBezTo>
                  <a:cubicBezTo>
                    <a:pt x="1" y="952"/>
                    <a:pt x="1154" y="1216"/>
                    <a:pt x="2605" y="1216"/>
                  </a:cubicBezTo>
                  <a:cubicBezTo>
                    <a:pt x="4049" y="1216"/>
                    <a:pt x="5209" y="952"/>
                    <a:pt x="5209" y="605"/>
                  </a:cubicBezTo>
                  <a:cubicBezTo>
                    <a:pt x="5209" y="258"/>
                    <a:pt x="4049" y="1"/>
                    <a:pt x="260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3059714" y="3692446"/>
              <a:ext cx="786142" cy="183519"/>
            </a:xfrm>
            <a:custGeom>
              <a:avLst/>
              <a:gdLst/>
              <a:ahLst/>
              <a:cxnLst/>
              <a:rect l="l" t="t" r="r" b="b"/>
              <a:pathLst>
                <a:path w="5209" h="1216" extrusionOk="0">
                  <a:moveTo>
                    <a:pt x="2604" y="1"/>
                  </a:moveTo>
                  <a:cubicBezTo>
                    <a:pt x="1153" y="1"/>
                    <a:pt x="0" y="258"/>
                    <a:pt x="0" y="605"/>
                  </a:cubicBezTo>
                  <a:cubicBezTo>
                    <a:pt x="0" y="952"/>
                    <a:pt x="1153" y="1216"/>
                    <a:pt x="2604" y="1216"/>
                  </a:cubicBezTo>
                  <a:cubicBezTo>
                    <a:pt x="4048" y="1216"/>
                    <a:pt x="5208" y="952"/>
                    <a:pt x="5208" y="605"/>
                  </a:cubicBezTo>
                  <a:cubicBezTo>
                    <a:pt x="5208" y="258"/>
                    <a:pt x="4048" y="1"/>
                    <a:pt x="2604"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1312650" y="3692446"/>
              <a:ext cx="1392841" cy="332477"/>
            </a:xfrm>
            <a:custGeom>
              <a:avLst/>
              <a:gdLst/>
              <a:ahLst/>
              <a:cxnLst/>
              <a:rect l="l" t="t" r="r" b="b"/>
              <a:pathLst>
                <a:path w="9229" h="2203" extrusionOk="0">
                  <a:moveTo>
                    <a:pt x="4597" y="1"/>
                  </a:moveTo>
                  <a:cubicBezTo>
                    <a:pt x="2056" y="1"/>
                    <a:pt x="0" y="494"/>
                    <a:pt x="0" y="1098"/>
                  </a:cubicBezTo>
                  <a:cubicBezTo>
                    <a:pt x="0" y="1709"/>
                    <a:pt x="2056" y="2202"/>
                    <a:pt x="4597" y="2202"/>
                  </a:cubicBezTo>
                  <a:cubicBezTo>
                    <a:pt x="7146" y="2202"/>
                    <a:pt x="9229" y="1709"/>
                    <a:pt x="9229" y="1098"/>
                  </a:cubicBezTo>
                  <a:cubicBezTo>
                    <a:pt x="9229" y="494"/>
                    <a:pt x="7146" y="1"/>
                    <a:pt x="4597"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1312650" y="2600534"/>
              <a:ext cx="554480" cy="485359"/>
            </a:xfrm>
            <a:custGeom>
              <a:avLst/>
              <a:gdLst/>
              <a:ahLst/>
              <a:cxnLst/>
              <a:rect l="l" t="t" r="r" b="b"/>
              <a:pathLst>
                <a:path w="3674" h="3216" extrusionOk="0">
                  <a:moveTo>
                    <a:pt x="896" y="0"/>
                  </a:moveTo>
                  <a:lnTo>
                    <a:pt x="0" y="1451"/>
                  </a:lnTo>
                  <a:lnTo>
                    <a:pt x="2778" y="3215"/>
                  </a:lnTo>
                  <a:lnTo>
                    <a:pt x="3674" y="1736"/>
                  </a:lnTo>
                  <a:lnTo>
                    <a:pt x="896" y="0"/>
                  </a:lnTo>
                  <a:close/>
                </a:path>
              </a:pathLst>
            </a:custGeom>
            <a:solidFill>
              <a:srgbClr val="328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1622793" y="2963046"/>
              <a:ext cx="87232" cy="66254"/>
            </a:xfrm>
            <a:custGeom>
              <a:avLst/>
              <a:gdLst/>
              <a:ahLst/>
              <a:cxnLst/>
              <a:rect l="l" t="t" r="r" b="b"/>
              <a:pathLst>
                <a:path w="578" h="439" extrusionOk="0">
                  <a:moveTo>
                    <a:pt x="56" y="1"/>
                  </a:moveTo>
                  <a:lnTo>
                    <a:pt x="1" y="119"/>
                  </a:lnTo>
                  <a:lnTo>
                    <a:pt x="521" y="438"/>
                  </a:lnTo>
                  <a:lnTo>
                    <a:pt x="577" y="320"/>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1675163" y="2967272"/>
              <a:ext cx="43163" cy="35768"/>
            </a:xfrm>
            <a:custGeom>
              <a:avLst/>
              <a:gdLst/>
              <a:ahLst/>
              <a:cxnLst/>
              <a:rect l="l" t="t" r="r" b="b"/>
              <a:pathLst>
                <a:path w="286" h="237" extrusionOk="0">
                  <a:moveTo>
                    <a:pt x="29" y="0"/>
                  </a:moveTo>
                  <a:lnTo>
                    <a:pt x="1" y="63"/>
                  </a:lnTo>
                  <a:lnTo>
                    <a:pt x="258" y="237"/>
                  </a:lnTo>
                  <a:lnTo>
                    <a:pt x="286" y="174"/>
                  </a:lnTo>
                  <a:lnTo>
                    <a:pt x="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1697197" y="2967272"/>
              <a:ext cx="30637" cy="22185"/>
            </a:xfrm>
            <a:custGeom>
              <a:avLst/>
              <a:gdLst/>
              <a:ahLst/>
              <a:cxnLst/>
              <a:rect l="l" t="t" r="r" b="b"/>
              <a:pathLst>
                <a:path w="203" h="147" extrusionOk="0">
                  <a:moveTo>
                    <a:pt x="1" y="0"/>
                  </a:moveTo>
                  <a:lnTo>
                    <a:pt x="1" y="63"/>
                  </a:lnTo>
                  <a:lnTo>
                    <a:pt x="174" y="146"/>
                  </a:lnTo>
                  <a:lnTo>
                    <a:pt x="202" y="11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1683614" y="2894528"/>
              <a:ext cx="74554" cy="57802"/>
            </a:xfrm>
            <a:custGeom>
              <a:avLst/>
              <a:gdLst/>
              <a:ahLst/>
              <a:cxnLst/>
              <a:rect l="l" t="t" r="r" b="b"/>
              <a:pathLst>
                <a:path w="494" h="383" extrusionOk="0">
                  <a:moveTo>
                    <a:pt x="85" y="1"/>
                  </a:moveTo>
                  <a:cubicBezTo>
                    <a:pt x="62" y="1"/>
                    <a:pt x="44" y="16"/>
                    <a:pt x="28" y="52"/>
                  </a:cubicBezTo>
                  <a:lnTo>
                    <a:pt x="0" y="80"/>
                  </a:lnTo>
                  <a:cubicBezTo>
                    <a:pt x="0" y="107"/>
                    <a:pt x="0" y="163"/>
                    <a:pt x="28" y="163"/>
                  </a:cubicBezTo>
                  <a:lnTo>
                    <a:pt x="348" y="371"/>
                  </a:lnTo>
                  <a:cubicBezTo>
                    <a:pt x="356" y="379"/>
                    <a:pt x="364" y="383"/>
                    <a:pt x="372" y="383"/>
                  </a:cubicBezTo>
                  <a:cubicBezTo>
                    <a:pt x="392" y="383"/>
                    <a:pt x="413" y="361"/>
                    <a:pt x="438" y="337"/>
                  </a:cubicBezTo>
                  <a:lnTo>
                    <a:pt x="466" y="309"/>
                  </a:lnTo>
                  <a:cubicBezTo>
                    <a:pt x="493" y="281"/>
                    <a:pt x="466" y="226"/>
                    <a:pt x="438" y="198"/>
                  </a:cubicBezTo>
                  <a:lnTo>
                    <a:pt x="146" y="24"/>
                  </a:lnTo>
                  <a:cubicBezTo>
                    <a:pt x="123" y="9"/>
                    <a:pt x="103"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1473985" y="2666486"/>
              <a:ext cx="44220" cy="30486"/>
            </a:xfrm>
            <a:custGeom>
              <a:avLst/>
              <a:gdLst/>
              <a:ahLst/>
              <a:cxnLst/>
              <a:rect l="l" t="t" r="r" b="b"/>
              <a:pathLst>
                <a:path w="293" h="202" extrusionOk="0">
                  <a:moveTo>
                    <a:pt x="28" y="1"/>
                  </a:moveTo>
                  <a:lnTo>
                    <a:pt x="1" y="28"/>
                  </a:lnTo>
                  <a:lnTo>
                    <a:pt x="264" y="202"/>
                  </a:lnTo>
                  <a:lnTo>
                    <a:pt x="292" y="174"/>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1465684" y="2674938"/>
              <a:ext cx="30486" cy="22034"/>
            </a:xfrm>
            <a:custGeom>
              <a:avLst/>
              <a:gdLst/>
              <a:ahLst/>
              <a:cxnLst/>
              <a:rect l="l" t="t" r="r" b="b"/>
              <a:pathLst>
                <a:path w="202" h="146" extrusionOk="0">
                  <a:moveTo>
                    <a:pt x="28" y="0"/>
                  </a:moveTo>
                  <a:lnTo>
                    <a:pt x="0" y="28"/>
                  </a:lnTo>
                  <a:lnTo>
                    <a:pt x="174" y="146"/>
                  </a:lnTo>
                  <a:lnTo>
                    <a:pt x="201" y="118"/>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1342985" y="2630869"/>
              <a:ext cx="493810" cy="419407"/>
            </a:xfrm>
            <a:custGeom>
              <a:avLst/>
              <a:gdLst/>
              <a:ahLst/>
              <a:cxnLst/>
              <a:rect l="l" t="t" r="r" b="b"/>
              <a:pathLst>
                <a:path w="3272" h="2779" extrusionOk="0">
                  <a:moveTo>
                    <a:pt x="841" y="63"/>
                  </a:moveTo>
                  <a:lnTo>
                    <a:pt x="3181" y="1507"/>
                  </a:lnTo>
                  <a:cubicBezTo>
                    <a:pt x="3125" y="1563"/>
                    <a:pt x="3153" y="1681"/>
                    <a:pt x="3216" y="1736"/>
                  </a:cubicBezTo>
                  <a:lnTo>
                    <a:pt x="2632" y="2695"/>
                  </a:lnTo>
                  <a:cubicBezTo>
                    <a:pt x="2603" y="2675"/>
                    <a:pt x="2573" y="2666"/>
                    <a:pt x="2543" y="2666"/>
                  </a:cubicBezTo>
                  <a:cubicBezTo>
                    <a:pt x="2489" y="2666"/>
                    <a:pt x="2439" y="2696"/>
                    <a:pt x="2403" y="2750"/>
                  </a:cubicBezTo>
                  <a:lnTo>
                    <a:pt x="91" y="1278"/>
                  </a:lnTo>
                  <a:cubicBezTo>
                    <a:pt x="119" y="1216"/>
                    <a:pt x="91" y="1132"/>
                    <a:pt x="56" y="1105"/>
                  </a:cubicBezTo>
                  <a:lnTo>
                    <a:pt x="667" y="118"/>
                  </a:lnTo>
                  <a:cubicBezTo>
                    <a:pt x="723" y="118"/>
                    <a:pt x="813" y="118"/>
                    <a:pt x="841" y="63"/>
                  </a:cubicBezTo>
                  <a:close/>
                  <a:moveTo>
                    <a:pt x="841" y="0"/>
                  </a:moveTo>
                  <a:cubicBezTo>
                    <a:pt x="800" y="46"/>
                    <a:pt x="755" y="74"/>
                    <a:pt x="712" y="74"/>
                  </a:cubicBezTo>
                  <a:cubicBezTo>
                    <a:pt x="697" y="74"/>
                    <a:pt x="682" y="70"/>
                    <a:pt x="667" y="63"/>
                  </a:cubicBezTo>
                  <a:lnTo>
                    <a:pt x="639" y="63"/>
                  </a:lnTo>
                  <a:lnTo>
                    <a:pt x="1" y="1105"/>
                  </a:lnTo>
                  <a:lnTo>
                    <a:pt x="28" y="1105"/>
                  </a:lnTo>
                  <a:cubicBezTo>
                    <a:pt x="56" y="1160"/>
                    <a:pt x="56" y="1216"/>
                    <a:pt x="28" y="1278"/>
                  </a:cubicBezTo>
                  <a:lnTo>
                    <a:pt x="28" y="1306"/>
                  </a:lnTo>
                  <a:lnTo>
                    <a:pt x="2403" y="2778"/>
                  </a:lnTo>
                  <a:cubicBezTo>
                    <a:pt x="2438" y="2725"/>
                    <a:pt x="2488" y="2706"/>
                    <a:pt x="2533" y="2706"/>
                  </a:cubicBezTo>
                  <a:cubicBezTo>
                    <a:pt x="2559" y="2706"/>
                    <a:pt x="2584" y="2712"/>
                    <a:pt x="2605" y="2722"/>
                  </a:cubicBezTo>
                  <a:lnTo>
                    <a:pt x="2632" y="2722"/>
                  </a:lnTo>
                  <a:lnTo>
                    <a:pt x="3271" y="1709"/>
                  </a:lnTo>
                  <a:lnTo>
                    <a:pt x="3244" y="1709"/>
                  </a:lnTo>
                  <a:cubicBezTo>
                    <a:pt x="3181" y="1653"/>
                    <a:pt x="3153" y="1563"/>
                    <a:pt x="3216" y="1507"/>
                  </a:cubicBezTo>
                  <a:lnTo>
                    <a:pt x="3216" y="1479"/>
                  </a:lnTo>
                  <a:lnTo>
                    <a:pt x="8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1526354" y="2785714"/>
              <a:ext cx="127075" cy="112586"/>
            </a:xfrm>
            <a:custGeom>
              <a:avLst/>
              <a:gdLst/>
              <a:ahLst/>
              <a:cxnLst/>
              <a:rect l="l" t="t" r="r" b="b"/>
              <a:pathLst>
                <a:path w="842" h="746" extrusionOk="0">
                  <a:moveTo>
                    <a:pt x="413" y="0"/>
                  </a:moveTo>
                  <a:cubicBezTo>
                    <a:pt x="286" y="0"/>
                    <a:pt x="172" y="52"/>
                    <a:pt x="119" y="162"/>
                  </a:cubicBezTo>
                  <a:cubicBezTo>
                    <a:pt x="1" y="363"/>
                    <a:pt x="56" y="599"/>
                    <a:pt x="230" y="683"/>
                  </a:cubicBezTo>
                  <a:cubicBezTo>
                    <a:pt x="293" y="725"/>
                    <a:pt x="363" y="745"/>
                    <a:pt x="434" y="745"/>
                  </a:cubicBezTo>
                  <a:cubicBezTo>
                    <a:pt x="558" y="745"/>
                    <a:pt x="680" y="683"/>
                    <a:pt x="751" y="572"/>
                  </a:cubicBezTo>
                  <a:cubicBezTo>
                    <a:pt x="841" y="398"/>
                    <a:pt x="813" y="162"/>
                    <a:pt x="640" y="51"/>
                  </a:cubicBezTo>
                  <a:cubicBezTo>
                    <a:pt x="566" y="18"/>
                    <a:pt x="487" y="0"/>
                    <a:pt x="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1560915" y="2814238"/>
              <a:ext cx="57802" cy="62028"/>
            </a:xfrm>
            <a:custGeom>
              <a:avLst/>
              <a:gdLst/>
              <a:ahLst/>
              <a:cxnLst/>
              <a:rect l="l" t="t" r="r" b="b"/>
              <a:pathLst>
                <a:path w="383" h="411" extrusionOk="0">
                  <a:moveTo>
                    <a:pt x="237" y="91"/>
                  </a:moveTo>
                  <a:lnTo>
                    <a:pt x="209" y="146"/>
                  </a:lnTo>
                  <a:cubicBezTo>
                    <a:pt x="209" y="119"/>
                    <a:pt x="175" y="119"/>
                    <a:pt x="209" y="91"/>
                  </a:cubicBezTo>
                  <a:close/>
                  <a:moveTo>
                    <a:pt x="175" y="237"/>
                  </a:moveTo>
                  <a:cubicBezTo>
                    <a:pt x="209" y="264"/>
                    <a:pt x="209" y="292"/>
                    <a:pt x="209" y="292"/>
                  </a:cubicBezTo>
                  <a:cubicBezTo>
                    <a:pt x="175" y="320"/>
                    <a:pt x="175" y="320"/>
                    <a:pt x="147" y="320"/>
                  </a:cubicBezTo>
                  <a:lnTo>
                    <a:pt x="175" y="237"/>
                  </a:lnTo>
                  <a:close/>
                  <a:moveTo>
                    <a:pt x="293" y="1"/>
                  </a:moveTo>
                  <a:lnTo>
                    <a:pt x="293" y="35"/>
                  </a:lnTo>
                  <a:cubicBezTo>
                    <a:pt x="257" y="21"/>
                    <a:pt x="225" y="12"/>
                    <a:pt x="198" y="12"/>
                  </a:cubicBezTo>
                  <a:cubicBezTo>
                    <a:pt x="162" y="12"/>
                    <a:pt x="135" y="27"/>
                    <a:pt x="119" y="63"/>
                  </a:cubicBezTo>
                  <a:cubicBezTo>
                    <a:pt x="63" y="119"/>
                    <a:pt x="119" y="174"/>
                    <a:pt x="147" y="209"/>
                  </a:cubicBezTo>
                  <a:lnTo>
                    <a:pt x="119" y="292"/>
                  </a:lnTo>
                  <a:cubicBezTo>
                    <a:pt x="119" y="264"/>
                    <a:pt x="91" y="264"/>
                    <a:pt x="119" y="237"/>
                  </a:cubicBezTo>
                  <a:lnTo>
                    <a:pt x="36" y="174"/>
                  </a:lnTo>
                  <a:lnTo>
                    <a:pt x="36" y="174"/>
                  </a:lnTo>
                  <a:cubicBezTo>
                    <a:pt x="1" y="237"/>
                    <a:pt x="36" y="292"/>
                    <a:pt x="91" y="348"/>
                  </a:cubicBezTo>
                  <a:lnTo>
                    <a:pt x="63" y="383"/>
                  </a:lnTo>
                  <a:lnTo>
                    <a:pt x="91" y="410"/>
                  </a:lnTo>
                  <a:lnTo>
                    <a:pt x="119" y="383"/>
                  </a:lnTo>
                  <a:cubicBezTo>
                    <a:pt x="135" y="390"/>
                    <a:pt x="151" y="394"/>
                    <a:pt x="167" y="394"/>
                  </a:cubicBezTo>
                  <a:cubicBezTo>
                    <a:pt x="207" y="394"/>
                    <a:pt x="245" y="373"/>
                    <a:pt x="265" y="348"/>
                  </a:cubicBezTo>
                  <a:cubicBezTo>
                    <a:pt x="320" y="264"/>
                    <a:pt x="265" y="237"/>
                    <a:pt x="237" y="174"/>
                  </a:cubicBezTo>
                  <a:lnTo>
                    <a:pt x="265" y="119"/>
                  </a:lnTo>
                  <a:cubicBezTo>
                    <a:pt x="293" y="119"/>
                    <a:pt x="293" y="146"/>
                    <a:pt x="265" y="146"/>
                  </a:cubicBezTo>
                  <a:lnTo>
                    <a:pt x="348" y="209"/>
                  </a:lnTo>
                  <a:cubicBezTo>
                    <a:pt x="383" y="146"/>
                    <a:pt x="383" y="91"/>
                    <a:pt x="320" y="35"/>
                  </a:cubicBezTo>
                  <a:lnTo>
                    <a:pt x="320" y="1"/>
                  </a:lnTo>
                  <a:close/>
                </a:path>
              </a:pathLst>
            </a:custGeom>
            <a:solidFill>
              <a:srgbClr val="328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1461458" y="2394980"/>
              <a:ext cx="532446" cy="533653"/>
            </a:xfrm>
            <a:custGeom>
              <a:avLst/>
              <a:gdLst/>
              <a:ahLst/>
              <a:cxnLst/>
              <a:rect l="l" t="t" r="r" b="b"/>
              <a:pathLst>
                <a:path w="3528" h="3536" extrusionOk="0">
                  <a:moveTo>
                    <a:pt x="1216" y="1"/>
                  </a:moveTo>
                  <a:lnTo>
                    <a:pt x="0" y="1216"/>
                  </a:lnTo>
                  <a:lnTo>
                    <a:pt x="2313" y="3536"/>
                  </a:lnTo>
                  <a:lnTo>
                    <a:pt x="3528" y="2320"/>
                  </a:lnTo>
                  <a:lnTo>
                    <a:pt x="1216" y="1"/>
                  </a:lnTo>
                  <a:close/>
                </a:path>
              </a:pathLst>
            </a:custGeom>
            <a:solidFill>
              <a:srgbClr val="54A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1731758" y="2793260"/>
              <a:ext cx="74554" cy="73498"/>
            </a:xfrm>
            <a:custGeom>
              <a:avLst/>
              <a:gdLst/>
              <a:ahLst/>
              <a:cxnLst/>
              <a:rect l="l" t="t" r="r" b="b"/>
              <a:pathLst>
                <a:path w="494" h="487" extrusionOk="0">
                  <a:moveTo>
                    <a:pt x="56" y="1"/>
                  </a:moveTo>
                  <a:lnTo>
                    <a:pt x="1" y="56"/>
                  </a:lnTo>
                  <a:lnTo>
                    <a:pt x="404" y="487"/>
                  </a:lnTo>
                  <a:lnTo>
                    <a:pt x="494" y="403"/>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1780053" y="2805937"/>
              <a:ext cx="38937" cy="39843"/>
            </a:xfrm>
            <a:custGeom>
              <a:avLst/>
              <a:gdLst/>
              <a:ahLst/>
              <a:cxnLst/>
              <a:rect l="l" t="t" r="r" b="b"/>
              <a:pathLst>
                <a:path w="258" h="264"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1802088" y="2810012"/>
              <a:ext cx="26260" cy="26411"/>
            </a:xfrm>
            <a:custGeom>
              <a:avLst/>
              <a:gdLst/>
              <a:ahLst/>
              <a:cxnLst/>
              <a:rect l="l" t="t" r="r" b="b"/>
              <a:pathLst>
                <a:path w="174" h="175" extrusionOk="0">
                  <a:moveTo>
                    <a:pt x="28" y="1"/>
                  </a:moveTo>
                  <a:lnTo>
                    <a:pt x="0" y="29"/>
                  </a:lnTo>
                  <a:lnTo>
                    <a:pt x="139" y="174"/>
                  </a:lnTo>
                  <a:lnTo>
                    <a:pt x="174" y="147"/>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1802088" y="2736966"/>
              <a:ext cx="69272" cy="64896"/>
            </a:xfrm>
            <a:custGeom>
              <a:avLst/>
              <a:gdLst/>
              <a:ahLst/>
              <a:cxnLst/>
              <a:rect l="l" t="t" r="r" b="b"/>
              <a:pathLst>
                <a:path w="459" h="430" extrusionOk="0">
                  <a:moveTo>
                    <a:pt x="112" y="0"/>
                  </a:moveTo>
                  <a:cubicBezTo>
                    <a:pt x="90" y="0"/>
                    <a:pt x="70" y="9"/>
                    <a:pt x="56" y="27"/>
                  </a:cubicBezTo>
                  <a:lnTo>
                    <a:pt x="28" y="54"/>
                  </a:lnTo>
                  <a:cubicBezTo>
                    <a:pt x="0" y="82"/>
                    <a:pt x="0" y="138"/>
                    <a:pt x="28" y="165"/>
                  </a:cubicBezTo>
                  <a:lnTo>
                    <a:pt x="285" y="429"/>
                  </a:lnTo>
                  <a:lnTo>
                    <a:pt x="403" y="429"/>
                  </a:lnTo>
                  <a:lnTo>
                    <a:pt x="431" y="374"/>
                  </a:lnTo>
                  <a:cubicBezTo>
                    <a:pt x="458" y="339"/>
                    <a:pt x="458" y="311"/>
                    <a:pt x="431" y="283"/>
                  </a:cubicBezTo>
                  <a:lnTo>
                    <a:pt x="174" y="27"/>
                  </a:lnTo>
                  <a:cubicBezTo>
                    <a:pt x="156" y="9"/>
                    <a:pt x="134" y="0"/>
                    <a:pt x="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1653279" y="2465309"/>
              <a:ext cx="38786" cy="39994"/>
            </a:xfrm>
            <a:custGeom>
              <a:avLst/>
              <a:gdLst/>
              <a:ahLst/>
              <a:cxnLst/>
              <a:rect l="l" t="t" r="r" b="b"/>
              <a:pathLst>
                <a:path w="257" h="265"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1644828" y="2469535"/>
              <a:ext cx="26411" cy="30486"/>
            </a:xfrm>
            <a:custGeom>
              <a:avLst/>
              <a:gdLst/>
              <a:ahLst/>
              <a:cxnLst/>
              <a:rect l="l" t="t" r="r" b="b"/>
              <a:pathLst>
                <a:path w="175" h="202" extrusionOk="0">
                  <a:moveTo>
                    <a:pt x="28" y="0"/>
                  </a:moveTo>
                  <a:lnTo>
                    <a:pt x="1" y="63"/>
                  </a:lnTo>
                  <a:lnTo>
                    <a:pt x="139" y="201"/>
                  </a:lnTo>
                  <a:lnTo>
                    <a:pt x="174" y="174"/>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1496019" y="2430748"/>
              <a:ext cx="463324" cy="462268"/>
            </a:xfrm>
            <a:custGeom>
              <a:avLst/>
              <a:gdLst/>
              <a:ahLst/>
              <a:cxnLst/>
              <a:rect l="l" t="t" r="r" b="b"/>
              <a:pathLst>
                <a:path w="3070" h="3063" extrusionOk="0">
                  <a:moveTo>
                    <a:pt x="1070" y="28"/>
                  </a:moveTo>
                  <a:lnTo>
                    <a:pt x="3007" y="1965"/>
                  </a:lnTo>
                  <a:cubicBezTo>
                    <a:pt x="2952" y="2056"/>
                    <a:pt x="2952" y="2139"/>
                    <a:pt x="3007" y="2194"/>
                  </a:cubicBezTo>
                  <a:lnTo>
                    <a:pt x="2202" y="3007"/>
                  </a:lnTo>
                  <a:cubicBezTo>
                    <a:pt x="2170" y="2979"/>
                    <a:pt x="2134" y="2965"/>
                    <a:pt x="2094" y="2965"/>
                  </a:cubicBezTo>
                  <a:cubicBezTo>
                    <a:pt x="2054" y="2965"/>
                    <a:pt x="2011" y="2979"/>
                    <a:pt x="1966" y="3007"/>
                  </a:cubicBezTo>
                  <a:lnTo>
                    <a:pt x="28" y="1069"/>
                  </a:lnTo>
                  <a:cubicBezTo>
                    <a:pt x="84" y="1014"/>
                    <a:pt x="84" y="924"/>
                    <a:pt x="56" y="868"/>
                  </a:cubicBezTo>
                  <a:lnTo>
                    <a:pt x="868" y="56"/>
                  </a:lnTo>
                  <a:cubicBezTo>
                    <a:pt x="903" y="67"/>
                    <a:pt x="934" y="74"/>
                    <a:pt x="962" y="74"/>
                  </a:cubicBezTo>
                  <a:cubicBezTo>
                    <a:pt x="1002" y="74"/>
                    <a:pt x="1037" y="60"/>
                    <a:pt x="1070" y="28"/>
                  </a:cubicBezTo>
                  <a:close/>
                  <a:moveTo>
                    <a:pt x="868" y="0"/>
                  </a:moveTo>
                  <a:lnTo>
                    <a:pt x="28" y="868"/>
                  </a:lnTo>
                  <a:cubicBezTo>
                    <a:pt x="56" y="924"/>
                    <a:pt x="56" y="1014"/>
                    <a:pt x="0" y="1042"/>
                  </a:cubicBezTo>
                  <a:lnTo>
                    <a:pt x="0" y="1069"/>
                  </a:lnTo>
                  <a:lnTo>
                    <a:pt x="1966" y="3062"/>
                  </a:lnTo>
                  <a:lnTo>
                    <a:pt x="1993" y="3035"/>
                  </a:lnTo>
                  <a:cubicBezTo>
                    <a:pt x="2025" y="3007"/>
                    <a:pt x="2061" y="2993"/>
                    <a:pt x="2098" y="2993"/>
                  </a:cubicBezTo>
                  <a:cubicBezTo>
                    <a:pt x="2134" y="2993"/>
                    <a:pt x="2170" y="3007"/>
                    <a:pt x="2202" y="3035"/>
                  </a:cubicBezTo>
                  <a:lnTo>
                    <a:pt x="2202" y="3062"/>
                  </a:lnTo>
                  <a:lnTo>
                    <a:pt x="3070" y="2194"/>
                  </a:lnTo>
                  <a:lnTo>
                    <a:pt x="3035" y="2194"/>
                  </a:lnTo>
                  <a:cubicBezTo>
                    <a:pt x="2979" y="2139"/>
                    <a:pt x="2979" y="2056"/>
                    <a:pt x="3035" y="1993"/>
                  </a:cubicBezTo>
                  <a:lnTo>
                    <a:pt x="3070" y="1965"/>
                  </a:lnTo>
                  <a:lnTo>
                    <a:pt x="1070" y="0"/>
                  </a:lnTo>
                  <a:cubicBezTo>
                    <a:pt x="1037" y="33"/>
                    <a:pt x="993" y="46"/>
                    <a:pt x="956" y="46"/>
                  </a:cubicBezTo>
                  <a:cubicBezTo>
                    <a:pt x="930" y="46"/>
                    <a:pt x="908" y="39"/>
                    <a:pt x="896" y="28"/>
                  </a:cubicBez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1665806" y="2605967"/>
              <a:ext cx="126924" cy="111832"/>
            </a:xfrm>
            <a:custGeom>
              <a:avLst/>
              <a:gdLst/>
              <a:ahLst/>
              <a:cxnLst/>
              <a:rect l="l" t="t" r="r" b="b"/>
              <a:pathLst>
                <a:path w="841" h="741" extrusionOk="0">
                  <a:moveTo>
                    <a:pt x="407" y="0"/>
                  </a:moveTo>
                  <a:cubicBezTo>
                    <a:pt x="313" y="0"/>
                    <a:pt x="219" y="37"/>
                    <a:pt x="146" y="110"/>
                  </a:cubicBezTo>
                  <a:cubicBezTo>
                    <a:pt x="0" y="256"/>
                    <a:pt x="0" y="485"/>
                    <a:pt x="146" y="631"/>
                  </a:cubicBezTo>
                  <a:cubicBezTo>
                    <a:pt x="219" y="704"/>
                    <a:pt x="313" y="740"/>
                    <a:pt x="407" y="740"/>
                  </a:cubicBezTo>
                  <a:cubicBezTo>
                    <a:pt x="500" y="740"/>
                    <a:pt x="594" y="704"/>
                    <a:pt x="667" y="631"/>
                  </a:cubicBezTo>
                  <a:cubicBezTo>
                    <a:pt x="841" y="485"/>
                    <a:pt x="841" y="256"/>
                    <a:pt x="667" y="110"/>
                  </a:cubicBezTo>
                  <a:cubicBezTo>
                    <a:pt x="594" y="37"/>
                    <a:pt x="500" y="0"/>
                    <a:pt x="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1697197" y="2634944"/>
              <a:ext cx="60972" cy="56444"/>
            </a:xfrm>
            <a:custGeom>
              <a:avLst/>
              <a:gdLst/>
              <a:ahLst/>
              <a:cxnLst/>
              <a:rect l="l" t="t" r="r" b="b"/>
              <a:pathLst>
                <a:path w="404" h="374" extrusionOk="0">
                  <a:moveTo>
                    <a:pt x="285" y="91"/>
                  </a:moveTo>
                  <a:lnTo>
                    <a:pt x="230" y="147"/>
                  </a:lnTo>
                  <a:lnTo>
                    <a:pt x="230" y="91"/>
                  </a:lnTo>
                  <a:close/>
                  <a:moveTo>
                    <a:pt x="202" y="237"/>
                  </a:moveTo>
                  <a:cubicBezTo>
                    <a:pt x="202" y="265"/>
                    <a:pt x="202" y="265"/>
                    <a:pt x="174" y="293"/>
                  </a:cubicBezTo>
                  <a:lnTo>
                    <a:pt x="140" y="293"/>
                  </a:lnTo>
                  <a:lnTo>
                    <a:pt x="202" y="237"/>
                  </a:lnTo>
                  <a:close/>
                  <a:moveTo>
                    <a:pt x="229" y="1"/>
                  </a:moveTo>
                  <a:cubicBezTo>
                    <a:pt x="207" y="1"/>
                    <a:pt x="186" y="10"/>
                    <a:pt x="174" y="36"/>
                  </a:cubicBezTo>
                  <a:cubicBezTo>
                    <a:pt x="112" y="91"/>
                    <a:pt x="140" y="147"/>
                    <a:pt x="174" y="210"/>
                  </a:cubicBezTo>
                  <a:lnTo>
                    <a:pt x="112" y="265"/>
                  </a:lnTo>
                  <a:lnTo>
                    <a:pt x="112" y="210"/>
                  </a:lnTo>
                  <a:lnTo>
                    <a:pt x="56" y="147"/>
                  </a:lnTo>
                  <a:cubicBezTo>
                    <a:pt x="1" y="182"/>
                    <a:pt x="1" y="265"/>
                    <a:pt x="56" y="321"/>
                  </a:cubicBezTo>
                  <a:lnTo>
                    <a:pt x="28" y="355"/>
                  </a:lnTo>
                  <a:lnTo>
                    <a:pt x="56" y="355"/>
                  </a:lnTo>
                  <a:lnTo>
                    <a:pt x="84" y="321"/>
                  </a:lnTo>
                  <a:cubicBezTo>
                    <a:pt x="117" y="358"/>
                    <a:pt x="153" y="373"/>
                    <a:pt x="189" y="373"/>
                  </a:cubicBezTo>
                  <a:cubicBezTo>
                    <a:pt x="212" y="373"/>
                    <a:pt x="235" y="366"/>
                    <a:pt x="258" y="355"/>
                  </a:cubicBezTo>
                  <a:cubicBezTo>
                    <a:pt x="313" y="293"/>
                    <a:pt x="258" y="237"/>
                    <a:pt x="230" y="182"/>
                  </a:cubicBezTo>
                  <a:lnTo>
                    <a:pt x="285" y="119"/>
                  </a:lnTo>
                  <a:cubicBezTo>
                    <a:pt x="313" y="119"/>
                    <a:pt x="313" y="147"/>
                    <a:pt x="285" y="147"/>
                  </a:cubicBezTo>
                  <a:lnTo>
                    <a:pt x="376" y="237"/>
                  </a:lnTo>
                  <a:cubicBezTo>
                    <a:pt x="403" y="182"/>
                    <a:pt x="403" y="119"/>
                    <a:pt x="348" y="64"/>
                  </a:cubicBezTo>
                  <a:lnTo>
                    <a:pt x="376" y="36"/>
                  </a:lnTo>
                  <a:lnTo>
                    <a:pt x="348" y="8"/>
                  </a:lnTo>
                  <a:lnTo>
                    <a:pt x="313" y="36"/>
                  </a:lnTo>
                  <a:cubicBezTo>
                    <a:pt x="297" y="20"/>
                    <a:pt x="261" y="1"/>
                    <a:pt x="229" y="1"/>
                  </a:cubicBezTo>
                  <a:close/>
                </a:path>
              </a:pathLst>
            </a:custGeom>
            <a:solidFill>
              <a:srgbClr val="33B3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1836649" y="2033524"/>
              <a:ext cx="340777" cy="340777"/>
            </a:xfrm>
            <a:custGeom>
              <a:avLst/>
              <a:gdLst/>
              <a:ahLst/>
              <a:cxnLst/>
              <a:rect l="l" t="t" r="r" b="b"/>
              <a:pathLst>
                <a:path w="2258" h="2258" extrusionOk="0">
                  <a:moveTo>
                    <a:pt x="1125" y="0"/>
                  </a:moveTo>
                  <a:cubicBezTo>
                    <a:pt x="521" y="0"/>
                    <a:pt x="0" y="521"/>
                    <a:pt x="0" y="1125"/>
                  </a:cubicBezTo>
                  <a:cubicBezTo>
                    <a:pt x="0" y="1764"/>
                    <a:pt x="521" y="2257"/>
                    <a:pt x="1125" y="2257"/>
                  </a:cubicBezTo>
                  <a:cubicBezTo>
                    <a:pt x="1764" y="2257"/>
                    <a:pt x="2257" y="1764"/>
                    <a:pt x="2257" y="1125"/>
                  </a:cubicBezTo>
                  <a:cubicBezTo>
                    <a:pt x="2257" y="521"/>
                    <a:pt x="1764" y="0"/>
                    <a:pt x="1125"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1828197" y="2024016"/>
              <a:ext cx="357529" cy="358586"/>
            </a:xfrm>
            <a:custGeom>
              <a:avLst/>
              <a:gdLst/>
              <a:ahLst/>
              <a:cxnLst/>
              <a:rect l="l" t="t" r="r" b="b"/>
              <a:pathLst>
                <a:path w="2369" h="2376" extrusionOk="0">
                  <a:moveTo>
                    <a:pt x="1181" y="119"/>
                  </a:moveTo>
                  <a:cubicBezTo>
                    <a:pt x="1473" y="119"/>
                    <a:pt x="1765" y="237"/>
                    <a:pt x="1966" y="438"/>
                  </a:cubicBezTo>
                  <a:cubicBezTo>
                    <a:pt x="2140" y="640"/>
                    <a:pt x="2258" y="897"/>
                    <a:pt x="2258" y="1188"/>
                  </a:cubicBezTo>
                  <a:cubicBezTo>
                    <a:pt x="2258" y="1508"/>
                    <a:pt x="2140" y="1765"/>
                    <a:pt x="1966" y="1973"/>
                  </a:cubicBezTo>
                  <a:cubicBezTo>
                    <a:pt x="1765" y="2147"/>
                    <a:pt x="1473" y="2258"/>
                    <a:pt x="1181" y="2258"/>
                  </a:cubicBezTo>
                  <a:cubicBezTo>
                    <a:pt x="897" y="2258"/>
                    <a:pt x="633" y="2147"/>
                    <a:pt x="431" y="1973"/>
                  </a:cubicBezTo>
                  <a:cubicBezTo>
                    <a:pt x="230" y="1765"/>
                    <a:pt x="112" y="1508"/>
                    <a:pt x="112" y="1188"/>
                  </a:cubicBezTo>
                  <a:cubicBezTo>
                    <a:pt x="112" y="897"/>
                    <a:pt x="230" y="640"/>
                    <a:pt x="431" y="438"/>
                  </a:cubicBezTo>
                  <a:cubicBezTo>
                    <a:pt x="633" y="237"/>
                    <a:pt x="897" y="119"/>
                    <a:pt x="1181" y="119"/>
                  </a:cubicBezTo>
                  <a:close/>
                  <a:moveTo>
                    <a:pt x="1181" y="1"/>
                  </a:moveTo>
                  <a:cubicBezTo>
                    <a:pt x="522" y="1"/>
                    <a:pt x="1" y="522"/>
                    <a:pt x="1" y="1188"/>
                  </a:cubicBezTo>
                  <a:cubicBezTo>
                    <a:pt x="1" y="1855"/>
                    <a:pt x="522" y="2376"/>
                    <a:pt x="1181" y="2376"/>
                  </a:cubicBezTo>
                  <a:cubicBezTo>
                    <a:pt x="1848" y="2376"/>
                    <a:pt x="2369" y="1855"/>
                    <a:pt x="2369" y="1188"/>
                  </a:cubicBezTo>
                  <a:cubicBezTo>
                    <a:pt x="2369" y="522"/>
                    <a:pt x="1848" y="1"/>
                    <a:pt x="1181"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1871210" y="2072311"/>
              <a:ext cx="271505" cy="266374"/>
            </a:xfrm>
            <a:custGeom>
              <a:avLst/>
              <a:gdLst/>
              <a:ahLst/>
              <a:cxnLst/>
              <a:rect l="l" t="t" r="r" b="b"/>
              <a:pathLst>
                <a:path w="1799" h="1765" extrusionOk="0">
                  <a:moveTo>
                    <a:pt x="896" y="0"/>
                  </a:moveTo>
                  <a:cubicBezTo>
                    <a:pt x="410" y="0"/>
                    <a:pt x="0" y="375"/>
                    <a:pt x="0" y="868"/>
                  </a:cubicBezTo>
                  <a:cubicBezTo>
                    <a:pt x="0" y="1361"/>
                    <a:pt x="410" y="1764"/>
                    <a:pt x="896" y="1764"/>
                  </a:cubicBezTo>
                  <a:cubicBezTo>
                    <a:pt x="1389" y="1764"/>
                    <a:pt x="1799" y="1361"/>
                    <a:pt x="1799" y="868"/>
                  </a:cubicBezTo>
                  <a:cubicBezTo>
                    <a:pt x="1799" y="375"/>
                    <a:pt x="1389" y="0"/>
                    <a:pt x="896" y="0"/>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1884792" y="2080612"/>
              <a:ext cx="248565" cy="249622"/>
            </a:xfrm>
            <a:custGeom>
              <a:avLst/>
              <a:gdLst/>
              <a:ahLst/>
              <a:cxnLst/>
              <a:rect l="l" t="t" r="r" b="b"/>
              <a:pathLst>
                <a:path w="1647" h="1654" extrusionOk="0">
                  <a:moveTo>
                    <a:pt x="806" y="1"/>
                  </a:moveTo>
                  <a:cubicBezTo>
                    <a:pt x="348" y="1"/>
                    <a:pt x="1" y="348"/>
                    <a:pt x="1" y="813"/>
                  </a:cubicBezTo>
                  <a:cubicBezTo>
                    <a:pt x="1" y="1278"/>
                    <a:pt x="348" y="1653"/>
                    <a:pt x="806" y="1653"/>
                  </a:cubicBezTo>
                  <a:cubicBezTo>
                    <a:pt x="1271" y="1653"/>
                    <a:pt x="1646" y="1278"/>
                    <a:pt x="1646" y="813"/>
                  </a:cubicBezTo>
                  <a:cubicBezTo>
                    <a:pt x="1646" y="348"/>
                    <a:pt x="1271" y="1"/>
                    <a:pt x="806"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1968705" y="2118342"/>
              <a:ext cx="92363" cy="154240"/>
            </a:xfrm>
            <a:custGeom>
              <a:avLst/>
              <a:gdLst/>
              <a:ahLst/>
              <a:cxnLst/>
              <a:rect l="l" t="t" r="r" b="b"/>
              <a:pathLst>
                <a:path w="612" h="1022" extrusionOk="0">
                  <a:moveTo>
                    <a:pt x="278" y="258"/>
                  </a:moveTo>
                  <a:lnTo>
                    <a:pt x="278" y="417"/>
                  </a:lnTo>
                  <a:cubicBezTo>
                    <a:pt x="229" y="397"/>
                    <a:pt x="209" y="369"/>
                    <a:pt x="209" y="327"/>
                  </a:cubicBezTo>
                  <a:cubicBezTo>
                    <a:pt x="209" y="285"/>
                    <a:pt x="229" y="265"/>
                    <a:pt x="278" y="258"/>
                  </a:cubicBezTo>
                  <a:close/>
                  <a:moveTo>
                    <a:pt x="347" y="612"/>
                  </a:moveTo>
                  <a:cubicBezTo>
                    <a:pt x="382" y="626"/>
                    <a:pt x="403" y="654"/>
                    <a:pt x="403" y="695"/>
                  </a:cubicBezTo>
                  <a:cubicBezTo>
                    <a:pt x="403" y="730"/>
                    <a:pt x="382" y="758"/>
                    <a:pt x="347" y="765"/>
                  </a:cubicBezTo>
                  <a:lnTo>
                    <a:pt x="347" y="612"/>
                  </a:lnTo>
                  <a:close/>
                  <a:moveTo>
                    <a:pt x="278" y="1"/>
                  </a:moveTo>
                  <a:lnTo>
                    <a:pt x="278" y="98"/>
                  </a:lnTo>
                  <a:cubicBezTo>
                    <a:pt x="195" y="105"/>
                    <a:pt x="132" y="133"/>
                    <a:pt x="77" y="174"/>
                  </a:cubicBezTo>
                  <a:cubicBezTo>
                    <a:pt x="28" y="216"/>
                    <a:pt x="0" y="272"/>
                    <a:pt x="0" y="348"/>
                  </a:cubicBezTo>
                  <a:cubicBezTo>
                    <a:pt x="0" y="390"/>
                    <a:pt x="7" y="417"/>
                    <a:pt x="21" y="445"/>
                  </a:cubicBezTo>
                  <a:cubicBezTo>
                    <a:pt x="28" y="459"/>
                    <a:pt x="35" y="466"/>
                    <a:pt x="42" y="480"/>
                  </a:cubicBezTo>
                  <a:cubicBezTo>
                    <a:pt x="56" y="487"/>
                    <a:pt x="63" y="501"/>
                    <a:pt x="77" y="508"/>
                  </a:cubicBezTo>
                  <a:cubicBezTo>
                    <a:pt x="91" y="515"/>
                    <a:pt x="104" y="522"/>
                    <a:pt x="111" y="529"/>
                  </a:cubicBezTo>
                  <a:cubicBezTo>
                    <a:pt x="118" y="535"/>
                    <a:pt x="139" y="542"/>
                    <a:pt x="174" y="556"/>
                  </a:cubicBezTo>
                  <a:cubicBezTo>
                    <a:pt x="209" y="563"/>
                    <a:pt x="243" y="577"/>
                    <a:pt x="278" y="584"/>
                  </a:cubicBezTo>
                  <a:lnTo>
                    <a:pt x="278" y="765"/>
                  </a:lnTo>
                  <a:cubicBezTo>
                    <a:pt x="236" y="758"/>
                    <a:pt x="216" y="723"/>
                    <a:pt x="209" y="674"/>
                  </a:cubicBezTo>
                  <a:lnTo>
                    <a:pt x="0" y="674"/>
                  </a:lnTo>
                  <a:cubicBezTo>
                    <a:pt x="0" y="751"/>
                    <a:pt x="28" y="806"/>
                    <a:pt x="77" y="855"/>
                  </a:cubicBezTo>
                  <a:cubicBezTo>
                    <a:pt x="125" y="897"/>
                    <a:pt x="195" y="917"/>
                    <a:pt x="278" y="924"/>
                  </a:cubicBezTo>
                  <a:lnTo>
                    <a:pt x="278" y="1022"/>
                  </a:lnTo>
                  <a:lnTo>
                    <a:pt x="347" y="1022"/>
                  </a:lnTo>
                  <a:lnTo>
                    <a:pt x="347" y="924"/>
                  </a:lnTo>
                  <a:cubicBezTo>
                    <a:pt x="424" y="917"/>
                    <a:pt x="486" y="890"/>
                    <a:pt x="535" y="841"/>
                  </a:cubicBezTo>
                  <a:cubicBezTo>
                    <a:pt x="584" y="799"/>
                    <a:pt x="611" y="744"/>
                    <a:pt x="611" y="674"/>
                  </a:cubicBezTo>
                  <a:cubicBezTo>
                    <a:pt x="611" y="591"/>
                    <a:pt x="570" y="529"/>
                    <a:pt x="493" y="487"/>
                  </a:cubicBezTo>
                  <a:cubicBezTo>
                    <a:pt x="472" y="480"/>
                    <a:pt x="424" y="459"/>
                    <a:pt x="347" y="438"/>
                  </a:cubicBezTo>
                  <a:lnTo>
                    <a:pt x="347" y="258"/>
                  </a:lnTo>
                  <a:cubicBezTo>
                    <a:pt x="382" y="272"/>
                    <a:pt x="403" y="299"/>
                    <a:pt x="410" y="341"/>
                  </a:cubicBezTo>
                  <a:lnTo>
                    <a:pt x="611" y="341"/>
                  </a:lnTo>
                  <a:cubicBezTo>
                    <a:pt x="604" y="265"/>
                    <a:pt x="584" y="202"/>
                    <a:pt x="535" y="160"/>
                  </a:cubicBezTo>
                  <a:cubicBezTo>
                    <a:pt x="486" y="126"/>
                    <a:pt x="424" y="98"/>
                    <a:pt x="347" y="98"/>
                  </a:cubicBezTo>
                  <a:lnTo>
                    <a:pt x="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2259983" y="2330084"/>
              <a:ext cx="288408" cy="288408"/>
            </a:xfrm>
            <a:custGeom>
              <a:avLst/>
              <a:gdLst/>
              <a:ahLst/>
              <a:cxnLst/>
              <a:rect l="l" t="t" r="r" b="b"/>
              <a:pathLst>
                <a:path w="1911" h="1911" extrusionOk="0">
                  <a:moveTo>
                    <a:pt x="959" y="0"/>
                  </a:moveTo>
                  <a:cubicBezTo>
                    <a:pt x="438" y="0"/>
                    <a:pt x="1" y="431"/>
                    <a:pt x="1" y="952"/>
                  </a:cubicBezTo>
                  <a:cubicBezTo>
                    <a:pt x="1" y="1507"/>
                    <a:pt x="438" y="1910"/>
                    <a:pt x="959" y="1910"/>
                  </a:cubicBezTo>
                  <a:cubicBezTo>
                    <a:pt x="1480" y="1910"/>
                    <a:pt x="1910" y="1507"/>
                    <a:pt x="1910" y="952"/>
                  </a:cubicBezTo>
                  <a:cubicBezTo>
                    <a:pt x="1910" y="431"/>
                    <a:pt x="1480" y="0"/>
                    <a:pt x="959"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2251682" y="2321632"/>
              <a:ext cx="305009" cy="305160"/>
            </a:xfrm>
            <a:custGeom>
              <a:avLst/>
              <a:gdLst/>
              <a:ahLst/>
              <a:cxnLst/>
              <a:rect l="l" t="t" r="r" b="b"/>
              <a:pathLst>
                <a:path w="2021" h="2022" extrusionOk="0">
                  <a:moveTo>
                    <a:pt x="1014" y="112"/>
                  </a:moveTo>
                  <a:cubicBezTo>
                    <a:pt x="1271" y="112"/>
                    <a:pt x="1472" y="202"/>
                    <a:pt x="1646" y="376"/>
                  </a:cubicBezTo>
                  <a:cubicBezTo>
                    <a:pt x="1820" y="549"/>
                    <a:pt x="1910" y="751"/>
                    <a:pt x="1910" y="1008"/>
                  </a:cubicBezTo>
                  <a:cubicBezTo>
                    <a:pt x="1910" y="1272"/>
                    <a:pt x="1820" y="1501"/>
                    <a:pt x="1646" y="1647"/>
                  </a:cubicBezTo>
                  <a:cubicBezTo>
                    <a:pt x="1472" y="1820"/>
                    <a:pt x="1271" y="1911"/>
                    <a:pt x="1014" y="1911"/>
                  </a:cubicBezTo>
                  <a:cubicBezTo>
                    <a:pt x="750" y="1911"/>
                    <a:pt x="549" y="1820"/>
                    <a:pt x="375" y="1647"/>
                  </a:cubicBezTo>
                  <a:cubicBezTo>
                    <a:pt x="202" y="1501"/>
                    <a:pt x="111" y="1272"/>
                    <a:pt x="111" y="1008"/>
                  </a:cubicBezTo>
                  <a:cubicBezTo>
                    <a:pt x="111" y="751"/>
                    <a:pt x="202" y="549"/>
                    <a:pt x="375" y="376"/>
                  </a:cubicBezTo>
                  <a:cubicBezTo>
                    <a:pt x="549" y="202"/>
                    <a:pt x="750" y="112"/>
                    <a:pt x="1014" y="112"/>
                  </a:cubicBezTo>
                  <a:close/>
                  <a:moveTo>
                    <a:pt x="1014" y="1"/>
                  </a:moveTo>
                  <a:cubicBezTo>
                    <a:pt x="431" y="1"/>
                    <a:pt x="0" y="459"/>
                    <a:pt x="0" y="1008"/>
                  </a:cubicBezTo>
                  <a:cubicBezTo>
                    <a:pt x="0" y="1591"/>
                    <a:pt x="431" y="2022"/>
                    <a:pt x="1014" y="2022"/>
                  </a:cubicBezTo>
                  <a:cubicBezTo>
                    <a:pt x="1590" y="2022"/>
                    <a:pt x="2021" y="1591"/>
                    <a:pt x="2021" y="1008"/>
                  </a:cubicBezTo>
                  <a:cubicBezTo>
                    <a:pt x="2021" y="459"/>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2290469" y="2360419"/>
              <a:ext cx="227436" cy="227587"/>
            </a:xfrm>
            <a:custGeom>
              <a:avLst/>
              <a:gdLst/>
              <a:ahLst/>
              <a:cxnLst/>
              <a:rect l="l" t="t" r="r" b="b"/>
              <a:pathLst>
                <a:path w="1507" h="1508" extrusionOk="0">
                  <a:moveTo>
                    <a:pt x="757" y="1"/>
                  </a:moveTo>
                  <a:cubicBezTo>
                    <a:pt x="347" y="1"/>
                    <a:pt x="0" y="348"/>
                    <a:pt x="0" y="751"/>
                  </a:cubicBezTo>
                  <a:cubicBezTo>
                    <a:pt x="0" y="1188"/>
                    <a:pt x="347" y="1508"/>
                    <a:pt x="757" y="1508"/>
                  </a:cubicBezTo>
                  <a:cubicBezTo>
                    <a:pt x="1160" y="1508"/>
                    <a:pt x="1507" y="1188"/>
                    <a:pt x="1507" y="751"/>
                  </a:cubicBezTo>
                  <a:cubicBezTo>
                    <a:pt x="1507" y="348"/>
                    <a:pt x="1160" y="1"/>
                    <a:pt x="757"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2299826" y="2368870"/>
              <a:ext cx="209779" cy="209779"/>
            </a:xfrm>
            <a:custGeom>
              <a:avLst/>
              <a:gdLst/>
              <a:ahLst/>
              <a:cxnLst/>
              <a:rect l="l" t="t" r="r" b="b"/>
              <a:pathLst>
                <a:path w="1390" h="1390" extrusionOk="0">
                  <a:moveTo>
                    <a:pt x="695" y="0"/>
                  </a:moveTo>
                  <a:cubicBezTo>
                    <a:pt x="313" y="0"/>
                    <a:pt x="1" y="320"/>
                    <a:pt x="1" y="695"/>
                  </a:cubicBezTo>
                  <a:cubicBezTo>
                    <a:pt x="1" y="1105"/>
                    <a:pt x="313" y="1389"/>
                    <a:pt x="695" y="1389"/>
                  </a:cubicBezTo>
                  <a:cubicBezTo>
                    <a:pt x="1070" y="1389"/>
                    <a:pt x="1389" y="1105"/>
                    <a:pt x="1389" y="695"/>
                  </a:cubicBezTo>
                  <a:cubicBezTo>
                    <a:pt x="1389" y="320"/>
                    <a:pt x="1070" y="0"/>
                    <a:pt x="69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2371061" y="2408714"/>
              <a:ext cx="73498" cy="122698"/>
            </a:xfrm>
            <a:custGeom>
              <a:avLst/>
              <a:gdLst/>
              <a:ahLst/>
              <a:cxnLst/>
              <a:rect l="l" t="t" r="r" b="b"/>
              <a:pathLst>
                <a:path w="487" h="813" extrusionOk="0">
                  <a:moveTo>
                    <a:pt x="216" y="202"/>
                  </a:moveTo>
                  <a:lnTo>
                    <a:pt x="216" y="327"/>
                  </a:lnTo>
                  <a:cubicBezTo>
                    <a:pt x="181" y="313"/>
                    <a:pt x="167" y="292"/>
                    <a:pt x="167" y="257"/>
                  </a:cubicBezTo>
                  <a:cubicBezTo>
                    <a:pt x="167" y="229"/>
                    <a:pt x="181" y="209"/>
                    <a:pt x="216" y="202"/>
                  </a:cubicBezTo>
                  <a:close/>
                  <a:moveTo>
                    <a:pt x="272" y="486"/>
                  </a:moveTo>
                  <a:cubicBezTo>
                    <a:pt x="306" y="500"/>
                    <a:pt x="320" y="521"/>
                    <a:pt x="320" y="549"/>
                  </a:cubicBezTo>
                  <a:cubicBezTo>
                    <a:pt x="320" y="584"/>
                    <a:pt x="306" y="604"/>
                    <a:pt x="272" y="611"/>
                  </a:cubicBezTo>
                  <a:lnTo>
                    <a:pt x="272" y="486"/>
                  </a:lnTo>
                  <a:close/>
                  <a:moveTo>
                    <a:pt x="216" y="0"/>
                  </a:moveTo>
                  <a:lnTo>
                    <a:pt x="216" y="70"/>
                  </a:lnTo>
                  <a:cubicBezTo>
                    <a:pt x="154" y="77"/>
                    <a:pt x="105" y="97"/>
                    <a:pt x="63" y="132"/>
                  </a:cubicBezTo>
                  <a:cubicBezTo>
                    <a:pt x="22" y="167"/>
                    <a:pt x="1" y="216"/>
                    <a:pt x="1" y="271"/>
                  </a:cubicBezTo>
                  <a:cubicBezTo>
                    <a:pt x="1" y="306"/>
                    <a:pt x="1" y="334"/>
                    <a:pt x="15" y="347"/>
                  </a:cubicBezTo>
                  <a:cubicBezTo>
                    <a:pt x="22" y="361"/>
                    <a:pt x="29" y="368"/>
                    <a:pt x="35" y="382"/>
                  </a:cubicBezTo>
                  <a:cubicBezTo>
                    <a:pt x="42" y="389"/>
                    <a:pt x="49" y="396"/>
                    <a:pt x="56" y="403"/>
                  </a:cubicBezTo>
                  <a:cubicBezTo>
                    <a:pt x="70" y="410"/>
                    <a:pt x="77" y="417"/>
                    <a:pt x="84" y="417"/>
                  </a:cubicBezTo>
                  <a:cubicBezTo>
                    <a:pt x="91" y="424"/>
                    <a:pt x="112" y="431"/>
                    <a:pt x="133" y="438"/>
                  </a:cubicBezTo>
                  <a:cubicBezTo>
                    <a:pt x="160" y="452"/>
                    <a:pt x="188" y="459"/>
                    <a:pt x="216" y="466"/>
                  </a:cubicBezTo>
                  <a:lnTo>
                    <a:pt x="216" y="611"/>
                  </a:lnTo>
                  <a:cubicBezTo>
                    <a:pt x="188" y="604"/>
                    <a:pt x="167" y="577"/>
                    <a:pt x="167" y="535"/>
                  </a:cubicBezTo>
                  <a:lnTo>
                    <a:pt x="1" y="535"/>
                  </a:lnTo>
                  <a:cubicBezTo>
                    <a:pt x="1" y="597"/>
                    <a:pt x="15" y="646"/>
                    <a:pt x="56" y="681"/>
                  </a:cubicBezTo>
                  <a:cubicBezTo>
                    <a:pt x="98" y="716"/>
                    <a:pt x="154" y="736"/>
                    <a:pt x="216" y="736"/>
                  </a:cubicBezTo>
                  <a:lnTo>
                    <a:pt x="216" y="813"/>
                  </a:lnTo>
                  <a:lnTo>
                    <a:pt x="272" y="813"/>
                  </a:lnTo>
                  <a:lnTo>
                    <a:pt x="272" y="736"/>
                  </a:lnTo>
                  <a:cubicBezTo>
                    <a:pt x="334" y="729"/>
                    <a:pt x="390" y="709"/>
                    <a:pt x="424" y="674"/>
                  </a:cubicBezTo>
                  <a:cubicBezTo>
                    <a:pt x="466" y="632"/>
                    <a:pt x="487" y="591"/>
                    <a:pt x="487" y="535"/>
                  </a:cubicBezTo>
                  <a:cubicBezTo>
                    <a:pt x="487" y="472"/>
                    <a:pt x="459" y="417"/>
                    <a:pt x="397" y="389"/>
                  </a:cubicBezTo>
                  <a:cubicBezTo>
                    <a:pt x="376" y="382"/>
                    <a:pt x="334" y="368"/>
                    <a:pt x="272" y="347"/>
                  </a:cubicBezTo>
                  <a:lnTo>
                    <a:pt x="272" y="202"/>
                  </a:lnTo>
                  <a:cubicBezTo>
                    <a:pt x="306" y="216"/>
                    <a:pt x="320" y="236"/>
                    <a:pt x="320" y="271"/>
                  </a:cubicBezTo>
                  <a:lnTo>
                    <a:pt x="487" y="271"/>
                  </a:lnTo>
                  <a:cubicBezTo>
                    <a:pt x="487" y="209"/>
                    <a:pt x="466" y="160"/>
                    <a:pt x="424" y="125"/>
                  </a:cubicBezTo>
                  <a:cubicBezTo>
                    <a:pt x="390" y="97"/>
                    <a:pt x="341" y="77"/>
                    <a:pt x="272" y="70"/>
                  </a:cubicBezTo>
                  <a:lnTo>
                    <a:pt x="2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2259983" y="1959120"/>
              <a:ext cx="218230" cy="222305"/>
            </a:xfrm>
            <a:custGeom>
              <a:avLst/>
              <a:gdLst/>
              <a:ahLst/>
              <a:cxnLst/>
              <a:rect l="l" t="t" r="r" b="b"/>
              <a:pathLst>
                <a:path w="1446" h="1473" extrusionOk="0">
                  <a:moveTo>
                    <a:pt x="723" y="0"/>
                  </a:moveTo>
                  <a:cubicBezTo>
                    <a:pt x="320" y="0"/>
                    <a:pt x="1" y="320"/>
                    <a:pt x="1" y="750"/>
                  </a:cubicBezTo>
                  <a:cubicBezTo>
                    <a:pt x="1" y="1153"/>
                    <a:pt x="320" y="1472"/>
                    <a:pt x="723" y="1472"/>
                  </a:cubicBezTo>
                  <a:cubicBezTo>
                    <a:pt x="1133" y="1472"/>
                    <a:pt x="1445" y="1153"/>
                    <a:pt x="1445" y="750"/>
                  </a:cubicBezTo>
                  <a:cubicBezTo>
                    <a:pt x="1445" y="320"/>
                    <a:pt x="1133" y="0"/>
                    <a:pt x="723"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2251682" y="1949612"/>
              <a:ext cx="235888" cy="241170"/>
            </a:xfrm>
            <a:custGeom>
              <a:avLst/>
              <a:gdLst/>
              <a:ahLst/>
              <a:cxnLst/>
              <a:rect l="l" t="t" r="r" b="b"/>
              <a:pathLst>
                <a:path w="1563" h="1598" extrusionOk="0">
                  <a:moveTo>
                    <a:pt x="778" y="119"/>
                  </a:moveTo>
                  <a:cubicBezTo>
                    <a:pt x="979" y="119"/>
                    <a:pt x="1125" y="209"/>
                    <a:pt x="1271" y="320"/>
                  </a:cubicBezTo>
                  <a:cubicBezTo>
                    <a:pt x="1389" y="438"/>
                    <a:pt x="1445" y="612"/>
                    <a:pt x="1445" y="813"/>
                  </a:cubicBezTo>
                  <a:cubicBezTo>
                    <a:pt x="1445" y="987"/>
                    <a:pt x="1389" y="1160"/>
                    <a:pt x="1271" y="1278"/>
                  </a:cubicBezTo>
                  <a:cubicBezTo>
                    <a:pt x="1125" y="1390"/>
                    <a:pt x="979" y="1480"/>
                    <a:pt x="778" y="1480"/>
                  </a:cubicBezTo>
                  <a:cubicBezTo>
                    <a:pt x="604" y="1480"/>
                    <a:pt x="431" y="1390"/>
                    <a:pt x="320" y="1278"/>
                  </a:cubicBezTo>
                  <a:cubicBezTo>
                    <a:pt x="174" y="1160"/>
                    <a:pt x="111" y="987"/>
                    <a:pt x="111" y="813"/>
                  </a:cubicBezTo>
                  <a:cubicBezTo>
                    <a:pt x="111" y="612"/>
                    <a:pt x="174" y="438"/>
                    <a:pt x="320" y="320"/>
                  </a:cubicBezTo>
                  <a:cubicBezTo>
                    <a:pt x="431" y="209"/>
                    <a:pt x="604" y="119"/>
                    <a:pt x="778" y="119"/>
                  </a:cubicBezTo>
                  <a:close/>
                  <a:moveTo>
                    <a:pt x="778" y="1"/>
                  </a:moveTo>
                  <a:cubicBezTo>
                    <a:pt x="347" y="1"/>
                    <a:pt x="0" y="348"/>
                    <a:pt x="0" y="813"/>
                  </a:cubicBezTo>
                  <a:cubicBezTo>
                    <a:pt x="0" y="1251"/>
                    <a:pt x="347" y="1598"/>
                    <a:pt x="778" y="1598"/>
                  </a:cubicBezTo>
                  <a:cubicBezTo>
                    <a:pt x="1215" y="1598"/>
                    <a:pt x="1563" y="1251"/>
                    <a:pt x="1563" y="813"/>
                  </a:cubicBezTo>
                  <a:cubicBezTo>
                    <a:pt x="1563" y="348"/>
                    <a:pt x="1215" y="1"/>
                    <a:pt x="778"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2282017" y="1985230"/>
              <a:ext cx="175218" cy="169936"/>
            </a:xfrm>
            <a:custGeom>
              <a:avLst/>
              <a:gdLst/>
              <a:ahLst/>
              <a:cxnLst/>
              <a:rect l="l" t="t" r="r" b="b"/>
              <a:pathLst>
                <a:path w="1161" h="1126" extrusionOk="0">
                  <a:moveTo>
                    <a:pt x="577" y="1"/>
                  </a:moveTo>
                  <a:cubicBezTo>
                    <a:pt x="257" y="1"/>
                    <a:pt x="1" y="258"/>
                    <a:pt x="1" y="577"/>
                  </a:cubicBezTo>
                  <a:cubicBezTo>
                    <a:pt x="1" y="869"/>
                    <a:pt x="257" y="1126"/>
                    <a:pt x="577" y="1126"/>
                  </a:cubicBezTo>
                  <a:cubicBezTo>
                    <a:pt x="896" y="1126"/>
                    <a:pt x="1160" y="869"/>
                    <a:pt x="1160" y="577"/>
                  </a:cubicBezTo>
                  <a:cubicBezTo>
                    <a:pt x="1160" y="258"/>
                    <a:pt x="896" y="1"/>
                    <a:pt x="577"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2290469" y="1989455"/>
              <a:ext cx="161484" cy="161635"/>
            </a:xfrm>
            <a:custGeom>
              <a:avLst/>
              <a:gdLst/>
              <a:ahLst/>
              <a:cxnLst/>
              <a:rect l="l" t="t" r="r" b="b"/>
              <a:pathLst>
                <a:path w="1070" h="1071" extrusionOk="0">
                  <a:moveTo>
                    <a:pt x="521" y="1"/>
                  </a:moveTo>
                  <a:cubicBezTo>
                    <a:pt x="236" y="1"/>
                    <a:pt x="0" y="230"/>
                    <a:pt x="0" y="549"/>
                  </a:cubicBezTo>
                  <a:cubicBezTo>
                    <a:pt x="0" y="841"/>
                    <a:pt x="236" y="1070"/>
                    <a:pt x="521" y="1070"/>
                  </a:cubicBezTo>
                  <a:cubicBezTo>
                    <a:pt x="813" y="1070"/>
                    <a:pt x="1069" y="841"/>
                    <a:pt x="1069" y="549"/>
                  </a:cubicBezTo>
                  <a:cubicBezTo>
                    <a:pt x="1069" y="230"/>
                    <a:pt x="813" y="1"/>
                    <a:pt x="521"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2343895" y="2020847"/>
              <a:ext cx="55689" cy="92514"/>
            </a:xfrm>
            <a:custGeom>
              <a:avLst/>
              <a:gdLst/>
              <a:ahLst/>
              <a:cxnLst/>
              <a:rect l="l" t="t" r="r" b="b"/>
              <a:pathLst>
                <a:path w="369" h="613" extrusionOk="0">
                  <a:moveTo>
                    <a:pt x="167" y="154"/>
                  </a:moveTo>
                  <a:lnTo>
                    <a:pt x="167" y="251"/>
                  </a:lnTo>
                  <a:cubicBezTo>
                    <a:pt x="139" y="237"/>
                    <a:pt x="125" y="223"/>
                    <a:pt x="125" y="195"/>
                  </a:cubicBezTo>
                  <a:cubicBezTo>
                    <a:pt x="125" y="175"/>
                    <a:pt x="139" y="161"/>
                    <a:pt x="167" y="154"/>
                  </a:cubicBezTo>
                  <a:close/>
                  <a:moveTo>
                    <a:pt x="209" y="369"/>
                  </a:moveTo>
                  <a:cubicBezTo>
                    <a:pt x="229" y="376"/>
                    <a:pt x="243" y="397"/>
                    <a:pt x="243" y="418"/>
                  </a:cubicBezTo>
                  <a:cubicBezTo>
                    <a:pt x="243" y="438"/>
                    <a:pt x="229" y="452"/>
                    <a:pt x="209" y="459"/>
                  </a:cubicBezTo>
                  <a:lnTo>
                    <a:pt x="209" y="369"/>
                  </a:lnTo>
                  <a:close/>
                  <a:moveTo>
                    <a:pt x="167" y="1"/>
                  </a:moveTo>
                  <a:lnTo>
                    <a:pt x="167" y="57"/>
                  </a:lnTo>
                  <a:cubicBezTo>
                    <a:pt x="118" y="63"/>
                    <a:pt x="77" y="77"/>
                    <a:pt x="49" y="105"/>
                  </a:cubicBezTo>
                  <a:cubicBezTo>
                    <a:pt x="14" y="133"/>
                    <a:pt x="0" y="168"/>
                    <a:pt x="0" y="209"/>
                  </a:cubicBezTo>
                  <a:cubicBezTo>
                    <a:pt x="0" y="230"/>
                    <a:pt x="7" y="251"/>
                    <a:pt x="14" y="265"/>
                  </a:cubicBezTo>
                  <a:cubicBezTo>
                    <a:pt x="14" y="272"/>
                    <a:pt x="21" y="279"/>
                    <a:pt x="28" y="286"/>
                  </a:cubicBezTo>
                  <a:cubicBezTo>
                    <a:pt x="28" y="293"/>
                    <a:pt x="35" y="300"/>
                    <a:pt x="49" y="307"/>
                  </a:cubicBezTo>
                  <a:cubicBezTo>
                    <a:pt x="56" y="313"/>
                    <a:pt x="63" y="313"/>
                    <a:pt x="70" y="320"/>
                  </a:cubicBezTo>
                  <a:cubicBezTo>
                    <a:pt x="70" y="320"/>
                    <a:pt x="84" y="327"/>
                    <a:pt x="104" y="334"/>
                  </a:cubicBezTo>
                  <a:cubicBezTo>
                    <a:pt x="125" y="341"/>
                    <a:pt x="146" y="348"/>
                    <a:pt x="167" y="348"/>
                  </a:cubicBezTo>
                  <a:lnTo>
                    <a:pt x="167" y="459"/>
                  </a:lnTo>
                  <a:cubicBezTo>
                    <a:pt x="139" y="452"/>
                    <a:pt x="132" y="438"/>
                    <a:pt x="125" y="404"/>
                  </a:cubicBezTo>
                  <a:lnTo>
                    <a:pt x="0" y="404"/>
                  </a:lnTo>
                  <a:cubicBezTo>
                    <a:pt x="0" y="452"/>
                    <a:pt x="14" y="487"/>
                    <a:pt x="42" y="515"/>
                  </a:cubicBezTo>
                  <a:cubicBezTo>
                    <a:pt x="77" y="536"/>
                    <a:pt x="111" y="556"/>
                    <a:pt x="167" y="556"/>
                  </a:cubicBezTo>
                  <a:lnTo>
                    <a:pt x="167" y="612"/>
                  </a:lnTo>
                  <a:lnTo>
                    <a:pt x="209" y="612"/>
                  </a:lnTo>
                  <a:lnTo>
                    <a:pt x="209" y="556"/>
                  </a:lnTo>
                  <a:cubicBezTo>
                    <a:pt x="250" y="550"/>
                    <a:pt x="292" y="536"/>
                    <a:pt x="320" y="508"/>
                  </a:cubicBezTo>
                  <a:cubicBezTo>
                    <a:pt x="354" y="480"/>
                    <a:pt x="368" y="445"/>
                    <a:pt x="368" y="404"/>
                  </a:cubicBezTo>
                  <a:cubicBezTo>
                    <a:pt x="368" y="355"/>
                    <a:pt x="340" y="320"/>
                    <a:pt x="299" y="293"/>
                  </a:cubicBezTo>
                  <a:cubicBezTo>
                    <a:pt x="285" y="286"/>
                    <a:pt x="250" y="279"/>
                    <a:pt x="209" y="265"/>
                  </a:cubicBezTo>
                  <a:lnTo>
                    <a:pt x="209" y="154"/>
                  </a:lnTo>
                  <a:cubicBezTo>
                    <a:pt x="229" y="161"/>
                    <a:pt x="243" y="182"/>
                    <a:pt x="243" y="209"/>
                  </a:cubicBezTo>
                  <a:lnTo>
                    <a:pt x="368" y="209"/>
                  </a:lnTo>
                  <a:cubicBezTo>
                    <a:pt x="361" y="161"/>
                    <a:pt x="347" y="119"/>
                    <a:pt x="320" y="98"/>
                  </a:cubicBezTo>
                  <a:cubicBezTo>
                    <a:pt x="292" y="77"/>
                    <a:pt x="257" y="63"/>
                    <a:pt x="209" y="57"/>
                  </a:cubicBezTo>
                  <a:lnTo>
                    <a:pt x="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1749567" y="2247228"/>
              <a:ext cx="519014" cy="383790"/>
            </a:xfrm>
            <a:custGeom>
              <a:avLst/>
              <a:gdLst/>
              <a:ahLst/>
              <a:cxnLst/>
              <a:rect l="l" t="t" r="r" b="b"/>
              <a:pathLst>
                <a:path w="3439" h="2543" extrusionOk="0">
                  <a:moveTo>
                    <a:pt x="1" y="1"/>
                  </a:moveTo>
                  <a:lnTo>
                    <a:pt x="1043" y="2542"/>
                  </a:lnTo>
                  <a:lnTo>
                    <a:pt x="2369" y="2542"/>
                  </a:lnTo>
                  <a:lnTo>
                    <a:pt x="3438" y="1"/>
                  </a:lnTo>
                  <a:close/>
                </a:path>
              </a:pathLst>
            </a:custGeom>
            <a:solidFill>
              <a:srgbClr val="0D3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1365020" y="2630869"/>
              <a:ext cx="1288102" cy="1245090"/>
            </a:xfrm>
            <a:custGeom>
              <a:avLst/>
              <a:gdLst/>
              <a:ahLst/>
              <a:cxnLst/>
              <a:rect l="l" t="t" r="r" b="b"/>
              <a:pathLst>
                <a:path w="8535" h="8250" extrusionOk="0">
                  <a:moveTo>
                    <a:pt x="3591" y="0"/>
                  </a:moveTo>
                  <a:cubicBezTo>
                    <a:pt x="3591" y="0"/>
                    <a:pt x="0" y="1854"/>
                    <a:pt x="0" y="5097"/>
                  </a:cubicBezTo>
                  <a:cubicBezTo>
                    <a:pt x="0" y="7931"/>
                    <a:pt x="3181" y="8250"/>
                    <a:pt x="4250" y="8250"/>
                  </a:cubicBezTo>
                  <a:cubicBezTo>
                    <a:pt x="5327" y="8250"/>
                    <a:pt x="8535" y="7931"/>
                    <a:pt x="8535" y="5097"/>
                  </a:cubicBezTo>
                  <a:cubicBezTo>
                    <a:pt x="8535" y="1854"/>
                    <a:pt x="4917" y="0"/>
                    <a:pt x="4917" y="0"/>
                  </a:cubicBezTo>
                  <a:close/>
                </a:path>
              </a:pathLst>
            </a:custGeom>
            <a:solidFill>
              <a:srgbClr val="0D3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1762244" y="3037450"/>
              <a:ext cx="489584" cy="489584"/>
            </a:xfrm>
            <a:custGeom>
              <a:avLst/>
              <a:gdLst/>
              <a:ahLst/>
              <a:cxnLst/>
              <a:rect l="l" t="t" r="r" b="b"/>
              <a:pathLst>
                <a:path w="3244" h="3244" extrusionOk="0">
                  <a:moveTo>
                    <a:pt x="1618" y="1"/>
                  </a:moveTo>
                  <a:cubicBezTo>
                    <a:pt x="722" y="1"/>
                    <a:pt x="0" y="723"/>
                    <a:pt x="0" y="1619"/>
                  </a:cubicBezTo>
                  <a:cubicBezTo>
                    <a:pt x="0" y="2514"/>
                    <a:pt x="722" y="3244"/>
                    <a:pt x="1618" y="3244"/>
                  </a:cubicBezTo>
                  <a:cubicBezTo>
                    <a:pt x="2521" y="3244"/>
                    <a:pt x="3243" y="2514"/>
                    <a:pt x="3243" y="1619"/>
                  </a:cubicBezTo>
                  <a:cubicBezTo>
                    <a:pt x="3243" y="723"/>
                    <a:pt x="2521" y="1"/>
                    <a:pt x="1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1818840" y="2600534"/>
              <a:ext cx="380469" cy="61877"/>
            </a:xfrm>
            <a:custGeom>
              <a:avLst/>
              <a:gdLst/>
              <a:ahLst/>
              <a:cxnLst/>
              <a:rect l="l" t="t" r="r" b="b"/>
              <a:pathLst>
                <a:path w="2521" h="410" extrusionOk="0">
                  <a:moveTo>
                    <a:pt x="174" y="0"/>
                  </a:moveTo>
                  <a:cubicBezTo>
                    <a:pt x="91" y="0"/>
                    <a:pt x="0" y="90"/>
                    <a:pt x="0" y="201"/>
                  </a:cubicBezTo>
                  <a:cubicBezTo>
                    <a:pt x="0" y="319"/>
                    <a:pt x="91" y="410"/>
                    <a:pt x="174" y="410"/>
                  </a:cubicBezTo>
                  <a:lnTo>
                    <a:pt x="2320" y="410"/>
                  </a:lnTo>
                  <a:cubicBezTo>
                    <a:pt x="2431" y="410"/>
                    <a:pt x="2521" y="319"/>
                    <a:pt x="2521" y="201"/>
                  </a:cubicBezTo>
                  <a:cubicBezTo>
                    <a:pt x="2521" y="90"/>
                    <a:pt x="2431" y="0"/>
                    <a:pt x="2320" y="0"/>
                  </a:cubicBezTo>
                  <a:close/>
                </a:path>
              </a:pathLst>
            </a:custGeom>
            <a:solidFill>
              <a:srgbClr val="19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1818840" y="2539713"/>
              <a:ext cx="380469" cy="60972"/>
            </a:xfrm>
            <a:custGeom>
              <a:avLst/>
              <a:gdLst/>
              <a:ahLst/>
              <a:cxnLst/>
              <a:rect l="l" t="t" r="r" b="b"/>
              <a:pathLst>
                <a:path w="2521" h="404" extrusionOk="0">
                  <a:moveTo>
                    <a:pt x="174" y="0"/>
                  </a:moveTo>
                  <a:cubicBezTo>
                    <a:pt x="91" y="0"/>
                    <a:pt x="0" y="118"/>
                    <a:pt x="0" y="202"/>
                  </a:cubicBezTo>
                  <a:cubicBezTo>
                    <a:pt x="0" y="320"/>
                    <a:pt x="91" y="403"/>
                    <a:pt x="174" y="403"/>
                  </a:cubicBezTo>
                  <a:lnTo>
                    <a:pt x="2320" y="403"/>
                  </a:lnTo>
                  <a:cubicBezTo>
                    <a:pt x="2431" y="403"/>
                    <a:pt x="2521" y="320"/>
                    <a:pt x="2521" y="202"/>
                  </a:cubicBezTo>
                  <a:cubicBezTo>
                    <a:pt x="2521" y="118"/>
                    <a:pt x="2431" y="0"/>
                    <a:pt x="2320" y="0"/>
                  </a:cubicBezTo>
                  <a:close/>
                </a:path>
              </a:pathLst>
            </a:custGeom>
            <a:solidFill>
              <a:srgbClr val="2469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1926749" y="3146415"/>
              <a:ext cx="165710" cy="275882"/>
            </a:xfrm>
            <a:custGeom>
              <a:avLst/>
              <a:gdLst/>
              <a:ahLst/>
              <a:cxnLst/>
              <a:rect l="l" t="t" r="r" b="b"/>
              <a:pathLst>
                <a:path w="1098" h="1828" extrusionOk="0">
                  <a:moveTo>
                    <a:pt x="494" y="452"/>
                  </a:moveTo>
                  <a:lnTo>
                    <a:pt x="494" y="744"/>
                  </a:lnTo>
                  <a:cubicBezTo>
                    <a:pt x="417" y="709"/>
                    <a:pt x="375" y="654"/>
                    <a:pt x="375" y="584"/>
                  </a:cubicBezTo>
                  <a:cubicBezTo>
                    <a:pt x="375" y="515"/>
                    <a:pt x="417" y="466"/>
                    <a:pt x="494" y="452"/>
                  </a:cubicBezTo>
                  <a:close/>
                  <a:moveTo>
                    <a:pt x="618" y="1091"/>
                  </a:moveTo>
                  <a:cubicBezTo>
                    <a:pt x="688" y="1126"/>
                    <a:pt x="723" y="1174"/>
                    <a:pt x="723" y="1244"/>
                  </a:cubicBezTo>
                  <a:cubicBezTo>
                    <a:pt x="723" y="1313"/>
                    <a:pt x="688" y="1355"/>
                    <a:pt x="618" y="1376"/>
                  </a:cubicBezTo>
                  <a:lnTo>
                    <a:pt x="618" y="1091"/>
                  </a:lnTo>
                  <a:close/>
                  <a:moveTo>
                    <a:pt x="494" y="1"/>
                  </a:moveTo>
                  <a:lnTo>
                    <a:pt x="494" y="168"/>
                  </a:lnTo>
                  <a:cubicBezTo>
                    <a:pt x="355" y="181"/>
                    <a:pt x="237" y="223"/>
                    <a:pt x="139" y="306"/>
                  </a:cubicBezTo>
                  <a:cubicBezTo>
                    <a:pt x="49" y="383"/>
                    <a:pt x="0" y="487"/>
                    <a:pt x="0" y="612"/>
                  </a:cubicBezTo>
                  <a:cubicBezTo>
                    <a:pt x="0" y="688"/>
                    <a:pt x="14" y="751"/>
                    <a:pt x="35" y="793"/>
                  </a:cubicBezTo>
                  <a:cubicBezTo>
                    <a:pt x="56" y="813"/>
                    <a:pt x="70" y="834"/>
                    <a:pt x="77" y="855"/>
                  </a:cubicBezTo>
                  <a:cubicBezTo>
                    <a:pt x="91" y="876"/>
                    <a:pt x="112" y="890"/>
                    <a:pt x="139" y="904"/>
                  </a:cubicBezTo>
                  <a:cubicBezTo>
                    <a:pt x="167" y="924"/>
                    <a:pt x="188" y="938"/>
                    <a:pt x="202" y="945"/>
                  </a:cubicBezTo>
                  <a:cubicBezTo>
                    <a:pt x="216" y="959"/>
                    <a:pt x="250" y="973"/>
                    <a:pt x="313" y="994"/>
                  </a:cubicBezTo>
                  <a:cubicBezTo>
                    <a:pt x="369" y="1015"/>
                    <a:pt x="431" y="1029"/>
                    <a:pt x="494" y="1049"/>
                  </a:cubicBezTo>
                  <a:lnTo>
                    <a:pt x="494" y="1376"/>
                  </a:lnTo>
                  <a:cubicBezTo>
                    <a:pt x="424" y="1355"/>
                    <a:pt x="389" y="1299"/>
                    <a:pt x="382" y="1209"/>
                  </a:cubicBezTo>
                  <a:lnTo>
                    <a:pt x="0" y="1209"/>
                  </a:lnTo>
                  <a:cubicBezTo>
                    <a:pt x="0" y="1341"/>
                    <a:pt x="42" y="1452"/>
                    <a:pt x="132" y="1529"/>
                  </a:cubicBezTo>
                  <a:cubicBezTo>
                    <a:pt x="223" y="1605"/>
                    <a:pt x="341" y="1654"/>
                    <a:pt x="494" y="1661"/>
                  </a:cubicBezTo>
                  <a:lnTo>
                    <a:pt x="494" y="1827"/>
                  </a:lnTo>
                  <a:lnTo>
                    <a:pt x="618" y="1827"/>
                  </a:lnTo>
                  <a:lnTo>
                    <a:pt x="618" y="1661"/>
                  </a:lnTo>
                  <a:cubicBezTo>
                    <a:pt x="757" y="1647"/>
                    <a:pt x="875" y="1598"/>
                    <a:pt x="966" y="1515"/>
                  </a:cubicBezTo>
                  <a:cubicBezTo>
                    <a:pt x="1056" y="1431"/>
                    <a:pt x="1098" y="1327"/>
                    <a:pt x="1098" y="1216"/>
                  </a:cubicBezTo>
                  <a:cubicBezTo>
                    <a:pt x="1098" y="1056"/>
                    <a:pt x="1028" y="945"/>
                    <a:pt x="889" y="876"/>
                  </a:cubicBezTo>
                  <a:cubicBezTo>
                    <a:pt x="848" y="855"/>
                    <a:pt x="757" y="827"/>
                    <a:pt x="618" y="786"/>
                  </a:cubicBezTo>
                  <a:lnTo>
                    <a:pt x="618" y="459"/>
                  </a:lnTo>
                  <a:cubicBezTo>
                    <a:pt x="688" y="480"/>
                    <a:pt x="723" y="536"/>
                    <a:pt x="730" y="612"/>
                  </a:cubicBezTo>
                  <a:lnTo>
                    <a:pt x="1098" y="612"/>
                  </a:lnTo>
                  <a:cubicBezTo>
                    <a:pt x="1091" y="466"/>
                    <a:pt x="1049" y="362"/>
                    <a:pt x="966" y="286"/>
                  </a:cubicBezTo>
                  <a:cubicBezTo>
                    <a:pt x="882" y="216"/>
                    <a:pt x="764" y="174"/>
                    <a:pt x="618" y="168"/>
                  </a:cubicBezTo>
                  <a:lnTo>
                    <a:pt x="618"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2483195"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2483195"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2483195"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2473838"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00" y="604"/>
                    <a:pt x="2868" y="660"/>
                    <a:pt x="2146" y="660"/>
                  </a:cubicBezTo>
                  <a:cubicBezTo>
                    <a:pt x="1563" y="660"/>
                    <a:pt x="1042" y="632"/>
                    <a:pt x="667" y="576"/>
                  </a:cubicBezTo>
                  <a:cubicBezTo>
                    <a:pt x="493" y="549"/>
                    <a:pt x="348" y="521"/>
                    <a:pt x="236" y="458"/>
                  </a:cubicBezTo>
                  <a:cubicBezTo>
                    <a:pt x="174" y="458"/>
                    <a:pt x="146" y="431"/>
                    <a:pt x="118" y="403"/>
                  </a:cubicBezTo>
                  <a:cubicBezTo>
                    <a:pt x="118" y="403"/>
                    <a:pt x="118" y="375"/>
                    <a:pt x="146" y="347"/>
                  </a:cubicBezTo>
                  <a:cubicBezTo>
                    <a:pt x="202" y="312"/>
                    <a:pt x="292" y="285"/>
                    <a:pt x="410" y="257"/>
                  </a:cubicBezTo>
                  <a:cubicBezTo>
                    <a:pt x="757"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0" y="312"/>
                  </a:cubicBezTo>
                  <a:lnTo>
                    <a:pt x="0" y="403"/>
                  </a:lnTo>
                  <a:lnTo>
                    <a:pt x="0" y="458"/>
                  </a:ln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2566051"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2483195"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2483195"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2483195"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2473838"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00" y="611"/>
                    <a:pt x="2868" y="667"/>
                    <a:pt x="2146" y="667"/>
                  </a:cubicBezTo>
                  <a:cubicBezTo>
                    <a:pt x="1563" y="667"/>
                    <a:pt x="1042" y="639"/>
                    <a:pt x="667" y="577"/>
                  </a:cubicBezTo>
                  <a:cubicBezTo>
                    <a:pt x="493" y="549"/>
                    <a:pt x="348" y="493"/>
                    <a:pt x="236" y="466"/>
                  </a:cubicBezTo>
                  <a:cubicBezTo>
                    <a:pt x="174" y="438"/>
                    <a:pt x="146" y="438"/>
                    <a:pt x="118" y="403"/>
                  </a:cubicBezTo>
                  <a:lnTo>
                    <a:pt x="118" y="375"/>
                  </a:lnTo>
                  <a:lnTo>
                    <a:pt x="146" y="348"/>
                  </a:lnTo>
                  <a:cubicBezTo>
                    <a:pt x="202" y="320"/>
                    <a:pt x="292" y="292"/>
                    <a:pt x="410" y="264"/>
                  </a:cubicBezTo>
                  <a:cubicBezTo>
                    <a:pt x="757"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0" y="320"/>
                  </a:cubicBezTo>
                  <a:lnTo>
                    <a:pt x="0" y="375"/>
                  </a:lnTo>
                  <a:lnTo>
                    <a:pt x="0" y="466"/>
                  </a:ln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2566051"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2483195"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2483195"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2483195"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a:off x="2473838"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00" y="605"/>
                    <a:pt x="2868" y="660"/>
                    <a:pt x="2146" y="660"/>
                  </a:cubicBezTo>
                  <a:cubicBezTo>
                    <a:pt x="1563" y="660"/>
                    <a:pt x="1042" y="605"/>
                    <a:pt x="667" y="549"/>
                  </a:cubicBezTo>
                  <a:cubicBezTo>
                    <a:pt x="493" y="521"/>
                    <a:pt x="348" y="487"/>
                    <a:pt x="236" y="459"/>
                  </a:cubicBezTo>
                  <a:cubicBezTo>
                    <a:pt x="174" y="431"/>
                    <a:pt x="146" y="403"/>
                    <a:pt x="118" y="403"/>
                  </a:cubicBezTo>
                  <a:lnTo>
                    <a:pt x="118" y="376"/>
                  </a:lnTo>
                  <a:lnTo>
                    <a:pt x="146" y="348"/>
                  </a:lnTo>
                  <a:cubicBezTo>
                    <a:pt x="202" y="313"/>
                    <a:pt x="292" y="285"/>
                    <a:pt x="410" y="258"/>
                  </a:cubicBezTo>
                  <a:cubicBezTo>
                    <a:pt x="757"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0" y="313"/>
                  </a:cubicBezTo>
                  <a:lnTo>
                    <a:pt x="0" y="376"/>
                  </a:lnTo>
                  <a:lnTo>
                    <a:pt x="0" y="431"/>
                  </a:ln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a:off x="2566051"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2483195" y="3334009"/>
              <a:ext cx="629035" cy="122849"/>
            </a:xfrm>
            <a:custGeom>
              <a:avLst/>
              <a:gdLst/>
              <a:ahLst/>
              <a:cxnLst/>
              <a:rect l="l" t="t" r="r" b="b"/>
              <a:pathLst>
                <a:path w="4168" h="814" extrusionOk="0">
                  <a:moveTo>
                    <a:pt x="1" y="1"/>
                  </a:moveTo>
                  <a:lnTo>
                    <a:pt x="1" y="494"/>
                  </a:lnTo>
                  <a:cubicBezTo>
                    <a:pt x="1" y="668"/>
                    <a:pt x="924" y="813"/>
                    <a:pt x="2084" y="813"/>
                  </a:cubicBezTo>
                  <a:cubicBezTo>
                    <a:pt x="3237" y="813"/>
                    <a:pt x="4167" y="668"/>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2483195" y="3334009"/>
              <a:ext cx="629035" cy="62028"/>
            </a:xfrm>
            <a:custGeom>
              <a:avLst/>
              <a:gdLst/>
              <a:ahLst/>
              <a:cxnLst/>
              <a:rect l="l" t="t" r="r" b="b"/>
              <a:pathLst>
                <a:path w="4168" h="411" extrusionOk="0">
                  <a:moveTo>
                    <a:pt x="1" y="1"/>
                  </a:moveTo>
                  <a:lnTo>
                    <a:pt x="1" y="91"/>
                  </a:lnTo>
                  <a:cubicBezTo>
                    <a:pt x="174" y="293"/>
                    <a:pt x="1042" y="411"/>
                    <a:pt x="2084" y="411"/>
                  </a:cubicBezTo>
                  <a:cubicBezTo>
                    <a:pt x="3126" y="411"/>
                    <a:pt x="3994" y="293"/>
                    <a:pt x="4167" y="91"/>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2483195" y="3281640"/>
              <a:ext cx="629035" cy="105040"/>
            </a:xfrm>
            <a:custGeom>
              <a:avLst/>
              <a:gdLst/>
              <a:ahLst/>
              <a:cxnLst/>
              <a:rect l="l" t="t" r="r" b="b"/>
              <a:pathLst>
                <a:path w="4168" h="696" extrusionOk="0">
                  <a:moveTo>
                    <a:pt x="2084" y="1"/>
                  </a:moveTo>
                  <a:cubicBezTo>
                    <a:pt x="924" y="1"/>
                    <a:pt x="1" y="174"/>
                    <a:pt x="1" y="348"/>
                  </a:cubicBezTo>
                  <a:cubicBezTo>
                    <a:pt x="1" y="521"/>
                    <a:pt x="924" y="695"/>
                    <a:pt x="2084" y="695"/>
                  </a:cubicBezTo>
                  <a:cubicBezTo>
                    <a:pt x="3237" y="695"/>
                    <a:pt x="4167" y="521"/>
                    <a:pt x="4167" y="348"/>
                  </a:cubicBezTo>
                  <a:cubicBezTo>
                    <a:pt x="4167" y="174"/>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2473838" y="3273339"/>
              <a:ext cx="646692" cy="122698"/>
            </a:xfrm>
            <a:custGeom>
              <a:avLst/>
              <a:gdLst/>
              <a:ahLst/>
              <a:cxnLst/>
              <a:rect l="l" t="t" r="r" b="b"/>
              <a:pathLst>
                <a:path w="4285" h="813" extrusionOk="0">
                  <a:moveTo>
                    <a:pt x="2146" y="118"/>
                  </a:moveTo>
                  <a:cubicBezTo>
                    <a:pt x="2722" y="118"/>
                    <a:pt x="3243" y="174"/>
                    <a:pt x="3618" y="229"/>
                  </a:cubicBezTo>
                  <a:cubicBezTo>
                    <a:pt x="3792" y="257"/>
                    <a:pt x="3938" y="292"/>
                    <a:pt x="4056" y="320"/>
                  </a:cubicBezTo>
                  <a:cubicBezTo>
                    <a:pt x="4111" y="347"/>
                    <a:pt x="4139" y="375"/>
                    <a:pt x="4167" y="375"/>
                  </a:cubicBezTo>
                  <a:lnTo>
                    <a:pt x="4167" y="403"/>
                  </a:lnTo>
                  <a:lnTo>
                    <a:pt x="4139" y="431"/>
                  </a:lnTo>
                  <a:cubicBezTo>
                    <a:pt x="4083" y="465"/>
                    <a:pt x="3993" y="493"/>
                    <a:pt x="3882" y="521"/>
                  </a:cubicBezTo>
                  <a:cubicBezTo>
                    <a:pt x="3500" y="604"/>
                    <a:pt x="2868" y="695"/>
                    <a:pt x="2146" y="695"/>
                  </a:cubicBezTo>
                  <a:cubicBezTo>
                    <a:pt x="1563" y="695"/>
                    <a:pt x="1042" y="639"/>
                    <a:pt x="667" y="576"/>
                  </a:cubicBezTo>
                  <a:cubicBezTo>
                    <a:pt x="493" y="549"/>
                    <a:pt x="348" y="521"/>
                    <a:pt x="236" y="493"/>
                  </a:cubicBezTo>
                  <a:cubicBezTo>
                    <a:pt x="174" y="465"/>
                    <a:pt x="146" y="431"/>
                    <a:pt x="118" y="431"/>
                  </a:cubicBezTo>
                  <a:lnTo>
                    <a:pt x="118" y="403"/>
                  </a:lnTo>
                  <a:cubicBezTo>
                    <a:pt x="118" y="403"/>
                    <a:pt x="118" y="375"/>
                    <a:pt x="146" y="375"/>
                  </a:cubicBezTo>
                  <a:cubicBezTo>
                    <a:pt x="202" y="347"/>
                    <a:pt x="292" y="320"/>
                    <a:pt x="410" y="292"/>
                  </a:cubicBezTo>
                  <a:cubicBezTo>
                    <a:pt x="757" y="174"/>
                    <a:pt x="1417" y="118"/>
                    <a:pt x="2146" y="118"/>
                  </a:cubicBezTo>
                  <a:close/>
                  <a:moveTo>
                    <a:pt x="2146" y="0"/>
                  </a:moveTo>
                  <a:cubicBezTo>
                    <a:pt x="1563" y="0"/>
                    <a:pt x="1042" y="56"/>
                    <a:pt x="667" y="118"/>
                  </a:cubicBezTo>
                  <a:cubicBezTo>
                    <a:pt x="466" y="146"/>
                    <a:pt x="320" y="174"/>
                    <a:pt x="202" y="229"/>
                  </a:cubicBezTo>
                  <a:cubicBezTo>
                    <a:pt x="146" y="229"/>
                    <a:pt x="91" y="257"/>
                    <a:pt x="63" y="292"/>
                  </a:cubicBezTo>
                  <a:cubicBezTo>
                    <a:pt x="28" y="292"/>
                    <a:pt x="28" y="320"/>
                    <a:pt x="0" y="347"/>
                  </a:cubicBezTo>
                  <a:lnTo>
                    <a:pt x="0" y="403"/>
                  </a:lnTo>
                  <a:lnTo>
                    <a:pt x="0" y="465"/>
                  </a:lnTo>
                  <a:cubicBezTo>
                    <a:pt x="28" y="493"/>
                    <a:pt x="63" y="521"/>
                    <a:pt x="118" y="549"/>
                  </a:cubicBezTo>
                  <a:cubicBezTo>
                    <a:pt x="174" y="576"/>
                    <a:pt x="292" y="604"/>
                    <a:pt x="410" y="667"/>
                  </a:cubicBezTo>
                  <a:cubicBezTo>
                    <a:pt x="813" y="750"/>
                    <a:pt x="1417" y="813"/>
                    <a:pt x="2146" y="813"/>
                  </a:cubicBezTo>
                  <a:cubicBezTo>
                    <a:pt x="2722" y="813"/>
                    <a:pt x="3243" y="750"/>
                    <a:pt x="3618" y="695"/>
                  </a:cubicBezTo>
                  <a:cubicBezTo>
                    <a:pt x="3820" y="667"/>
                    <a:pt x="3965" y="639"/>
                    <a:pt x="4083" y="576"/>
                  </a:cubicBezTo>
                  <a:cubicBezTo>
                    <a:pt x="4139" y="576"/>
                    <a:pt x="4195" y="549"/>
                    <a:pt x="4229" y="521"/>
                  </a:cubicBezTo>
                  <a:cubicBezTo>
                    <a:pt x="4257" y="493"/>
                    <a:pt x="4257" y="493"/>
                    <a:pt x="4285" y="465"/>
                  </a:cubicBezTo>
                  <a:lnTo>
                    <a:pt x="4285" y="403"/>
                  </a:lnTo>
                  <a:lnTo>
                    <a:pt x="4285" y="347"/>
                  </a:lnTo>
                  <a:cubicBezTo>
                    <a:pt x="4257" y="292"/>
                    <a:pt x="4229" y="292"/>
                    <a:pt x="4167" y="257"/>
                  </a:cubicBezTo>
                  <a:cubicBezTo>
                    <a:pt x="4111" y="229"/>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2566051" y="3299448"/>
              <a:ext cx="462268" cy="70329"/>
            </a:xfrm>
            <a:custGeom>
              <a:avLst/>
              <a:gdLst/>
              <a:ahLst/>
              <a:cxnLst/>
              <a:rect l="l" t="t" r="r" b="b"/>
              <a:pathLst>
                <a:path w="3063" h="466" extrusionOk="0">
                  <a:moveTo>
                    <a:pt x="1535" y="1"/>
                  </a:moveTo>
                  <a:cubicBezTo>
                    <a:pt x="695" y="1"/>
                    <a:pt x="0" y="119"/>
                    <a:pt x="0" y="230"/>
                  </a:cubicBezTo>
                  <a:cubicBezTo>
                    <a:pt x="0" y="348"/>
                    <a:pt x="695" y="466"/>
                    <a:pt x="1535" y="466"/>
                  </a:cubicBezTo>
                  <a:cubicBezTo>
                    <a:pt x="2368" y="466"/>
                    <a:pt x="3063" y="348"/>
                    <a:pt x="3063" y="230"/>
                  </a:cubicBezTo>
                  <a:cubicBezTo>
                    <a:pt x="3063" y="119"/>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2483195" y="3216744"/>
              <a:ext cx="629035" cy="121642"/>
            </a:xfrm>
            <a:custGeom>
              <a:avLst/>
              <a:gdLst/>
              <a:ahLst/>
              <a:cxnLst/>
              <a:rect l="l" t="t" r="r" b="b"/>
              <a:pathLst>
                <a:path w="4168" h="806" extrusionOk="0">
                  <a:moveTo>
                    <a:pt x="1" y="0"/>
                  </a:moveTo>
                  <a:lnTo>
                    <a:pt x="1" y="493"/>
                  </a:lnTo>
                  <a:cubicBezTo>
                    <a:pt x="1" y="667"/>
                    <a:pt x="924" y="806"/>
                    <a:pt x="2084" y="806"/>
                  </a:cubicBezTo>
                  <a:cubicBezTo>
                    <a:pt x="3237" y="806"/>
                    <a:pt x="4167" y="667"/>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2483195" y="3216744"/>
              <a:ext cx="629035" cy="60821"/>
            </a:xfrm>
            <a:custGeom>
              <a:avLst/>
              <a:gdLst/>
              <a:ahLst/>
              <a:cxnLst/>
              <a:rect l="l" t="t" r="r" b="b"/>
              <a:pathLst>
                <a:path w="4168" h="403" extrusionOk="0">
                  <a:moveTo>
                    <a:pt x="1" y="0"/>
                  </a:moveTo>
                  <a:lnTo>
                    <a:pt x="1" y="83"/>
                  </a:lnTo>
                  <a:cubicBezTo>
                    <a:pt x="174" y="257"/>
                    <a:pt x="1042" y="403"/>
                    <a:pt x="2084" y="403"/>
                  </a:cubicBezTo>
                  <a:cubicBezTo>
                    <a:pt x="3126" y="403"/>
                    <a:pt x="3994" y="257"/>
                    <a:pt x="4167" y="83"/>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2483195" y="3164223"/>
              <a:ext cx="629035" cy="100815"/>
            </a:xfrm>
            <a:custGeom>
              <a:avLst/>
              <a:gdLst/>
              <a:ahLst/>
              <a:cxnLst/>
              <a:rect l="l" t="t" r="r" b="b"/>
              <a:pathLst>
                <a:path w="4168" h="668" extrusionOk="0">
                  <a:moveTo>
                    <a:pt x="2084" y="1"/>
                  </a:moveTo>
                  <a:cubicBezTo>
                    <a:pt x="924" y="1"/>
                    <a:pt x="1" y="147"/>
                    <a:pt x="1" y="348"/>
                  </a:cubicBezTo>
                  <a:cubicBezTo>
                    <a:pt x="1" y="522"/>
                    <a:pt x="924" y="668"/>
                    <a:pt x="2084" y="668"/>
                  </a:cubicBezTo>
                  <a:cubicBezTo>
                    <a:pt x="3237" y="668"/>
                    <a:pt x="4167" y="522"/>
                    <a:pt x="4167" y="348"/>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2473838" y="3154866"/>
              <a:ext cx="646692" cy="118623"/>
            </a:xfrm>
            <a:custGeom>
              <a:avLst/>
              <a:gdLst/>
              <a:ahLst/>
              <a:cxnLst/>
              <a:rect l="l" t="t" r="r" b="b"/>
              <a:pathLst>
                <a:path w="4285" h="786" extrusionOk="0">
                  <a:moveTo>
                    <a:pt x="2146" y="118"/>
                  </a:moveTo>
                  <a:cubicBezTo>
                    <a:pt x="2722" y="118"/>
                    <a:pt x="3243" y="146"/>
                    <a:pt x="3618" y="209"/>
                  </a:cubicBezTo>
                  <a:cubicBezTo>
                    <a:pt x="3792" y="264"/>
                    <a:pt x="3938" y="292"/>
                    <a:pt x="4056" y="320"/>
                  </a:cubicBezTo>
                  <a:cubicBezTo>
                    <a:pt x="4111" y="348"/>
                    <a:pt x="4139" y="348"/>
                    <a:pt x="4167" y="382"/>
                  </a:cubicBezTo>
                  <a:lnTo>
                    <a:pt x="4167" y="410"/>
                  </a:lnTo>
                  <a:lnTo>
                    <a:pt x="4139" y="438"/>
                  </a:lnTo>
                  <a:cubicBezTo>
                    <a:pt x="4083" y="466"/>
                    <a:pt x="3993" y="493"/>
                    <a:pt x="3882" y="521"/>
                  </a:cubicBezTo>
                  <a:cubicBezTo>
                    <a:pt x="3500" y="612"/>
                    <a:pt x="2868" y="667"/>
                    <a:pt x="2146" y="667"/>
                  </a:cubicBezTo>
                  <a:cubicBezTo>
                    <a:pt x="1563" y="667"/>
                    <a:pt x="1042" y="639"/>
                    <a:pt x="667" y="584"/>
                  </a:cubicBezTo>
                  <a:cubicBezTo>
                    <a:pt x="493" y="556"/>
                    <a:pt x="348" y="521"/>
                    <a:pt x="236" y="466"/>
                  </a:cubicBezTo>
                  <a:cubicBezTo>
                    <a:pt x="174" y="466"/>
                    <a:pt x="146" y="438"/>
                    <a:pt x="118" y="410"/>
                  </a:cubicBezTo>
                  <a:cubicBezTo>
                    <a:pt x="118" y="410"/>
                    <a:pt x="118" y="382"/>
                    <a:pt x="146" y="382"/>
                  </a:cubicBezTo>
                  <a:cubicBezTo>
                    <a:pt x="202" y="348"/>
                    <a:pt x="292" y="292"/>
                    <a:pt x="410" y="264"/>
                  </a:cubicBezTo>
                  <a:cubicBezTo>
                    <a:pt x="757" y="174"/>
                    <a:pt x="1417" y="118"/>
                    <a:pt x="2146" y="118"/>
                  </a:cubicBezTo>
                  <a:close/>
                  <a:moveTo>
                    <a:pt x="2146" y="0"/>
                  </a:moveTo>
                  <a:cubicBezTo>
                    <a:pt x="1563" y="0"/>
                    <a:pt x="1042" y="35"/>
                    <a:pt x="667" y="118"/>
                  </a:cubicBezTo>
                  <a:cubicBezTo>
                    <a:pt x="466" y="146"/>
                    <a:pt x="320" y="174"/>
                    <a:pt x="202" y="209"/>
                  </a:cubicBezTo>
                  <a:cubicBezTo>
                    <a:pt x="146" y="237"/>
                    <a:pt x="91" y="264"/>
                    <a:pt x="63" y="292"/>
                  </a:cubicBezTo>
                  <a:cubicBezTo>
                    <a:pt x="28" y="292"/>
                    <a:pt x="28" y="320"/>
                    <a:pt x="0" y="320"/>
                  </a:cubicBezTo>
                  <a:lnTo>
                    <a:pt x="0" y="410"/>
                  </a:lnTo>
                  <a:lnTo>
                    <a:pt x="0" y="466"/>
                  </a:lnTo>
                  <a:cubicBezTo>
                    <a:pt x="28" y="493"/>
                    <a:pt x="63" y="521"/>
                    <a:pt x="118" y="556"/>
                  </a:cubicBezTo>
                  <a:cubicBezTo>
                    <a:pt x="174" y="584"/>
                    <a:pt x="292" y="612"/>
                    <a:pt x="410" y="639"/>
                  </a:cubicBezTo>
                  <a:cubicBezTo>
                    <a:pt x="813" y="730"/>
                    <a:pt x="1417" y="785"/>
                    <a:pt x="2146" y="785"/>
                  </a:cubicBezTo>
                  <a:cubicBezTo>
                    <a:pt x="2722" y="785"/>
                    <a:pt x="3243" y="757"/>
                    <a:pt x="3618" y="695"/>
                  </a:cubicBezTo>
                  <a:cubicBezTo>
                    <a:pt x="3820" y="667"/>
                    <a:pt x="3965" y="639"/>
                    <a:pt x="4083" y="584"/>
                  </a:cubicBezTo>
                  <a:cubicBezTo>
                    <a:pt x="4139" y="556"/>
                    <a:pt x="4195" y="556"/>
                    <a:pt x="4229" y="521"/>
                  </a:cubicBezTo>
                  <a:cubicBezTo>
                    <a:pt x="4257" y="493"/>
                    <a:pt x="4257" y="493"/>
                    <a:pt x="4285" y="466"/>
                  </a:cubicBezTo>
                  <a:lnTo>
                    <a:pt x="4285" y="410"/>
                  </a:lnTo>
                  <a:lnTo>
                    <a:pt x="4285" y="320"/>
                  </a:lnTo>
                  <a:cubicBezTo>
                    <a:pt x="4257" y="292"/>
                    <a:pt x="4229" y="264"/>
                    <a:pt x="4167" y="264"/>
                  </a:cubicBezTo>
                  <a:cubicBezTo>
                    <a:pt x="4111" y="209"/>
                    <a:pt x="3993" y="174"/>
                    <a:pt x="3882" y="146"/>
                  </a:cubicBezTo>
                  <a:cubicBezTo>
                    <a:pt x="3472" y="63"/>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2566051" y="3181126"/>
              <a:ext cx="462268" cy="70329"/>
            </a:xfrm>
            <a:custGeom>
              <a:avLst/>
              <a:gdLst/>
              <a:ahLst/>
              <a:cxnLst/>
              <a:rect l="l" t="t" r="r" b="b"/>
              <a:pathLst>
                <a:path w="3063" h="466" extrusionOk="0">
                  <a:moveTo>
                    <a:pt x="1535" y="0"/>
                  </a:moveTo>
                  <a:cubicBezTo>
                    <a:pt x="695" y="0"/>
                    <a:pt x="0" y="90"/>
                    <a:pt x="0" y="236"/>
                  </a:cubicBezTo>
                  <a:cubicBezTo>
                    <a:pt x="0" y="347"/>
                    <a:pt x="695" y="465"/>
                    <a:pt x="1535" y="465"/>
                  </a:cubicBezTo>
                  <a:cubicBezTo>
                    <a:pt x="2368" y="465"/>
                    <a:pt x="3063" y="347"/>
                    <a:pt x="3063" y="236"/>
                  </a:cubicBezTo>
                  <a:cubicBezTo>
                    <a:pt x="3063" y="90"/>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2483195" y="3094045"/>
              <a:ext cx="629035" cy="126924"/>
            </a:xfrm>
            <a:custGeom>
              <a:avLst/>
              <a:gdLst/>
              <a:ahLst/>
              <a:cxnLst/>
              <a:rect l="l" t="t" r="r" b="b"/>
              <a:pathLst>
                <a:path w="4168" h="841" extrusionOk="0">
                  <a:moveTo>
                    <a:pt x="1" y="1"/>
                  </a:moveTo>
                  <a:lnTo>
                    <a:pt x="1" y="494"/>
                  </a:lnTo>
                  <a:cubicBezTo>
                    <a:pt x="1" y="695"/>
                    <a:pt x="924" y="841"/>
                    <a:pt x="2084" y="841"/>
                  </a:cubicBezTo>
                  <a:cubicBezTo>
                    <a:pt x="3237" y="841"/>
                    <a:pt x="4167" y="695"/>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2483195" y="3094045"/>
              <a:ext cx="629035" cy="66254"/>
            </a:xfrm>
            <a:custGeom>
              <a:avLst/>
              <a:gdLst/>
              <a:ahLst/>
              <a:cxnLst/>
              <a:rect l="l" t="t" r="r" b="b"/>
              <a:pathLst>
                <a:path w="4168" h="439" extrusionOk="0">
                  <a:moveTo>
                    <a:pt x="1" y="1"/>
                  </a:moveTo>
                  <a:lnTo>
                    <a:pt x="1" y="119"/>
                  </a:lnTo>
                  <a:cubicBezTo>
                    <a:pt x="174" y="292"/>
                    <a:pt x="1042" y="438"/>
                    <a:pt x="2084" y="438"/>
                  </a:cubicBezTo>
                  <a:cubicBezTo>
                    <a:pt x="3126" y="438"/>
                    <a:pt x="3994" y="292"/>
                    <a:pt x="4167" y="119"/>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a:off x="2483195" y="3045901"/>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2473838" y="3037450"/>
              <a:ext cx="646692" cy="117567"/>
            </a:xfrm>
            <a:custGeom>
              <a:avLst/>
              <a:gdLst/>
              <a:ahLst/>
              <a:cxnLst/>
              <a:rect l="l" t="t" r="r" b="b"/>
              <a:pathLst>
                <a:path w="4285" h="779" extrusionOk="0">
                  <a:moveTo>
                    <a:pt x="2146" y="119"/>
                  </a:moveTo>
                  <a:cubicBezTo>
                    <a:pt x="2722" y="119"/>
                    <a:pt x="3243" y="147"/>
                    <a:pt x="3618" y="202"/>
                  </a:cubicBezTo>
                  <a:cubicBezTo>
                    <a:pt x="3792" y="230"/>
                    <a:pt x="3938" y="292"/>
                    <a:pt x="4056" y="320"/>
                  </a:cubicBezTo>
                  <a:cubicBezTo>
                    <a:pt x="4111" y="320"/>
                    <a:pt x="4139" y="348"/>
                    <a:pt x="4167" y="376"/>
                  </a:cubicBezTo>
                  <a:cubicBezTo>
                    <a:pt x="4167" y="403"/>
                    <a:pt x="4167" y="403"/>
                    <a:pt x="4139" y="431"/>
                  </a:cubicBezTo>
                  <a:cubicBezTo>
                    <a:pt x="4083" y="466"/>
                    <a:pt x="3993" y="494"/>
                    <a:pt x="3882" y="522"/>
                  </a:cubicBezTo>
                  <a:cubicBezTo>
                    <a:pt x="3500" y="605"/>
                    <a:pt x="2868" y="667"/>
                    <a:pt x="2146" y="667"/>
                  </a:cubicBezTo>
                  <a:cubicBezTo>
                    <a:pt x="1563" y="667"/>
                    <a:pt x="1042" y="640"/>
                    <a:pt x="667" y="577"/>
                  </a:cubicBezTo>
                  <a:cubicBezTo>
                    <a:pt x="493" y="549"/>
                    <a:pt x="348" y="494"/>
                    <a:pt x="236" y="466"/>
                  </a:cubicBezTo>
                  <a:cubicBezTo>
                    <a:pt x="174" y="431"/>
                    <a:pt x="146" y="431"/>
                    <a:pt x="118" y="403"/>
                  </a:cubicBezTo>
                  <a:lnTo>
                    <a:pt x="118" y="376"/>
                  </a:lnTo>
                  <a:lnTo>
                    <a:pt x="146" y="348"/>
                  </a:lnTo>
                  <a:cubicBezTo>
                    <a:pt x="202" y="320"/>
                    <a:pt x="292" y="292"/>
                    <a:pt x="410" y="258"/>
                  </a:cubicBezTo>
                  <a:cubicBezTo>
                    <a:pt x="757" y="174"/>
                    <a:pt x="1417" y="119"/>
                    <a:pt x="2146" y="119"/>
                  </a:cubicBezTo>
                  <a:close/>
                  <a:moveTo>
                    <a:pt x="2146" y="1"/>
                  </a:moveTo>
                  <a:cubicBezTo>
                    <a:pt x="1563" y="1"/>
                    <a:pt x="1042" y="28"/>
                    <a:pt x="667" y="84"/>
                  </a:cubicBezTo>
                  <a:cubicBezTo>
                    <a:pt x="466" y="119"/>
                    <a:pt x="320" y="174"/>
                    <a:pt x="202" y="202"/>
                  </a:cubicBezTo>
                  <a:cubicBezTo>
                    <a:pt x="146" y="230"/>
                    <a:pt x="91" y="258"/>
                    <a:pt x="63" y="292"/>
                  </a:cubicBezTo>
                  <a:cubicBezTo>
                    <a:pt x="28" y="292"/>
                    <a:pt x="28" y="320"/>
                    <a:pt x="0" y="320"/>
                  </a:cubicBezTo>
                  <a:lnTo>
                    <a:pt x="0" y="376"/>
                  </a:lnTo>
                  <a:lnTo>
                    <a:pt x="0" y="466"/>
                  </a:lnTo>
                  <a:cubicBezTo>
                    <a:pt x="28" y="494"/>
                    <a:pt x="63" y="522"/>
                    <a:pt x="118" y="549"/>
                  </a:cubicBezTo>
                  <a:cubicBezTo>
                    <a:pt x="174" y="577"/>
                    <a:pt x="292" y="605"/>
                    <a:pt x="410" y="640"/>
                  </a:cubicBezTo>
                  <a:cubicBezTo>
                    <a:pt x="813" y="723"/>
                    <a:pt x="1417" y="778"/>
                    <a:pt x="2146" y="778"/>
                  </a:cubicBezTo>
                  <a:cubicBezTo>
                    <a:pt x="2722" y="778"/>
                    <a:pt x="3243" y="751"/>
                    <a:pt x="3618" y="695"/>
                  </a:cubicBezTo>
                  <a:cubicBezTo>
                    <a:pt x="3820" y="667"/>
                    <a:pt x="3965" y="605"/>
                    <a:pt x="4083" y="577"/>
                  </a:cubicBezTo>
                  <a:cubicBezTo>
                    <a:pt x="4139" y="549"/>
                    <a:pt x="4195" y="522"/>
                    <a:pt x="4229" y="494"/>
                  </a:cubicBezTo>
                  <a:cubicBezTo>
                    <a:pt x="4257" y="494"/>
                    <a:pt x="4257" y="466"/>
                    <a:pt x="4285" y="466"/>
                  </a:cubicBezTo>
                  <a:lnTo>
                    <a:pt x="4285" y="376"/>
                  </a:lnTo>
                  <a:lnTo>
                    <a:pt x="4285" y="320"/>
                  </a:lnTo>
                  <a:cubicBezTo>
                    <a:pt x="4257" y="292"/>
                    <a:pt x="4229" y="258"/>
                    <a:pt x="4167" y="230"/>
                  </a:cubicBezTo>
                  <a:cubicBezTo>
                    <a:pt x="4111" y="202"/>
                    <a:pt x="3993" y="174"/>
                    <a:pt x="3882" y="147"/>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2566051" y="3063710"/>
              <a:ext cx="462268" cy="65047"/>
            </a:xfrm>
            <a:custGeom>
              <a:avLst/>
              <a:gdLst/>
              <a:ahLst/>
              <a:cxnLst/>
              <a:rect l="l" t="t" r="r" b="b"/>
              <a:pathLst>
                <a:path w="3063" h="431" extrusionOk="0">
                  <a:moveTo>
                    <a:pt x="1535" y="0"/>
                  </a:moveTo>
                  <a:cubicBezTo>
                    <a:pt x="695" y="0"/>
                    <a:pt x="0" y="84"/>
                    <a:pt x="0" y="202"/>
                  </a:cubicBezTo>
                  <a:cubicBezTo>
                    <a:pt x="0" y="348"/>
                    <a:pt x="695" y="431"/>
                    <a:pt x="1535" y="431"/>
                  </a:cubicBezTo>
                  <a:cubicBezTo>
                    <a:pt x="2368" y="431"/>
                    <a:pt x="3063" y="348"/>
                    <a:pt x="3063" y="202"/>
                  </a:cubicBezTo>
                  <a:cubicBezTo>
                    <a:pt x="3063" y="84"/>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3138193"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3138193"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3138193"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3128836"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35" y="604"/>
                    <a:pt x="2868" y="660"/>
                    <a:pt x="2146" y="660"/>
                  </a:cubicBezTo>
                  <a:cubicBezTo>
                    <a:pt x="1563" y="660"/>
                    <a:pt x="1042" y="632"/>
                    <a:pt x="667" y="576"/>
                  </a:cubicBezTo>
                  <a:cubicBezTo>
                    <a:pt x="493" y="549"/>
                    <a:pt x="348" y="521"/>
                    <a:pt x="236" y="458"/>
                  </a:cubicBezTo>
                  <a:cubicBezTo>
                    <a:pt x="202" y="458"/>
                    <a:pt x="146" y="431"/>
                    <a:pt x="146" y="403"/>
                  </a:cubicBezTo>
                  <a:lnTo>
                    <a:pt x="118" y="403"/>
                  </a:lnTo>
                  <a:cubicBezTo>
                    <a:pt x="118" y="403"/>
                    <a:pt x="118" y="375"/>
                    <a:pt x="146" y="347"/>
                  </a:cubicBezTo>
                  <a:cubicBezTo>
                    <a:pt x="202" y="312"/>
                    <a:pt x="292" y="285"/>
                    <a:pt x="410" y="257"/>
                  </a:cubicBezTo>
                  <a:cubicBezTo>
                    <a:pt x="785"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28" y="312"/>
                  </a:cubicBezTo>
                  <a:cubicBezTo>
                    <a:pt x="0" y="347"/>
                    <a:pt x="0" y="375"/>
                    <a:pt x="0" y="403"/>
                  </a:cubicBezTo>
                  <a:cubicBezTo>
                    <a:pt x="0" y="403"/>
                    <a:pt x="0" y="431"/>
                    <a:pt x="28" y="458"/>
                  </a:cubicBez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3221049"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3138193"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3138193"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3138193"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128836"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35" y="611"/>
                    <a:pt x="2868" y="667"/>
                    <a:pt x="2146" y="667"/>
                  </a:cubicBezTo>
                  <a:cubicBezTo>
                    <a:pt x="1563" y="667"/>
                    <a:pt x="1042" y="639"/>
                    <a:pt x="667" y="577"/>
                  </a:cubicBezTo>
                  <a:cubicBezTo>
                    <a:pt x="493" y="549"/>
                    <a:pt x="348" y="493"/>
                    <a:pt x="236" y="466"/>
                  </a:cubicBezTo>
                  <a:cubicBezTo>
                    <a:pt x="202" y="438"/>
                    <a:pt x="146" y="438"/>
                    <a:pt x="146" y="403"/>
                  </a:cubicBezTo>
                  <a:lnTo>
                    <a:pt x="118" y="375"/>
                  </a:lnTo>
                  <a:lnTo>
                    <a:pt x="146" y="348"/>
                  </a:lnTo>
                  <a:cubicBezTo>
                    <a:pt x="202" y="320"/>
                    <a:pt x="292" y="292"/>
                    <a:pt x="410" y="264"/>
                  </a:cubicBezTo>
                  <a:cubicBezTo>
                    <a:pt x="785"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28" y="320"/>
                  </a:cubicBezTo>
                  <a:cubicBezTo>
                    <a:pt x="0" y="348"/>
                    <a:pt x="0" y="375"/>
                    <a:pt x="0" y="375"/>
                  </a:cubicBezTo>
                  <a:cubicBezTo>
                    <a:pt x="0" y="403"/>
                    <a:pt x="0" y="438"/>
                    <a:pt x="28" y="466"/>
                  </a:cubicBez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21049"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138193"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3138193"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138193"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128836"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35" y="605"/>
                    <a:pt x="2868" y="660"/>
                    <a:pt x="2146" y="660"/>
                  </a:cubicBezTo>
                  <a:cubicBezTo>
                    <a:pt x="1563" y="660"/>
                    <a:pt x="1042" y="605"/>
                    <a:pt x="667" y="549"/>
                  </a:cubicBezTo>
                  <a:cubicBezTo>
                    <a:pt x="493" y="521"/>
                    <a:pt x="348" y="487"/>
                    <a:pt x="236" y="459"/>
                  </a:cubicBezTo>
                  <a:cubicBezTo>
                    <a:pt x="202" y="431"/>
                    <a:pt x="146" y="403"/>
                    <a:pt x="146" y="403"/>
                  </a:cubicBezTo>
                  <a:lnTo>
                    <a:pt x="118" y="376"/>
                  </a:lnTo>
                  <a:lnTo>
                    <a:pt x="146" y="348"/>
                  </a:lnTo>
                  <a:cubicBezTo>
                    <a:pt x="202" y="313"/>
                    <a:pt x="292" y="285"/>
                    <a:pt x="410" y="258"/>
                  </a:cubicBezTo>
                  <a:cubicBezTo>
                    <a:pt x="785"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28" y="313"/>
                  </a:cubicBezTo>
                  <a:cubicBezTo>
                    <a:pt x="0" y="348"/>
                    <a:pt x="0" y="348"/>
                    <a:pt x="0" y="376"/>
                  </a:cubicBezTo>
                  <a:cubicBezTo>
                    <a:pt x="0" y="403"/>
                    <a:pt x="0" y="431"/>
                    <a:pt x="28" y="431"/>
                  </a:cubicBez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3221049"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17"/>
          <p:cNvSpPr txBox="1"/>
          <p:nvPr/>
        </p:nvSpPr>
        <p:spPr>
          <a:xfrm>
            <a:off x="1102117" y="3671785"/>
            <a:ext cx="2040300"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rPr>
              <a:t>Money</a:t>
            </a:r>
          </a:p>
        </p:txBody>
      </p:sp>
      <p:sp>
        <p:nvSpPr>
          <p:cNvPr id="1541" name="Google Shape;1541;p17"/>
          <p:cNvSpPr txBox="1"/>
          <p:nvPr/>
        </p:nvSpPr>
        <p:spPr>
          <a:xfrm>
            <a:off x="1053685" y="1165550"/>
            <a:ext cx="2505249" cy="429600"/>
          </a:xfrm>
          <a:prstGeom prst="rect">
            <a:avLst/>
          </a:prstGeom>
          <a:noFill/>
          <a:ln>
            <a:noFill/>
          </a:ln>
        </p:spPr>
        <p:txBody>
          <a:bodyPr spcFirstLastPara="1" wrap="square" lIns="91425" tIns="91425" rIns="91425" bIns="91425" anchor="ctr" anchorCtr="0">
            <a:noAutofit/>
          </a:bodyPr>
          <a:lstStyle/>
          <a:p>
            <a:r>
              <a:rPr lang="en" sz="1700">
                <a:solidFill>
                  <a:schemeClr val="dk2"/>
                </a:solidFill>
                <a:latin typeface="Fira Sans Extra Condensed Medium"/>
                <a:ea typeface="Fira Sans Extra Condensed Medium"/>
                <a:cs typeface="Fira Sans Extra Condensed Medium"/>
                <a:sym typeface="Fira Sans Extra Condensed Medium"/>
              </a:rPr>
              <a:t>Submit a loan application</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1543" name="Google Shape;1543;p17"/>
          <p:cNvSpPr txBox="1"/>
          <p:nvPr/>
        </p:nvSpPr>
        <p:spPr>
          <a:xfrm>
            <a:off x="1053685" y="2343592"/>
            <a:ext cx="2040300" cy="429600"/>
          </a:xfrm>
          <a:prstGeom prst="rect">
            <a:avLst/>
          </a:prstGeom>
          <a:noFill/>
          <a:ln>
            <a:noFill/>
          </a:ln>
        </p:spPr>
        <p:txBody>
          <a:bodyPr spcFirstLastPara="1" wrap="square" lIns="91425" tIns="91425" rIns="91425" bIns="91425" anchor="ctr" anchorCtr="0">
            <a:noAutofit/>
          </a:bodyPr>
          <a:lstStyle/>
          <a:p>
            <a:r>
              <a:rPr lang="en" sz="1700">
                <a:solidFill>
                  <a:schemeClr val="lt2"/>
                </a:solidFill>
                <a:latin typeface="Fira Sans Extra Condensed Medium"/>
                <a:sym typeface="Fira Sans Extra Condensed Medium"/>
              </a:rPr>
              <a:t>Bank decision</a:t>
            </a:r>
            <a:endParaRPr sz="1700" err="1">
              <a:solidFill>
                <a:schemeClr val="lt2"/>
              </a:solidFill>
              <a:latin typeface="Fira Sans Extra Condensed Medium"/>
              <a:sym typeface="Fira Sans Extra Condensed Medium"/>
            </a:endParaRPr>
          </a:p>
        </p:txBody>
      </p:sp>
      <p:grpSp>
        <p:nvGrpSpPr>
          <p:cNvPr id="1545" name="Google Shape;1545;p17"/>
          <p:cNvGrpSpPr/>
          <p:nvPr/>
        </p:nvGrpSpPr>
        <p:grpSpPr>
          <a:xfrm>
            <a:off x="410842" y="1233911"/>
            <a:ext cx="471300" cy="2833025"/>
            <a:chOff x="5137825" y="1330775"/>
            <a:chExt cx="471300" cy="2833025"/>
          </a:xfrm>
        </p:grpSpPr>
        <p:sp>
          <p:nvSpPr>
            <p:cNvPr id="1546" name="Google Shape;1546;p17"/>
            <p:cNvSpPr/>
            <p:nvPr/>
          </p:nvSpPr>
          <p:spPr>
            <a:xfrm>
              <a:off x="5137825" y="369250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513782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5137825" y="1330775"/>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51693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550" name="Google Shape;1550;p17"/>
            <p:cNvSpPr/>
            <p:nvPr/>
          </p:nvSpPr>
          <p:spPr>
            <a:xfrm>
              <a:off x="5169313" y="1362263"/>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1551" name="Google Shape;1551;p17"/>
            <p:cNvSpPr/>
            <p:nvPr/>
          </p:nvSpPr>
          <p:spPr>
            <a:xfrm>
              <a:off x="5169313"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sp>
        <p:nvSpPr>
          <p:cNvPr id="2" name="TextBox 1">
            <a:extLst>
              <a:ext uri="{FF2B5EF4-FFF2-40B4-BE49-F238E27FC236}">
                <a16:creationId xmlns:a16="http://schemas.microsoft.com/office/drawing/2014/main" id="{3C8EFB8A-5BD5-12A5-5A37-E558EC1C961E}"/>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pSp>
        <p:nvGrpSpPr>
          <p:cNvPr id="9" name="Google Shape;2765;p74">
            <a:extLst>
              <a:ext uri="{FF2B5EF4-FFF2-40B4-BE49-F238E27FC236}">
                <a16:creationId xmlns:a16="http://schemas.microsoft.com/office/drawing/2014/main" id="{6CAB9491-6C7B-67DE-389D-348F68A9282E}"/>
              </a:ext>
            </a:extLst>
          </p:cNvPr>
          <p:cNvGrpSpPr/>
          <p:nvPr/>
        </p:nvGrpSpPr>
        <p:grpSpPr>
          <a:xfrm>
            <a:off x="1414863" y="1657856"/>
            <a:ext cx="594523" cy="613089"/>
            <a:chOff x="1850748" y="3004271"/>
            <a:chExt cx="449226" cy="492009"/>
          </a:xfrm>
        </p:grpSpPr>
        <p:sp>
          <p:nvSpPr>
            <p:cNvPr id="6" name="Google Shape;2766;p74">
              <a:extLst>
                <a:ext uri="{FF2B5EF4-FFF2-40B4-BE49-F238E27FC236}">
                  <a16:creationId xmlns:a16="http://schemas.microsoft.com/office/drawing/2014/main" id="{F117C8F7-8FD2-497E-4F7D-212ED47C344D}"/>
                </a:ext>
              </a:extLst>
            </p:cNvPr>
            <p:cNvSpPr/>
            <p:nvPr/>
          </p:nvSpPr>
          <p:spPr>
            <a:xfrm>
              <a:off x="2116787" y="3309095"/>
              <a:ext cx="183187" cy="187185"/>
            </a:xfrm>
            <a:custGeom>
              <a:avLst/>
              <a:gdLst/>
              <a:ahLst/>
              <a:cxnLst/>
              <a:rect l="l" t="t" r="r" b="b"/>
              <a:pathLst>
                <a:path w="6140" h="6274" extrusionOk="0">
                  <a:moveTo>
                    <a:pt x="3496" y="2644"/>
                  </a:moveTo>
                  <a:lnTo>
                    <a:pt x="3496" y="3585"/>
                  </a:lnTo>
                  <a:lnTo>
                    <a:pt x="2555" y="3585"/>
                  </a:lnTo>
                  <a:lnTo>
                    <a:pt x="2555" y="2644"/>
                  </a:lnTo>
                  <a:close/>
                  <a:moveTo>
                    <a:pt x="3048" y="0"/>
                  </a:moveTo>
                  <a:cubicBezTo>
                    <a:pt x="1345" y="0"/>
                    <a:pt x="1" y="1390"/>
                    <a:pt x="1" y="3137"/>
                  </a:cubicBezTo>
                  <a:cubicBezTo>
                    <a:pt x="1" y="4885"/>
                    <a:pt x="1390" y="6274"/>
                    <a:pt x="3048" y="6274"/>
                  </a:cubicBezTo>
                  <a:cubicBezTo>
                    <a:pt x="4750" y="6274"/>
                    <a:pt x="6140" y="4885"/>
                    <a:pt x="6140" y="3137"/>
                  </a:cubicBezTo>
                  <a:cubicBezTo>
                    <a:pt x="6140" y="1390"/>
                    <a:pt x="4750" y="0"/>
                    <a:pt x="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67;p74">
              <a:extLst>
                <a:ext uri="{FF2B5EF4-FFF2-40B4-BE49-F238E27FC236}">
                  <a16:creationId xmlns:a16="http://schemas.microsoft.com/office/drawing/2014/main" id="{101FB8AD-CFFB-FA6F-756C-8B587CC9DCD5}"/>
                </a:ext>
              </a:extLst>
            </p:cNvPr>
            <p:cNvSpPr/>
            <p:nvPr/>
          </p:nvSpPr>
          <p:spPr>
            <a:xfrm>
              <a:off x="2150202" y="3006956"/>
              <a:ext cx="81599" cy="92280"/>
            </a:xfrm>
            <a:custGeom>
              <a:avLst/>
              <a:gdLst/>
              <a:ahLst/>
              <a:cxnLst/>
              <a:rect l="l" t="t" r="r" b="b"/>
              <a:pathLst>
                <a:path w="2735" h="3093" extrusionOk="0">
                  <a:moveTo>
                    <a:pt x="1" y="1"/>
                  </a:moveTo>
                  <a:lnTo>
                    <a:pt x="1" y="3092"/>
                  </a:lnTo>
                  <a:lnTo>
                    <a:pt x="2734" y="30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68;p74">
              <a:extLst>
                <a:ext uri="{FF2B5EF4-FFF2-40B4-BE49-F238E27FC236}">
                  <a16:creationId xmlns:a16="http://schemas.microsoft.com/office/drawing/2014/main" id="{4B2199D2-C981-6B80-5844-9A0332A5818C}"/>
                </a:ext>
              </a:extLst>
            </p:cNvPr>
            <p:cNvSpPr/>
            <p:nvPr/>
          </p:nvSpPr>
          <p:spPr>
            <a:xfrm>
              <a:off x="1850748" y="3004271"/>
              <a:ext cx="381053" cy="490696"/>
            </a:xfrm>
            <a:custGeom>
              <a:avLst/>
              <a:gdLst/>
              <a:ahLst/>
              <a:cxnLst/>
              <a:rect l="l" t="t" r="r" b="b"/>
              <a:pathLst>
                <a:path w="12772" h="16447" extrusionOk="0">
                  <a:moveTo>
                    <a:pt x="4974" y="3227"/>
                  </a:moveTo>
                  <a:lnTo>
                    <a:pt x="5647" y="3899"/>
                  </a:lnTo>
                  <a:lnTo>
                    <a:pt x="3137" y="6409"/>
                  </a:lnTo>
                  <a:lnTo>
                    <a:pt x="1614" y="4885"/>
                  </a:lnTo>
                  <a:lnTo>
                    <a:pt x="2331" y="4168"/>
                  </a:lnTo>
                  <a:lnTo>
                    <a:pt x="3182" y="5020"/>
                  </a:lnTo>
                  <a:lnTo>
                    <a:pt x="4974" y="3227"/>
                  </a:lnTo>
                  <a:close/>
                  <a:moveTo>
                    <a:pt x="6812" y="8111"/>
                  </a:moveTo>
                  <a:lnTo>
                    <a:pt x="6812" y="9052"/>
                  </a:lnTo>
                  <a:lnTo>
                    <a:pt x="1659" y="9052"/>
                  </a:lnTo>
                  <a:lnTo>
                    <a:pt x="1659" y="8111"/>
                  </a:lnTo>
                  <a:close/>
                  <a:moveTo>
                    <a:pt x="6812" y="10038"/>
                  </a:moveTo>
                  <a:lnTo>
                    <a:pt x="6812" y="11024"/>
                  </a:lnTo>
                  <a:lnTo>
                    <a:pt x="1659" y="11024"/>
                  </a:lnTo>
                  <a:lnTo>
                    <a:pt x="1659" y="10038"/>
                  </a:lnTo>
                  <a:close/>
                  <a:moveTo>
                    <a:pt x="6812" y="11965"/>
                  </a:moveTo>
                  <a:lnTo>
                    <a:pt x="6812" y="12906"/>
                  </a:lnTo>
                  <a:lnTo>
                    <a:pt x="1659" y="12906"/>
                  </a:lnTo>
                  <a:lnTo>
                    <a:pt x="1659" y="11965"/>
                  </a:lnTo>
                  <a:close/>
                  <a:moveTo>
                    <a:pt x="1" y="1"/>
                  </a:moveTo>
                  <a:lnTo>
                    <a:pt x="1" y="16446"/>
                  </a:lnTo>
                  <a:lnTo>
                    <a:pt x="9366" y="16446"/>
                  </a:lnTo>
                  <a:cubicBezTo>
                    <a:pt x="8470" y="15729"/>
                    <a:pt x="7887" y="14609"/>
                    <a:pt x="7887" y="13354"/>
                  </a:cubicBezTo>
                  <a:cubicBezTo>
                    <a:pt x="7887" y="11114"/>
                    <a:pt x="9724" y="9276"/>
                    <a:pt x="11965" y="9276"/>
                  </a:cubicBezTo>
                  <a:cubicBezTo>
                    <a:pt x="12278" y="9276"/>
                    <a:pt x="12547" y="9276"/>
                    <a:pt x="12771" y="9321"/>
                  </a:cubicBezTo>
                  <a:lnTo>
                    <a:pt x="12771" y="4034"/>
                  </a:lnTo>
                  <a:lnTo>
                    <a:pt x="9052" y="4034"/>
                  </a:lnTo>
                  <a:lnTo>
                    <a:pt x="9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284;p46">
            <a:extLst>
              <a:ext uri="{FF2B5EF4-FFF2-40B4-BE49-F238E27FC236}">
                <a16:creationId xmlns:a16="http://schemas.microsoft.com/office/drawing/2014/main" id="{0BF751EF-488C-11C3-ED22-820D9FD19045}"/>
              </a:ext>
            </a:extLst>
          </p:cNvPr>
          <p:cNvGrpSpPr/>
          <p:nvPr/>
        </p:nvGrpSpPr>
        <p:grpSpPr>
          <a:xfrm>
            <a:off x="1277483" y="2682761"/>
            <a:ext cx="1007316" cy="954724"/>
            <a:chOff x="5251028" y="1496901"/>
            <a:chExt cx="2524850" cy="2388395"/>
          </a:xfrm>
        </p:grpSpPr>
        <p:grpSp>
          <p:nvGrpSpPr>
            <p:cNvPr id="11" name="Google Shape;1285;p46">
              <a:extLst>
                <a:ext uri="{FF2B5EF4-FFF2-40B4-BE49-F238E27FC236}">
                  <a16:creationId xmlns:a16="http://schemas.microsoft.com/office/drawing/2014/main" id="{6577E3EE-081E-1588-5BEF-1888D1458662}"/>
                </a:ext>
              </a:extLst>
            </p:cNvPr>
            <p:cNvGrpSpPr/>
            <p:nvPr/>
          </p:nvGrpSpPr>
          <p:grpSpPr>
            <a:xfrm>
              <a:off x="5251028" y="1496901"/>
              <a:ext cx="2524850" cy="2388395"/>
              <a:chOff x="815850" y="4052300"/>
              <a:chExt cx="865950" cy="819150"/>
            </a:xfrm>
          </p:grpSpPr>
          <p:sp>
            <p:nvSpPr>
              <p:cNvPr id="16" name="Google Shape;1286;p46">
                <a:extLst>
                  <a:ext uri="{FF2B5EF4-FFF2-40B4-BE49-F238E27FC236}">
                    <a16:creationId xmlns:a16="http://schemas.microsoft.com/office/drawing/2014/main" id="{2AF03691-3B1C-92A5-64B9-5D9B32B31C3B}"/>
                  </a:ext>
                </a:extLst>
              </p:cNvPr>
              <p:cNvSpPr/>
              <p:nvPr/>
            </p:nvSpPr>
            <p:spPr>
              <a:xfrm>
                <a:off x="920950" y="4285550"/>
                <a:ext cx="655075" cy="542500"/>
              </a:xfrm>
              <a:custGeom>
                <a:avLst/>
                <a:gdLst/>
                <a:ahLst/>
                <a:cxnLst/>
                <a:rect l="l" t="t" r="r" b="b"/>
                <a:pathLst>
                  <a:path w="26203" h="21700" extrusionOk="0">
                    <a:moveTo>
                      <a:pt x="28" y="1"/>
                    </a:moveTo>
                    <a:lnTo>
                      <a:pt x="1" y="21673"/>
                    </a:lnTo>
                    <a:lnTo>
                      <a:pt x="26175" y="21700"/>
                    </a:lnTo>
                    <a:lnTo>
                      <a:pt x="26202" y="28"/>
                    </a:lnTo>
                    <a:lnTo>
                      <a:pt x="28"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7;p46">
                <a:extLst>
                  <a:ext uri="{FF2B5EF4-FFF2-40B4-BE49-F238E27FC236}">
                    <a16:creationId xmlns:a16="http://schemas.microsoft.com/office/drawing/2014/main" id="{D3954514-FE4C-7F1C-7E92-B5973F80FFB2}"/>
                  </a:ext>
                </a:extLst>
              </p:cNvPr>
              <p:cNvSpPr/>
              <p:nvPr/>
            </p:nvSpPr>
            <p:spPr>
              <a:xfrm>
                <a:off x="873500" y="4817850"/>
                <a:ext cx="750000" cy="19025"/>
              </a:xfrm>
              <a:custGeom>
                <a:avLst/>
                <a:gdLst/>
                <a:ahLst/>
                <a:cxnLst/>
                <a:rect l="l" t="t" r="r" b="b"/>
                <a:pathLst>
                  <a:path w="30000" h="761" extrusionOk="0">
                    <a:moveTo>
                      <a:pt x="0" y="1"/>
                    </a:moveTo>
                    <a:lnTo>
                      <a:pt x="0" y="733"/>
                    </a:lnTo>
                    <a:lnTo>
                      <a:pt x="29999" y="760"/>
                    </a:lnTo>
                    <a:lnTo>
                      <a:pt x="29999" y="28"/>
                    </a:lnTo>
                    <a:lnTo>
                      <a:pt x="0"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8;p46">
                <a:extLst>
                  <a:ext uri="{FF2B5EF4-FFF2-40B4-BE49-F238E27FC236}">
                    <a16:creationId xmlns:a16="http://schemas.microsoft.com/office/drawing/2014/main" id="{F73395B5-7561-02D2-2004-665791C2A2EF}"/>
                  </a:ext>
                </a:extLst>
              </p:cNvPr>
              <p:cNvSpPr/>
              <p:nvPr/>
            </p:nvSpPr>
            <p:spPr>
              <a:xfrm>
                <a:off x="815850" y="4834800"/>
                <a:ext cx="865950" cy="36650"/>
              </a:xfrm>
              <a:custGeom>
                <a:avLst/>
                <a:gdLst/>
                <a:ahLst/>
                <a:cxnLst/>
                <a:rect l="l" t="t" r="r" b="b"/>
                <a:pathLst>
                  <a:path w="34638" h="1466" extrusionOk="0">
                    <a:moveTo>
                      <a:pt x="1" y="1"/>
                    </a:moveTo>
                    <a:lnTo>
                      <a:pt x="1" y="1411"/>
                    </a:lnTo>
                    <a:lnTo>
                      <a:pt x="34638" y="1466"/>
                    </a:lnTo>
                    <a:lnTo>
                      <a:pt x="34638" y="28"/>
                    </a:lnTo>
                    <a:lnTo>
                      <a:pt x="1"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9;p46">
                <a:extLst>
                  <a:ext uri="{FF2B5EF4-FFF2-40B4-BE49-F238E27FC236}">
                    <a16:creationId xmlns:a16="http://schemas.microsoft.com/office/drawing/2014/main" id="{8E752EB9-6C91-4714-307B-B26EEF8BD0F3}"/>
                  </a:ext>
                </a:extLst>
              </p:cNvPr>
              <p:cNvSpPr/>
              <p:nvPr/>
            </p:nvSpPr>
            <p:spPr>
              <a:xfrm>
                <a:off x="1009775" y="4425925"/>
                <a:ext cx="49550" cy="102425"/>
              </a:xfrm>
              <a:custGeom>
                <a:avLst/>
                <a:gdLst/>
                <a:ahLst/>
                <a:cxnLst/>
                <a:rect l="l" t="t" r="r" b="b"/>
                <a:pathLst>
                  <a:path w="1982" h="4097" extrusionOk="0">
                    <a:moveTo>
                      <a:pt x="1" y="0"/>
                    </a:moveTo>
                    <a:lnTo>
                      <a:pt x="1" y="4096"/>
                    </a:lnTo>
                    <a:lnTo>
                      <a:pt x="1981" y="4096"/>
                    </a:lnTo>
                    <a:lnTo>
                      <a:pt x="1981"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0;p46">
                <a:extLst>
                  <a:ext uri="{FF2B5EF4-FFF2-40B4-BE49-F238E27FC236}">
                    <a16:creationId xmlns:a16="http://schemas.microsoft.com/office/drawing/2014/main" id="{9C1A73BB-20F1-7040-1CCD-7DAFDB7D4B09}"/>
                  </a:ext>
                </a:extLst>
              </p:cNvPr>
              <p:cNvSpPr/>
              <p:nvPr/>
            </p:nvSpPr>
            <p:spPr>
              <a:xfrm>
                <a:off x="1438350" y="4426600"/>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1;p46">
                <a:extLst>
                  <a:ext uri="{FF2B5EF4-FFF2-40B4-BE49-F238E27FC236}">
                    <a16:creationId xmlns:a16="http://schemas.microsoft.com/office/drawing/2014/main" id="{04B8536B-A0A7-BF24-64D4-18469B7A70EB}"/>
                  </a:ext>
                </a:extLst>
              </p:cNvPr>
              <p:cNvSpPr/>
              <p:nvPr/>
            </p:nvSpPr>
            <p:spPr>
              <a:xfrm>
                <a:off x="1437675" y="4596125"/>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2;p46">
                <a:extLst>
                  <a:ext uri="{FF2B5EF4-FFF2-40B4-BE49-F238E27FC236}">
                    <a16:creationId xmlns:a16="http://schemas.microsoft.com/office/drawing/2014/main" id="{9F817960-742C-565A-C329-8BB82E5A286E}"/>
                  </a:ext>
                </a:extLst>
              </p:cNvPr>
              <p:cNvSpPr/>
              <p:nvPr/>
            </p:nvSpPr>
            <p:spPr>
              <a:xfrm>
                <a:off x="1222025" y="4426600"/>
                <a:ext cx="50200" cy="103100"/>
              </a:xfrm>
              <a:custGeom>
                <a:avLst/>
                <a:gdLst/>
                <a:ahLst/>
                <a:cxnLst/>
                <a:rect l="l" t="t" r="r" b="b"/>
                <a:pathLst>
                  <a:path w="2008" h="4124" extrusionOk="0">
                    <a:moveTo>
                      <a:pt x="1" y="0"/>
                    </a:moveTo>
                    <a:lnTo>
                      <a:pt x="1" y="4123"/>
                    </a:lnTo>
                    <a:lnTo>
                      <a:pt x="2008" y="4123"/>
                    </a:lnTo>
                    <a:lnTo>
                      <a:pt x="2008"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3;p46">
                <a:extLst>
                  <a:ext uri="{FF2B5EF4-FFF2-40B4-BE49-F238E27FC236}">
                    <a16:creationId xmlns:a16="http://schemas.microsoft.com/office/drawing/2014/main" id="{97BBDF1E-E5B1-5628-A442-DF556A32A45D}"/>
                  </a:ext>
                </a:extLst>
              </p:cNvPr>
              <p:cNvSpPr/>
              <p:nvPr/>
            </p:nvSpPr>
            <p:spPr>
              <a:xfrm>
                <a:off x="1201000" y="4641550"/>
                <a:ext cx="94300" cy="177025"/>
              </a:xfrm>
              <a:custGeom>
                <a:avLst/>
                <a:gdLst/>
                <a:ahLst/>
                <a:cxnLst/>
                <a:rect l="l" t="t" r="r" b="b"/>
                <a:pathLst>
                  <a:path w="3772" h="7081" extrusionOk="0">
                    <a:moveTo>
                      <a:pt x="1" y="1"/>
                    </a:moveTo>
                    <a:lnTo>
                      <a:pt x="1" y="7080"/>
                    </a:lnTo>
                    <a:lnTo>
                      <a:pt x="3771" y="7080"/>
                    </a:lnTo>
                    <a:lnTo>
                      <a:pt x="3771" y="1"/>
                    </a:lnTo>
                    <a:close/>
                  </a:path>
                </a:pathLst>
              </a:custGeom>
              <a:solidFill>
                <a:srgbClr val="7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4;p46">
                <a:extLst>
                  <a:ext uri="{FF2B5EF4-FFF2-40B4-BE49-F238E27FC236}">
                    <a16:creationId xmlns:a16="http://schemas.microsoft.com/office/drawing/2014/main" id="{A07B61FA-9535-2F1F-E2D5-D2A0999EDA10}"/>
                  </a:ext>
                </a:extLst>
              </p:cNvPr>
              <p:cNvSpPr/>
              <p:nvPr/>
            </p:nvSpPr>
            <p:spPr>
              <a:xfrm>
                <a:off x="120712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5;p46">
                <a:extLst>
                  <a:ext uri="{FF2B5EF4-FFF2-40B4-BE49-F238E27FC236}">
                    <a16:creationId xmlns:a16="http://schemas.microsoft.com/office/drawing/2014/main" id="{E6804F8F-28D5-62D7-8B10-D21BC9152D58}"/>
                  </a:ext>
                </a:extLst>
              </p:cNvPr>
              <p:cNvSpPr/>
              <p:nvPr/>
            </p:nvSpPr>
            <p:spPr>
              <a:xfrm>
                <a:off x="125187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6;p46">
                <a:extLst>
                  <a:ext uri="{FF2B5EF4-FFF2-40B4-BE49-F238E27FC236}">
                    <a16:creationId xmlns:a16="http://schemas.microsoft.com/office/drawing/2014/main" id="{ECD09059-0D85-A956-2183-827EA63DD1E6}"/>
                  </a:ext>
                </a:extLst>
              </p:cNvPr>
              <p:cNvSpPr/>
              <p:nvPr/>
            </p:nvSpPr>
            <p:spPr>
              <a:xfrm>
                <a:off x="1420725" y="4341825"/>
                <a:ext cx="128175" cy="476750"/>
              </a:xfrm>
              <a:custGeom>
                <a:avLst/>
                <a:gdLst/>
                <a:ahLst/>
                <a:cxnLst/>
                <a:rect l="l" t="t" r="r" b="b"/>
                <a:pathLst>
                  <a:path w="5127" h="19070" extrusionOk="0">
                    <a:moveTo>
                      <a:pt x="0" y="1"/>
                    </a:moveTo>
                    <a:cubicBezTo>
                      <a:pt x="2138" y="1"/>
                      <a:pt x="2143" y="5453"/>
                      <a:pt x="2089" y="5453"/>
                    </a:cubicBezTo>
                    <a:cubicBezTo>
                      <a:pt x="2089" y="5453"/>
                      <a:pt x="2089" y="5453"/>
                      <a:pt x="2089" y="5453"/>
                    </a:cubicBezTo>
                    <a:lnTo>
                      <a:pt x="2089" y="19069"/>
                    </a:lnTo>
                    <a:lnTo>
                      <a:pt x="5072" y="19069"/>
                    </a:lnTo>
                    <a:lnTo>
                      <a:pt x="5126"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7;p46">
                <a:extLst>
                  <a:ext uri="{FF2B5EF4-FFF2-40B4-BE49-F238E27FC236}">
                    <a16:creationId xmlns:a16="http://schemas.microsoft.com/office/drawing/2014/main" id="{3B5A7B2D-0660-3EB0-2A15-56E2F62BF236}"/>
                  </a:ext>
                </a:extLst>
              </p:cNvPr>
              <p:cNvSpPr/>
              <p:nvPr/>
            </p:nvSpPr>
            <p:spPr>
              <a:xfrm>
                <a:off x="996225" y="4341825"/>
                <a:ext cx="127500" cy="476750"/>
              </a:xfrm>
              <a:custGeom>
                <a:avLst/>
                <a:gdLst/>
                <a:ahLst/>
                <a:cxnLst/>
                <a:rect l="l" t="t" r="r" b="b"/>
                <a:pathLst>
                  <a:path w="5100" h="19070" extrusionOk="0">
                    <a:moveTo>
                      <a:pt x="0" y="1"/>
                    </a:moveTo>
                    <a:cubicBezTo>
                      <a:pt x="2198" y="1"/>
                      <a:pt x="2116" y="5426"/>
                      <a:pt x="2089" y="5453"/>
                    </a:cubicBezTo>
                    <a:lnTo>
                      <a:pt x="2089" y="19069"/>
                    </a:lnTo>
                    <a:lnTo>
                      <a:pt x="5073" y="19069"/>
                    </a:lnTo>
                    <a:lnTo>
                      <a:pt x="5100"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8;p46">
                <a:extLst>
                  <a:ext uri="{FF2B5EF4-FFF2-40B4-BE49-F238E27FC236}">
                    <a16:creationId xmlns:a16="http://schemas.microsoft.com/office/drawing/2014/main" id="{DF930804-ACFC-0149-E15E-FCFC07E04300}"/>
                  </a:ext>
                </a:extLst>
              </p:cNvPr>
              <p:cNvSpPr/>
              <p:nvPr/>
            </p:nvSpPr>
            <p:spPr>
              <a:xfrm>
                <a:off x="1510225" y="4391350"/>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9;p46">
                <a:extLst>
                  <a:ext uri="{FF2B5EF4-FFF2-40B4-BE49-F238E27FC236}">
                    <a16:creationId xmlns:a16="http://schemas.microsoft.com/office/drawing/2014/main" id="{E1D371F5-22A6-C11D-A0A8-250361072F77}"/>
                  </a:ext>
                </a:extLst>
              </p:cNvPr>
              <p:cNvSpPr/>
              <p:nvPr/>
            </p:nvSpPr>
            <p:spPr>
              <a:xfrm>
                <a:off x="1512250" y="4359475"/>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0;p46">
                <a:extLst>
                  <a:ext uri="{FF2B5EF4-FFF2-40B4-BE49-F238E27FC236}">
                    <a16:creationId xmlns:a16="http://schemas.microsoft.com/office/drawing/2014/main" id="{01F54600-5081-4F81-77A8-C30BF1F661FA}"/>
                  </a:ext>
                </a:extLst>
              </p:cNvPr>
              <p:cNvSpPr/>
              <p:nvPr/>
            </p:nvSpPr>
            <p:spPr>
              <a:xfrm>
                <a:off x="1512250" y="4408300"/>
                <a:ext cx="87500" cy="342450"/>
              </a:xfrm>
              <a:custGeom>
                <a:avLst/>
                <a:gdLst/>
                <a:ahLst/>
                <a:cxnLst/>
                <a:rect l="l" t="t" r="r" b="b"/>
                <a:pathLst>
                  <a:path w="3500" h="13698" extrusionOk="0">
                    <a:moveTo>
                      <a:pt x="1" y="0"/>
                    </a:moveTo>
                    <a:lnTo>
                      <a:pt x="1" y="13698"/>
                    </a:lnTo>
                    <a:lnTo>
                      <a:pt x="3500" y="13698"/>
                    </a:lnTo>
                    <a:lnTo>
                      <a:pt x="3500"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1;p46">
                <a:extLst>
                  <a:ext uri="{FF2B5EF4-FFF2-40B4-BE49-F238E27FC236}">
                    <a16:creationId xmlns:a16="http://schemas.microsoft.com/office/drawing/2014/main" id="{328025D6-5A47-1993-B098-258A851411FB}"/>
                  </a:ext>
                </a:extLst>
              </p:cNvPr>
              <p:cNvSpPr/>
              <p:nvPr/>
            </p:nvSpPr>
            <p:spPr>
              <a:xfrm>
                <a:off x="1526500" y="4420500"/>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2;p46">
                <a:extLst>
                  <a:ext uri="{FF2B5EF4-FFF2-40B4-BE49-F238E27FC236}">
                    <a16:creationId xmlns:a16="http://schemas.microsoft.com/office/drawing/2014/main" id="{E31F07FE-222C-0F29-25C3-508FE00E1D0E}"/>
                  </a:ext>
                </a:extLst>
              </p:cNvPr>
              <p:cNvSpPr/>
              <p:nvPr/>
            </p:nvSpPr>
            <p:spPr>
              <a:xfrm>
                <a:off x="1550225" y="4420500"/>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3;p46">
                <a:extLst>
                  <a:ext uri="{FF2B5EF4-FFF2-40B4-BE49-F238E27FC236}">
                    <a16:creationId xmlns:a16="http://schemas.microsoft.com/office/drawing/2014/main" id="{D61DC695-3FCF-C916-34C7-31264F72DA33}"/>
                  </a:ext>
                </a:extLst>
              </p:cNvPr>
              <p:cNvSpPr/>
              <p:nvPr/>
            </p:nvSpPr>
            <p:spPr>
              <a:xfrm>
                <a:off x="1573975"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298" y="12694"/>
                      <a:pt x="407" y="12586"/>
                      <a:pt x="407" y="12477"/>
                    </a:cubicBezTo>
                    <a:lnTo>
                      <a:pt x="407" y="217"/>
                    </a:lnTo>
                    <a:cubicBezTo>
                      <a:pt x="407" y="109"/>
                      <a:pt x="298"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4;p46">
                <a:extLst>
                  <a:ext uri="{FF2B5EF4-FFF2-40B4-BE49-F238E27FC236}">
                    <a16:creationId xmlns:a16="http://schemas.microsoft.com/office/drawing/2014/main" id="{680762B8-2539-518F-6958-8300FDD85A07}"/>
                  </a:ext>
                </a:extLst>
              </p:cNvPr>
              <p:cNvSpPr/>
              <p:nvPr/>
            </p:nvSpPr>
            <p:spPr>
              <a:xfrm>
                <a:off x="1319000" y="4342525"/>
                <a:ext cx="98350" cy="16975"/>
              </a:xfrm>
              <a:custGeom>
                <a:avLst/>
                <a:gdLst/>
                <a:ahLst/>
                <a:cxnLst/>
                <a:rect l="l" t="t" r="r" b="b"/>
                <a:pathLst>
                  <a:path w="3934" h="679" extrusionOk="0">
                    <a:moveTo>
                      <a:pt x="0" y="0"/>
                    </a:moveTo>
                    <a:lnTo>
                      <a:pt x="0" y="678"/>
                    </a:lnTo>
                    <a:lnTo>
                      <a:pt x="3933" y="678"/>
                    </a:lnTo>
                    <a:lnTo>
                      <a:pt x="3933" y="0"/>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5;p46">
                <a:extLst>
                  <a:ext uri="{FF2B5EF4-FFF2-40B4-BE49-F238E27FC236}">
                    <a16:creationId xmlns:a16="http://schemas.microsoft.com/office/drawing/2014/main" id="{F0EAE44A-9F20-C507-21FD-7B00DF3DA4C7}"/>
                  </a:ext>
                </a:extLst>
              </p:cNvPr>
              <p:cNvSpPr/>
              <p:nvPr/>
            </p:nvSpPr>
            <p:spPr>
              <a:xfrm>
                <a:off x="1324425" y="4358800"/>
                <a:ext cx="87500" cy="33250"/>
              </a:xfrm>
              <a:custGeom>
                <a:avLst/>
                <a:gdLst/>
                <a:ahLst/>
                <a:cxnLst/>
                <a:rect l="l" t="t" r="r" b="b"/>
                <a:pathLst>
                  <a:path w="3500" h="1330" extrusionOk="0">
                    <a:moveTo>
                      <a:pt x="0" y="0"/>
                    </a:moveTo>
                    <a:lnTo>
                      <a:pt x="0" y="1329"/>
                    </a:lnTo>
                    <a:lnTo>
                      <a:pt x="3499" y="1329"/>
                    </a:lnTo>
                    <a:lnTo>
                      <a:pt x="3499" y="27"/>
                    </a:lnTo>
                    <a:lnTo>
                      <a:pt x="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6;p46">
                <a:extLst>
                  <a:ext uri="{FF2B5EF4-FFF2-40B4-BE49-F238E27FC236}">
                    <a16:creationId xmlns:a16="http://schemas.microsoft.com/office/drawing/2014/main" id="{CEC31CFA-414A-0031-ADF6-A0E97D17B087}"/>
                  </a:ext>
                </a:extLst>
              </p:cNvPr>
              <p:cNvSpPr/>
              <p:nvPr/>
            </p:nvSpPr>
            <p:spPr>
              <a:xfrm>
                <a:off x="1323750" y="4407625"/>
                <a:ext cx="88175" cy="343125"/>
              </a:xfrm>
              <a:custGeom>
                <a:avLst/>
                <a:gdLst/>
                <a:ahLst/>
                <a:cxnLst/>
                <a:rect l="l" t="t" r="r" b="b"/>
                <a:pathLst>
                  <a:path w="3527" h="13725" extrusionOk="0">
                    <a:moveTo>
                      <a:pt x="27" y="0"/>
                    </a:moveTo>
                    <a:lnTo>
                      <a:pt x="0" y="13698"/>
                    </a:lnTo>
                    <a:lnTo>
                      <a:pt x="3499" y="13725"/>
                    </a:lnTo>
                    <a:lnTo>
                      <a:pt x="3526" y="27"/>
                    </a:lnTo>
                    <a:lnTo>
                      <a:pt x="27"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7;p46">
                <a:extLst>
                  <a:ext uri="{FF2B5EF4-FFF2-40B4-BE49-F238E27FC236}">
                    <a16:creationId xmlns:a16="http://schemas.microsoft.com/office/drawing/2014/main" id="{424092F3-AD28-9FC5-6427-AF731AD4181A}"/>
                  </a:ext>
                </a:extLst>
              </p:cNvPr>
              <p:cNvSpPr/>
              <p:nvPr/>
            </p:nvSpPr>
            <p:spPr>
              <a:xfrm>
                <a:off x="1339350" y="4420500"/>
                <a:ext cx="10200" cy="317375"/>
              </a:xfrm>
              <a:custGeom>
                <a:avLst/>
                <a:gdLst/>
                <a:ahLst/>
                <a:cxnLst/>
                <a:rect l="l" t="t" r="r" b="b"/>
                <a:pathLst>
                  <a:path w="408" h="12695" extrusionOk="0">
                    <a:moveTo>
                      <a:pt x="190" y="0"/>
                    </a:moveTo>
                    <a:cubicBezTo>
                      <a:pt x="109" y="0"/>
                      <a:pt x="0" y="109"/>
                      <a:pt x="0" y="217"/>
                    </a:cubicBezTo>
                    <a:lnTo>
                      <a:pt x="0" y="12477"/>
                    </a:lnTo>
                    <a:cubicBezTo>
                      <a:pt x="0" y="12586"/>
                      <a:pt x="82"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8;p46">
                <a:extLst>
                  <a:ext uri="{FF2B5EF4-FFF2-40B4-BE49-F238E27FC236}">
                    <a16:creationId xmlns:a16="http://schemas.microsoft.com/office/drawing/2014/main" id="{E98FBBF7-99B8-6956-3E1E-13517AD00FD4}"/>
                  </a:ext>
                </a:extLst>
              </p:cNvPr>
              <p:cNvSpPr/>
              <p:nvPr/>
            </p:nvSpPr>
            <p:spPr>
              <a:xfrm>
                <a:off x="1363075" y="4420500"/>
                <a:ext cx="10200" cy="317375"/>
              </a:xfrm>
              <a:custGeom>
                <a:avLst/>
                <a:gdLst/>
                <a:ahLst/>
                <a:cxnLst/>
                <a:rect l="l" t="t" r="r" b="b"/>
                <a:pathLst>
                  <a:path w="408" h="12695" extrusionOk="0">
                    <a:moveTo>
                      <a:pt x="190" y="0"/>
                    </a:moveTo>
                    <a:cubicBezTo>
                      <a:pt x="109" y="0"/>
                      <a:pt x="1" y="109"/>
                      <a:pt x="1" y="217"/>
                    </a:cubicBezTo>
                    <a:lnTo>
                      <a:pt x="1" y="12477"/>
                    </a:lnTo>
                    <a:cubicBezTo>
                      <a:pt x="1" y="12586"/>
                      <a:pt x="109"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9;p46">
                <a:extLst>
                  <a:ext uri="{FF2B5EF4-FFF2-40B4-BE49-F238E27FC236}">
                    <a16:creationId xmlns:a16="http://schemas.microsoft.com/office/drawing/2014/main" id="{C2E5DDB4-EDA0-A15F-D7A4-60529462638A}"/>
                  </a:ext>
                </a:extLst>
              </p:cNvPr>
              <p:cNvSpPr/>
              <p:nvPr/>
            </p:nvSpPr>
            <p:spPr>
              <a:xfrm>
                <a:off x="1386125" y="4420500"/>
                <a:ext cx="10200" cy="317375"/>
              </a:xfrm>
              <a:custGeom>
                <a:avLst/>
                <a:gdLst/>
                <a:ahLst/>
                <a:cxnLst/>
                <a:rect l="l" t="t" r="r" b="b"/>
                <a:pathLst>
                  <a:path w="408" h="12695" extrusionOk="0">
                    <a:moveTo>
                      <a:pt x="191" y="0"/>
                    </a:moveTo>
                    <a:cubicBezTo>
                      <a:pt x="82" y="0"/>
                      <a:pt x="1" y="109"/>
                      <a:pt x="1" y="217"/>
                    </a:cubicBezTo>
                    <a:lnTo>
                      <a:pt x="1" y="12477"/>
                    </a:lnTo>
                    <a:cubicBezTo>
                      <a:pt x="1" y="12586"/>
                      <a:pt x="82" y="12694"/>
                      <a:pt x="191" y="12694"/>
                    </a:cubicBezTo>
                    <a:cubicBezTo>
                      <a:pt x="299" y="12694"/>
                      <a:pt x="408" y="12586"/>
                      <a:pt x="408" y="12477"/>
                    </a:cubicBezTo>
                    <a:lnTo>
                      <a:pt x="408" y="217"/>
                    </a:lnTo>
                    <a:cubicBezTo>
                      <a:pt x="408" y="109"/>
                      <a:pt x="299" y="0"/>
                      <a:pt x="191"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0;p46">
                <a:extLst>
                  <a:ext uri="{FF2B5EF4-FFF2-40B4-BE49-F238E27FC236}">
                    <a16:creationId xmlns:a16="http://schemas.microsoft.com/office/drawing/2014/main" id="{BF9B7278-7BB4-EA79-620B-7F2E6B55D307}"/>
                  </a:ext>
                </a:extLst>
              </p:cNvPr>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1;p46">
                <a:extLst>
                  <a:ext uri="{FF2B5EF4-FFF2-40B4-BE49-F238E27FC236}">
                    <a16:creationId xmlns:a16="http://schemas.microsoft.com/office/drawing/2014/main" id="{8095834B-5F5F-7DCD-FA3A-E3ABF5ADB5DC}"/>
                  </a:ext>
                </a:extLst>
              </p:cNvPr>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2;p46">
                <a:extLst>
                  <a:ext uri="{FF2B5EF4-FFF2-40B4-BE49-F238E27FC236}">
                    <a16:creationId xmlns:a16="http://schemas.microsoft.com/office/drawing/2014/main" id="{85913688-AC0F-F7E8-C087-70CA0C4720D4}"/>
                  </a:ext>
                </a:extLst>
              </p:cNvPr>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3;p46">
                <a:extLst>
                  <a:ext uri="{FF2B5EF4-FFF2-40B4-BE49-F238E27FC236}">
                    <a16:creationId xmlns:a16="http://schemas.microsoft.com/office/drawing/2014/main" id="{3071E6A9-7FA0-91D6-AB9C-742E5A2E07DA}"/>
                  </a:ext>
                </a:extLst>
              </p:cNvPr>
              <p:cNvSpPr/>
              <p:nvPr/>
            </p:nvSpPr>
            <p:spPr>
              <a:xfrm>
                <a:off x="1080975" y="4341825"/>
                <a:ext cx="98350" cy="17000"/>
              </a:xfrm>
              <a:custGeom>
                <a:avLst/>
                <a:gdLst/>
                <a:ahLst/>
                <a:cxnLst/>
                <a:rect l="l" t="t" r="r" b="b"/>
                <a:pathLst>
                  <a:path w="3934" h="680" extrusionOk="0">
                    <a:moveTo>
                      <a:pt x="1" y="1"/>
                    </a:moveTo>
                    <a:lnTo>
                      <a:pt x="1" y="679"/>
                    </a:lnTo>
                    <a:lnTo>
                      <a:pt x="3934" y="679"/>
                    </a:lnTo>
                    <a:lnTo>
                      <a:pt x="3934"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4;p46">
                <a:extLst>
                  <a:ext uri="{FF2B5EF4-FFF2-40B4-BE49-F238E27FC236}">
                    <a16:creationId xmlns:a16="http://schemas.microsoft.com/office/drawing/2014/main" id="{DAE0EC73-BE6E-4E72-85AF-94136F251FBA}"/>
                  </a:ext>
                </a:extLst>
              </p:cNvPr>
              <p:cNvSpPr/>
              <p:nvPr/>
            </p:nvSpPr>
            <p:spPr>
              <a:xfrm>
                <a:off x="1083700" y="4391350"/>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15;p46">
                <a:extLst>
                  <a:ext uri="{FF2B5EF4-FFF2-40B4-BE49-F238E27FC236}">
                    <a16:creationId xmlns:a16="http://schemas.microsoft.com/office/drawing/2014/main" id="{DC3D6D78-A40A-28AD-811B-B7E87B1C0C7C}"/>
                  </a:ext>
                </a:extLst>
              </p:cNvPr>
              <p:cNvSpPr/>
              <p:nvPr/>
            </p:nvSpPr>
            <p:spPr>
              <a:xfrm>
                <a:off x="108572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16;p46">
                <a:extLst>
                  <a:ext uri="{FF2B5EF4-FFF2-40B4-BE49-F238E27FC236}">
                    <a16:creationId xmlns:a16="http://schemas.microsoft.com/office/drawing/2014/main" id="{BBF163EC-CAB4-5B32-36FC-3829D0835F79}"/>
                  </a:ext>
                </a:extLst>
              </p:cNvPr>
              <p:cNvSpPr/>
              <p:nvPr/>
            </p:nvSpPr>
            <p:spPr>
              <a:xfrm>
                <a:off x="1085725" y="4406925"/>
                <a:ext cx="87500" cy="342475"/>
              </a:xfrm>
              <a:custGeom>
                <a:avLst/>
                <a:gdLst/>
                <a:ahLst/>
                <a:cxnLst/>
                <a:rect l="l" t="t" r="r" b="b"/>
                <a:pathLst>
                  <a:path w="3500" h="13699" extrusionOk="0">
                    <a:moveTo>
                      <a:pt x="1" y="1"/>
                    </a:moveTo>
                    <a:lnTo>
                      <a:pt x="1" y="13698"/>
                    </a:lnTo>
                    <a:lnTo>
                      <a:pt x="3500" y="13698"/>
                    </a:lnTo>
                    <a:lnTo>
                      <a:pt x="3500"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17;p46">
                <a:extLst>
                  <a:ext uri="{FF2B5EF4-FFF2-40B4-BE49-F238E27FC236}">
                    <a16:creationId xmlns:a16="http://schemas.microsoft.com/office/drawing/2014/main" id="{2CF28281-E610-4D25-D592-862347EA21BC}"/>
                  </a:ext>
                </a:extLst>
              </p:cNvPr>
              <p:cNvSpPr/>
              <p:nvPr/>
            </p:nvSpPr>
            <p:spPr>
              <a:xfrm>
                <a:off x="109997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18;p46">
                <a:extLst>
                  <a:ext uri="{FF2B5EF4-FFF2-40B4-BE49-F238E27FC236}">
                    <a16:creationId xmlns:a16="http://schemas.microsoft.com/office/drawing/2014/main" id="{FDCD4B21-270D-3485-55A1-521D1741D18B}"/>
                  </a:ext>
                </a:extLst>
              </p:cNvPr>
              <p:cNvSpPr/>
              <p:nvPr/>
            </p:nvSpPr>
            <p:spPr>
              <a:xfrm>
                <a:off x="112370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326" y="12694"/>
                      <a:pt x="408" y="12586"/>
                      <a:pt x="408" y="12477"/>
                    </a:cubicBezTo>
                    <a:lnTo>
                      <a:pt x="408" y="217"/>
                    </a:lnTo>
                    <a:cubicBezTo>
                      <a:pt x="408" y="109"/>
                      <a:pt x="326"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9;p46">
                <a:extLst>
                  <a:ext uri="{FF2B5EF4-FFF2-40B4-BE49-F238E27FC236}">
                    <a16:creationId xmlns:a16="http://schemas.microsoft.com/office/drawing/2014/main" id="{9B6F1D02-746E-7AB1-C5F6-DD60B3FA8ACD}"/>
                  </a:ext>
                </a:extLst>
              </p:cNvPr>
              <p:cNvSpPr/>
              <p:nvPr/>
            </p:nvSpPr>
            <p:spPr>
              <a:xfrm>
                <a:off x="1147450"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0;p46">
                <a:extLst>
                  <a:ext uri="{FF2B5EF4-FFF2-40B4-BE49-F238E27FC236}">
                    <a16:creationId xmlns:a16="http://schemas.microsoft.com/office/drawing/2014/main" id="{3DFA1DF9-2EA0-AA4D-F48A-EEBFB2E1F73A}"/>
                  </a:ext>
                </a:extLst>
              </p:cNvPr>
              <p:cNvSpPr/>
              <p:nvPr/>
            </p:nvSpPr>
            <p:spPr>
              <a:xfrm>
                <a:off x="1077600" y="4797525"/>
                <a:ext cx="104450" cy="21050"/>
              </a:xfrm>
              <a:custGeom>
                <a:avLst/>
                <a:gdLst/>
                <a:ahLst/>
                <a:cxnLst/>
                <a:rect l="l" t="t" r="r" b="b"/>
                <a:pathLst>
                  <a:path w="4178" h="842" extrusionOk="0">
                    <a:moveTo>
                      <a:pt x="0" y="0"/>
                    </a:moveTo>
                    <a:lnTo>
                      <a:pt x="0" y="841"/>
                    </a:lnTo>
                    <a:lnTo>
                      <a:pt x="4177" y="841"/>
                    </a:lnTo>
                    <a:lnTo>
                      <a:pt x="4177"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1;p46">
                <a:extLst>
                  <a:ext uri="{FF2B5EF4-FFF2-40B4-BE49-F238E27FC236}">
                    <a16:creationId xmlns:a16="http://schemas.microsoft.com/office/drawing/2014/main" id="{95C792EC-7CB5-0EF4-48F1-113FD73F669D}"/>
                  </a:ext>
                </a:extLst>
              </p:cNvPr>
              <p:cNvSpPr/>
              <p:nvPr/>
            </p:nvSpPr>
            <p:spPr>
              <a:xfrm>
                <a:off x="1083700" y="4748025"/>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2;p46">
                <a:extLst>
                  <a:ext uri="{FF2B5EF4-FFF2-40B4-BE49-F238E27FC236}">
                    <a16:creationId xmlns:a16="http://schemas.microsoft.com/office/drawing/2014/main" id="{C27540C3-167C-B4AA-73FC-C0CB30088339}"/>
                  </a:ext>
                </a:extLst>
              </p:cNvPr>
              <p:cNvSpPr/>
              <p:nvPr/>
            </p:nvSpPr>
            <p:spPr>
              <a:xfrm>
                <a:off x="1085725" y="47643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3;p46">
                <a:extLst>
                  <a:ext uri="{FF2B5EF4-FFF2-40B4-BE49-F238E27FC236}">
                    <a16:creationId xmlns:a16="http://schemas.microsoft.com/office/drawing/2014/main" id="{457DA506-C7EE-0EC6-64B5-652F7614DA2F}"/>
                  </a:ext>
                </a:extLst>
              </p:cNvPr>
              <p:cNvSpPr/>
              <p:nvPr/>
            </p:nvSpPr>
            <p:spPr>
              <a:xfrm>
                <a:off x="893150" y="4341825"/>
                <a:ext cx="98350" cy="17675"/>
              </a:xfrm>
              <a:custGeom>
                <a:avLst/>
                <a:gdLst/>
                <a:ahLst/>
                <a:cxnLst/>
                <a:rect l="l" t="t" r="r" b="b"/>
                <a:pathLst>
                  <a:path w="3934" h="707" extrusionOk="0">
                    <a:moveTo>
                      <a:pt x="1" y="1"/>
                    </a:moveTo>
                    <a:lnTo>
                      <a:pt x="1" y="679"/>
                    </a:lnTo>
                    <a:lnTo>
                      <a:pt x="3934" y="706"/>
                    </a:lnTo>
                    <a:lnTo>
                      <a:pt x="3934" y="28"/>
                    </a:lnTo>
                    <a:lnTo>
                      <a:pt x="1"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24;p46">
                <a:extLst>
                  <a:ext uri="{FF2B5EF4-FFF2-40B4-BE49-F238E27FC236}">
                    <a16:creationId xmlns:a16="http://schemas.microsoft.com/office/drawing/2014/main" id="{F73C09D2-FF83-EC27-DD62-26010C63A645}"/>
                  </a:ext>
                </a:extLst>
              </p:cNvPr>
              <p:cNvSpPr/>
              <p:nvPr/>
            </p:nvSpPr>
            <p:spPr>
              <a:xfrm>
                <a:off x="895875" y="4391350"/>
                <a:ext cx="90875" cy="16975"/>
              </a:xfrm>
              <a:custGeom>
                <a:avLst/>
                <a:gdLst/>
                <a:ahLst/>
                <a:cxnLst/>
                <a:rect l="l" t="t" r="r" b="b"/>
                <a:pathLst>
                  <a:path w="3635" h="679" extrusionOk="0">
                    <a:moveTo>
                      <a:pt x="27"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25;p46">
                <a:extLst>
                  <a:ext uri="{FF2B5EF4-FFF2-40B4-BE49-F238E27FC236}">
                    <a16:creationId xmlns:a16="http://schemas.microsoft.com/office/drawing/2014/main" id="{4A1EEF75-8134-058C-C509-14E0ACAC748C}"/>
                  </a:ext>
                </a:extLst>
              </p:cNvPr>
              <p:cNvSpPr/>
              <p:nvPr/>
            </p:nvSpPr>
            <p:spPr>
              <a:xfrm>
                <a:off x="89857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26;p46">
                <a:extLst>
                  <a:ext uri="{FF2B5EF4-FFF2-40B4-BE49-F238E27FC236}">
                    <a16:creationId xmlns:a16="http://schemas.microsoft.com/office/drawing/2014/main" id="{72ED72E0-B83E-0616-D0CD-D76ED61CC3EE}"/>
                  </a:ext>
                </a:extLst>
              </p:cNvPr>
              <p:cNvSpPr/>
              <p:nvPr/>
            </p:nvSpPr>
            <p:spPr>
              <a:xfrm>
                <a:off x="897900" y="4406925"/>
                <a:ext cx="86825" cy="342475"/>
              </a:xfrm>
              <a:custGeom>
                <a:avLst/>
                <a:gdLst/>
                <a:ahLst/>
                <a:cxnLst/>
                <a:rect l="l" t="t" r="r" b="b"/>
                <a:pathLst>
                  <a:path w="3473" h="13699" extrusionOk="0">
                    <a:moveTo>
                      <a:pt x="1" y="1"/>
                    </a:moveTo>
                    <a:lnTo>
                      <a:pt x="1" y="13698"/>
                    </a:lnTo>
                    <a:lnTo>
                      <a:pt x="3472" y="13698"/>
                    </a:lnTo>
                    <a:lnTo>
                      <a:pt x="3472"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7;p46">
                <a:extLst>
                  <a:ext uri="{FF2B5EF4-FFF2-40B4-BE49-F238E27FC236}">
                    <a16:creationId xmlns:a16="http://schemas.microsoft.com/office/drawing/2014/main" id="{E33EB85C-90A1-DF2A-EB62-A5E439B6B429}"/>
                  </a:ext>
                </a:extLst>
              </p:cNvPr>
              <p:cNvSpPr/>
              <p:nvPr/>
            </p:nvSpPr>
            <p:spPr>
              <a:xfrm>
                <a:off x="91282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8;p46">
                <a:extLst>
                  <a:ext uri="{FF2B5EF4-FFF2-40B4-BE49-F238E27FC236}">
                    <a16:creationId xmlns:a16="http://schemas.microsoft.com/office/drawing/2014/main" id="{DD0D5E95-89CA-03F6-3711-DB6F78D71B8D}"/>
                  </a:ext>
                </a:extLst>
              </p:cNvPr>
              <p:cNvSpPr/>
              <p:nvPr/>
            </p:nvSpPr>
            <p:spPr>
              <a:xfrm>
                <a:off x="93655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7" y="12586"/>
                      <a:pt x="407" y="12477"/>
                    </a:cubicBezTo>
                    <a:lnTo>
                      <a:pt x="407" y="217"/>
                    </a:lnTo>
                    <a:cubicBezTo>
                      <a:pt x="407"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29;p46">
                <a:extLst>
                  <a:ext uri="{FF2B5EF4-FFF2-40B4-BE49-F238E27FC236}">
                    <a16:creationId xmlns:a16="http://schemas.microsoft.com/office/drawing/2014/main" id="{7B21343D-E21B-F4AE-1C69-581FAA35BB37}"/>
                  </a:ext>
                </a:extLst>
              </p:cNvPr>
              <p:cNvSpPr/>
              <p:nvPr/>
            </p:nvSpPr>
            <p:spPr>
              <a:xfrm>
                <a:off x="960275"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0;p46">
                <a:extLst>
                  <a:ext uri="{FF2B5EF4-FFF2-40B4-BE49-F238E27FC236}">
                    <a16:creationId xmlns:a16="http://schemas.microsoft.com/office/drawing/2014/main" id="{C5F443FA-32D4-5571-C324-CA8F4F333957}"/>
                  </a:ext>
                </a:extLst>
              </p:cNvPr>
              <p:cNvSpPr/>
              <p:nvPr/>
            </p:nvSpPr>
            <p:spPr>
              <a:xfrm>
                <a:off x="895875" y="4315400"/>
                <a:ext cx="707275" cy="27150"/>
              </a:xfrm>
              <a:custGeom>
                <a:avLst/>
                <a:gdLst/>
                <a:ahLst/>
                <a:cxnLst/>
                <a:rect l="l" t="t" r="r" b="b"/>
                <a:pathLst>
                  <a:path w="28291" h="1086" extrusionOk="0">
                    <a:moveTo>
                      <a:pt x="0" y="0"/>
                    </a:moveTo>
                    <a:lnTo>
                      <a:pt x="0" y="1058"/>
                    </a:lnTo>
                    <a:lnTo>
                      <a:pt x="28290" y="1085"/>
                    </a:lnTo>
                    <a:lnTo>
                      <a:pt x="28290" y="27"/>
                    </a:lnTo>
                    <a:lnTo>
                      <a:pt x="0"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1;p46">
                <a:extLst>
                  <a:ext uri="{FF2B5EF4-FFF2-40B4-BE49-F238E27FC236}">
                    <a16:creationId xmlns:a16="http://schemas.microsoft.com/office/drawing/2014/main" id="{171B9667-21A2-3B83-2E7D-E8A9CA7D4E78}"/>
                  </a:ext>
                </a:extLst>
              </p:cNvPr>
              <p:cNvSpPr/>
              <p:nvPr/>
            </p:nvSpPr>
            <p:spPr>
              <a:xfrm>
                <a:off x="1396300" y="4316075"/>
                <a:ext cx="206850" cy="25775"/>
              </a:xfrm>
              <a:custGeom>
                <a:avLst/>
                <a:gdLst/>
                <a:ahLst/>
                <a:cxnLst/>
                <a:rect l="l" t="t" r="r" b="b"/>
                <a:pathLst>
                  <a:path w="8274" h="1031" extrusionOk="0">
                    <a:moveTo>
                      <a:pt x="1" y="0"/>
                    </a:moveTo>
                    <a:cubicBezTo>
                      <a:pt x="4096" y="163"/>
                      <a:pt x="4259" y="1031"/>
                      <a:pt x="4259" y="1031"/>
                    </a:cubicBezTo>
                    <a:lnTo>
                      <a:pt x="8273" y="1031"/>
                    </a:lnTo>
                    <a:lnTo>
                      <a:pt x="8273"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2;p46">
                <a:extLst>
                  <a:ext uri="{FF2B5EF4-FFF2-40B4-BE49-F238E27FC236}">
                    <a16:creationId xmlns:a16="http://schemas.microsoft.com/office/drawing/2014/main" id="{35D9E1E0-71DE-2971-4275-91EE2181E16B}"/>
                  </a:ext>
                </a:extLst>
              </p:cNvPr>
              <p:cNvSpPr/>
              <p:nvPr/>
            </p:nvSpPr>
            <p:spPr>
              <a:xfrm>
                <a:off x="928425" y="4145875"/>
                <a:ext cx="641500" cy="56300"/>
              </a:xfrm>
              <a:custGeom>
                <a:avLst/>
                <a:gdLst/>
                <a:ahLst/>
                <a:cxnLst/>
                <a:rect l="l" t="t" r="r" b="b"/>
                <a:pathLst>
                  <a:path w="25660" h="2252" extrusionOk="0">
                    <a:moveTo>
                      <a:pt x="0" y="0"/>
                    </a:moveTo>
                    <a:lnTo>
                      <a:pt x="0" y="2224"/>
                    </a:lnTo>
                    <a:lnTo>
                      <a:pt x="25659" y="2251"/>
                    </a:lnTo>
                    <a:lnTo>
                      <a:pt x="25659"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33;p46">
                <a:extLst>
                  <a:ext uri="{FF2B5EF4-FFF2-40B4-BE49-F238E27FC236}">
                    <a16:creationId xmlns:a16="http://schemas.microsoft.com/office/drawing/2014/main" id="{47C98540-1E9E-5E7E-CA6C-3DCFF902F26A}"/>
                  </a:ext>
                </a:extLst>
              </p:cNvPr>
              <p:cNvSpPr/>
              <p:nvPr/>
            </p:nvSpPr>
            <p:spPr>
              <a:xfrm>
                <a:off x="1504800" y="4147225"/>
                <a:ext cx="65125" cy="54950"/>
              </a:xfrm>
              <a:custGeom>
                <a:avLst/>
                <a:gdLst/>
                <a:ahLst/>
                <a:cxnLst/>
                <a:rect l="l" t="t" r="r" b="b"/>
                <a:pathLst>
                  <a:path w="2605" h="2198" extrusionOk="0">
                    <a:moveTo>
                      <a:pt x="0" y="0"/>
                    </a:moveTo>
                    <a:cubicBezTo>
                      <a:pt x="0" y="0"/>
                      <a:pt x="1763" y="407"/>
                      <a:pt x="1574" y="2197"/>
                    </a:cubicBezTo>
                    <a:lnTo>
                      <a:pt x="2604" y="2197"/>
                    </a:lnTo>
                    <a:lnTo>
                      <a:pt x="2604"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334;p46">
                <a:extLst>
                  <a:ext uri="{FF2B5EF4-FFF2-40B4-BE49-F238E27FC236}">
                    <a16:creationId xmlns:a16="http://schemas.microsoft.com/office/drawing/2014/main" id="{AD2FCBC9-0A02-BCAD-2432-65583B96DF2E}"/>
                  </a:ext>
                </a:extLst>
              </p:cNvPr>
              <p:cNvSpPr/>
              <p:nvPr/>
            </p:nvSpPr>
            <p:spPr>
              <a:xfrm>
                <a:off x="919600" y="4122825"/>
                <a:ext cx="659125" cy="23750"/>
              </a:xfrm>
              <a:custGeom>
                <a:avLst/>
                <a:gdLst/>
                <a:ahLst/>
                <a:cxnLst/>
                <a:rect l="l" t="t" r="r" b="b"/>
                <a:pathLst>
                  <a:path w="26365" h="950" extrusionOk="0">
                    <a:moveTo>
                      <a:pt x="0" y="0"/>
                    </a:moveTo>
                    <a:lnTo>
                      <a:pt x="0" y="922"/>
                    </a:lnTo>
                    <a:lnTo>
                      <a:pt x="26365" y="949"/>
                    </a:lnTo>
                    <a:lnTo>
                      <a:pt x="26365" y="27"/>
                    </a:lnTo>
                    <a:lnTo>
                      <a:pt x="0" y="0"/>
                    </a:lnTo>
                    <a:close/>
                  </a:path>
                </a:pathLst>
              </a:custGeom>
              <a:solidFill>
                <a:srgbClr val="E2E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335;p46">
                <a:extLst>
                  <a:ext uri="{FF2B5EF4-FFF2-40B4-BE49-F238E27FC236}">
                    <a16:creationId xmlns:a16="http://schemas.microsoft.com/office/drawing/2014/main" id="{3EB72387-3257-88A1-D664-B9CF949DE278}"/>
                  </a:ext>
                </a:extLst>
              </p:cNvPr>
              <p:cNvSpPr/>
              <p:nvPr/>
            </p:nvSpPr>
            <p:spPr>
              <a:xfrm>
                <a:off x="935875" y="4052300"/>
                <a:ext cx="627275" cy="149875"/>
              </a:xfrm>
              <a:custGeom>
                <a:avLst/>
                <a:gdLst/>
                <a:ahLst/>
                <a:cxnLst/>
                <a:rect l="l" t="t" r="r" b="b"/>
                <a:pathLst>
                  <a:path w="25091" h="5995" extrusionOk="0">
                    <a:moveTo>
                      <a:pt x="12532" y="0"/>
                    </a:moveTo>
                    <a:lnTo>
                      <a:pt x="0" y="5967"/>
                    </a:lnTo>
                    <a:lnTo>
                      <a:pt x="12532" y="5994"/>
                    </a:lnTo>
                    <a:lnTo>
                      <a:pt x="25090" y="5994"/>
                    </a:lnTo>
                    <a:lnTo>
                      <a:pt x="12532" y="0"/>
                    </a:ln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336;p46">
                <a:extLst>
                  <a:ext uri="{FF2B5EF4-FFF2-40B4-BE49-F238E27FC236}">
                    <a16:creationId xmlns:a16="http://schemas.microsoft.com/office/drawing/2014/main" id="{6B3F5B7F-CCCD-0F5E-47B2-891D38E4B43C}"/>
                  </a:ext>
                </a:extLst>
              </p:cNvPr>
              <p:cNvSpPr/>
              <p:nvPr/>
            </p:nvSpPr>
            <p:spPr>
              <a:xfrm>
                <a:off x="898575" y="4219775"/>
                <a:ext cx="701175" cy="69875"/>
              </a:xfrm>
              <a:custGeom>
                <a:avLst/>
                <a:gdLst/>
                <a:ahLst/>
                <a:cxnLst/>
                <a:rect l="l" t="t" r="r" b="b"/>
                <a:pathLst>
                  <a:path w="28047" h="2795" extrusionOk="0">
                    <a:moveTo>
                      <a:pt x="1" y="1"/>
                    </a:moveTo>
                    <a:lnTo>
                      <a:pt x="1" y="2767"/>
                    </a:lnTo>
                    <a:lnTo>
                      <a:pt x="28047" y="2794"/>
                    </a:lnTo>
                    <a:lnTo>
                      <a:pt x="28047" y="28"/>
                    </a:lnTo>
                    <a:lnTo>
                      <a:pt x="1" y="1"/>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337;p46">
                <a:extLst>
                  <a:ext uri="{FF2B5EF4-FFF2-40B4-BE49-F238E27FC236}">
                    <a16:creationId xmlns:a16="http://schemas.microsoft.com/office/drawing/2014/main" id="{01699CBC-670F-5EC0-AC5D-5C2AAB43A7C5}"/>
                  </a:ext>
                </a:extLst>
              </p:cNvPr>
              <p:cNvSpPr/>
              <p:nvPr/>
            </p:nvSpPr>
            <p:spPr>
              <a:xfrm>
                <a:off x="1362400" y="4228600"/>
                <a:ext cx="238025" cy="61725"/>
              </a:xfrm>
              <a:custGeom>
                <a:avLst/>
                <a:gdLst/>
                <a:ahLst/>
                <a:cxnLst/>
                <a:rect l="l" t="t" r="r" b="b"/>
                <a:pathLst>
                  <a:path w="9521" h="2469" extrusionOk="0">
                    <a:moveTo>
                      <a:pt x="0" y="0"/>
                    </a:moveTo>
                    <a:cubicBezTo>
                      <a:pt x="5018" y="461"/>
                      <a:pt x="5724" y="2469"/>
                      <a:pt x="5724" y="2469"/>
                    </a:cubicBezTo>
                    <a:lnTo>
                      <a:pt x="9521" y="2469"/>
                    </a:lnTo>
                    <a:lnTo>
                      <a:pt x="9521"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338;p46">
                <a:extLst>
                  <a:ext uri="{FF2B5EF4-FFF2-40B4-BE49-F238E27FC236}">
                    <a16:creationId xmlns:a16="http://schemas.microsoft.com/office/drawing/2014/main" id="{49C7257B-BF12-4ADB-7BCD-238E3C069783}"/>
                  </a:ext>
                </a:extLst>
              </p:cNvPr>
              <p:cNvSpPr/>
              <p:nvPr/>
            </p:nvSpPr>
            <p:spPr>
              <a:xfrm>
                <a:off x="1003675" y="4071950"/>
                <a:ext cx="491650" cy="117350"/>
              </a:xfrm>
              <a:custGeom>
                <a:avLst/>
                <a:gdLst/>
                <a:ahLst/>
                <a:cxnLst/>
                <a:rect l="l" t="t" r="r" b="b"/>
                <a:pathLst>
                  <a:path w="19666" h="4694" extrusionOk="0">
                    <a:moveTo>
                      <a:pt x="9820" y="1"/>
                    </a:moveTo>
                    <a:lnTo>
                      <a:pt x="1" y="4666"/>
                    </a:lnTo>
                    <a:lnTo>
                      <a:pt x="9820" y="4693"/>
                    </a:lnTo>
                    <a:lnTo>
                      <a:pt x="19666" y="4693"/>
                    </a:lnTo>
                    <a:lnTo>
                      <a:pt x="9820"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339;p46">
                <a:extLst>
                  <a:ext uri="{FF2B5EF4-FFF2-40B4-BE49-F238E27FC236}">
                    <a16:creationId xmlns:a16="http://schemas.microsoft.com/office/drawing/2014/main" id="{D2F4330C-1B58-D1CB-3561-D9B39FC134AA}"/>
                  </a:ext>
                </a:extLst>
              </p:cNvPr>
              <p:cNvSpPr/>
              <p:nvPr/>
            </p:nvSpPr>
            <p:spPr>
              <a:xfrm>
                <a:off x="890450" y="4201475"/>
                <a:ext cx="717450" cy="27150"/>
              </a:xfrm>
              <a:custGeom>
                <a:avLst/>
                <a:gdLst/>
                <a:ahLst/>
                <a:cxnLst/>
                <a:rect l="l" t="t" r="r" b="b"/>
                <a:pathLst>
                  <a:path w="28698" h="1086" extrusionOk="0">
                    <a:moveTo>
                      <a:pt x="0" y="0"/>
                    </a:moveTo>
                    <a:lnTo>
                      <a:pt x="0" y="1058"/>
                    </a:lnTo>
                    <a:lnTo>
                      <a:pt x="28697" y="1085"/>
                    </a:lnTo>
                    <a:lnTo>
                      <a:pt x="28697" y="27"/>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340;p46">
                <a:extLst>
                  <a:ext uri="{FF2B5EF4-FFF2-40B4-BE49-F238E27FC236}">
                    <a16:creationId xmlns:a16="http://schemas.microsoft.com/office/drawing/2014/main" id="{06EF1D03-3899-C82B-28A0-18561D03A763}"/>
                  </a:ext>
                </a:extLst>
              </p:cNvPr>
              <p:cNvSpPr/>
              <p:nvPr/>
            </p:nvSpPr>
            <p:spPr>
              <a:xfrm>
                <a:off x="890450" y="4289625"/>
                <a:ext cx="717450" cy="27150"/>
              </a:xfrm>
              <a:custGeom>
                <a:avLst/>
                <a:gdLst/>
                <a:ahLst/>
                <a:cxnLst/>
                <a:rect l="l" t="t" r="r" b="b"/>
                <a:pathLst>
                  <a:path w="28698" h="1086" extrusionOk="0">
                    <a:moveTo>
                      <a:pt x="0" y="0"/>
                    </a:moveTo>
                    <a:lnTo>
                      <a:pt x="0" y="1058"/>
                    </a:lnTo>
                    <a:lnTo>
                      <a:pt x="28697" y="1085"/>
                    </a:lnTo>
                    <a:lnTo>
                      <a:pt x="28697" y="28"/>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341;p46">
                <a:extLst>
                  <a:ext uri="{FF2B5EF4-FFF2-40B4-BE49-F238E27FC236}">
                    <a16:creationId xmlns:a16="http://schemas.microsoft.com/office/drawing/2014/main" id="{083C4FB9-0F01-2039-5B83-964F542BACD9}"/>
                  </a:ext>
                </a:extLst>
              </p:cNvPr>
              <p:cNvSpPr/>
              <p:nvPr/>
            </p:nvSpPr>
            <p:spPr>
              <a:xfrm>
                <a:off x="890450" y="4306575"/>
                <a:ext cx="717450" cy="9525"/>
              </a:xfrm>
              <a:custGeom>
                <a:avLst/>
                <a:gdLst/>
                <a:ahLst/>
                <a:cxnLst/>
                <a:rect l="l" t="t" r="r" b="b"/>
                <a:pathLst>
                  <a:path w="28698" h="381" extrusionOk="0">
                    <a:moveTo>
                      <a:pt x="0" y="1"/>
                    </a:moveTo>
                    <a:lnTo>
                      <a:pt x="0" y="353"/>
                    </a:lnTo>
                    <a:lnTo>
                      <a:pt x="28697" y="380"/>
                    </a:lnTo>
                    <a:lnTo>
                      <a:pt x="28697" y="28"/>
                    </a:lnTo>
                    <a:lnTo>
                      <a:pt x="0"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342;p46">
              <a:extLst>
                <a:ext uri="{FF2B5EF4-FFF2-40B4-BE49-F238E27FC236}">
                  <a16:creationId xmlns:a16="http://schemas.microsoft.com/office/drawing/2014/main" id="{A89DCF94-6147-8C15-2422-350802CD1B17}"/>
                </a:ext>
              </a:extLst>
            </p:cNvPr>
            <p:cNvGrpSpPr/>
            <p:nvPr/>
          </p:nvGrpSpPr>
          <p:grpSpPr>
            <a:xfrm>
              <a:off x="7252381" y="3527874"/>
              <a:ext cx="306513" cy="205704"/>
              <a:chOff x="1314925" y="4748025"/>
              <a:chExt cx="105125" cy="70550"/>
            </a:xfrm>
          </p:grpSpPr>
          <p:sp>
            <p:nvSpPr>
              <p:cNvPr id="13" name="Google Shape;1343;p46">
                <a:extLst>
                  <a:ext uri="{FF2B5EF4-FFF2-40B4-BE49-F238E27FC236}">
                    <a16:creationId xmlns:a16="http://schemas.microsoft.com/office/drawing/2014/main" id="{7505BF05-0583-684A-F8C3-69197395F941}"/>
                  </a:ext>
                </a:extLst>
              </p:cNvPr>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4;p46">
                <a:extLst>
                  <a:ext uri="{FF2B5EF4-FFF2-40B4-BE49-F238E27FC236}">
                    <a16:creationId xmlns:a16="http://schemas.microsoft.com/office/drawing/2014/main" id="{9C04A631-7226-3DD2-2BD9-6FD9A9C0EF17}"/>
                  </a:ext>
                </a:extLst>
              </p:cNvPr>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5;p46">
                <a:extLst>
                  <a:ext uri="{FF2B5EF4-FFF2-40B4-BE49-F238E27FC236}">
                    <a16:creationId xmlns:a16="http://schemas.microsoft.com/office/drawing/2014/main" id="{38FC4034-05B3-4A3C-7EAA-D42248EAF61C}"/>
                  </a:ext>
                </a:extLst>
              </p:cNvPr>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7" name="Google Shape;1537;p17">
            <a:extLst>
              <a:ext uri="{FF2B5EF4-FFF2-40B4-BE49-F238E27FC236}">
                <a16:creationId xmlns:a16="http://schemas.microsoft.com/office/drawing/2014/main" id="{845C485A-6CD7-A209-8B79-5BBA4EA0736C}"/>
              </a:ext>
            </a:extLst>
          </p:cNvPr>
          <p:cNvSpPr/>
          <p:nvPr/>
        </p:nvSpPr>
        <p:spPr>
          <a:xfrm>
            <a:off x="136323" y="1407550"/>
            <a:ext cx="248427" cy="2494230"/>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17BD857-5E4D-F410-B3A6-CC516EFA9E9D}"/>
              </a:ext>
            </a:extLst>
          </p:cNvPr>
          <p:cNvSpPr txBox="1"/>
          <p:nvPr/>
        </p:nvSpPr>
        <p:spPr>
          <a:xfrm>
            <a:off x="3835830" y="2232724"/>
            <a:ext cx="482384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a:latin typeface="Fira Sans" panose="020B0503050000020004" pitchFamily="34" charset="0"/>
            </a:endParaRPr>
          </a:p>
          <a:p>
            <a:pPr marL="285750" indent="-285750">
              <a:buChar char="•"/>
            </a:pPr>
            <a:endParaRPr lang="en-US">
              <a:latin typeface="Fira Sans" panose="020B0503050000020004" pitchFamily="34" charset="0"/>
            </a:endParaRPr>
          </a:p>
          <a:p>
            <a:pPr marL="342900" indent="-342900">
              <a:buAutoNum type="arabicPeriod"/>
            </a:pPr>
            <a:r>
              <a:rPr lang="en-US">
                <a:latin typeface="Fira Sans" panose="020B0503050000020004" pitchFamily="34" charset="0"/>
              </a:rPr>
              <a:t>Character (borrower's credit history)</a:t>
            </a:r>
          </a:p>
          <a:p>
            <a:pPr marL="342900" indent="-342900">
              <a:buAutoNum type="arabicPeriod"/>
            </a:pPr>
            <a:r>
              <a:rPr lang="en-US">
                <a:latin typeface="Fira Sans" panose="020B0503050000020004" pitchFamily="34" charset="0"/>
              </a:rPr>
              <a:t>Capacity (Debt to income ratio)</a:t>
            </a:r>
          </a:p>
          <a:p>
            <a:pPr marL="342900" indent="-342900">
              <a:buAutoNum type="arabicPeriod"/>
            </a:pPr>
            <a:r>
              <a:rPr lang="en-US">
                <a:latin typeface="Fira Sans" panose="020B0503050000020004" pitchFamily="34" charset="0"/>
              </a:rPr>
              <a:t>Capital (Usage of the loan)</a:t>
            </a:r>
          </a:p>
          <a:p>
            <a:pPr marL="342900" indent="-342900">
              <a:buAutoNum type="arabicPeriod"/>
            </a:pPr>
            <a:r>
              <a:rPr lang="en-US">
                <a:latin typeface="Fira Sans" panose="020B0503050000020004" pitchFamily="34" charset="0"/>
              </a:rPr>
              <a:t>Collateral (house' ownership)</a:t>
            </a:r>
          </a:p>
          <a:p>
            <a:pPr marL="342900" indent="-342900">
              <a:buAutoNum type="arabicPeriod"/>
            </a:pPr>
            <a:r>
              <a:rPr lang="en-US">
                <a:latin typeface="Fira Sans" panose="020B0503050000020004" pitchFamily="34" charset="0"/>
              </a:rPr>
              <a:t>Condition (borrower's employment years, </a:t>
            </a:r>
            <a:r>
              <a:rPr lang="en-US" err="1">
                <a:latin typeface="Fira Sans" panose="020B0503050000020004" pitchFamily="34" charset="0"/>
              </a:rPr>
              <a:t>etc</a:t>
            </a:r>
            <a:r>
              <a:rPr lang="en-US">
                <a:latin typeface="Fira Sans" panose="020B0503050000020004" pitchFamily="34" charset="0"/>
              </a:rPr>
              <a:t>)</a:t>
            </a:r>
          </a:p>
          <a:p>
            <a:pPr marL="285750" indent="-285750">
              <a:buChar char="•"/>
            </a:pPr>
            <a:endParaRPr lang="en-US">
              <a:latin typeface="Fira Sans" panose="020B0503050000020004" pitchFamily="34" charset="0"/>
            </a:endParaRPr>
          </a:p>
        </p:txBody>
      </p:sp>
      <p:sp>
        <p:nvSpPr>
          <p:cNvPr id="4" name="TextBox 3">
            <a:extLst>
              <a:ext uri="{FF2B5EF4-FFF2-40B4-BE49-F238E27FC236}">
                <a16:creationId xmlns:a16="http://schemas.microsoft.com/office/drawing/2014/main" id="{8A76D510-AFD1-8F03-7E96-0CAD95E6FBFD}"/>
              </a:ext>
            </a:extLst>
          </p:cNvPr>
          <p:cNvSpPr txBox="1"/>
          <p:nvPr/>
        </p:nvSpPr>
        <p:spPr>
          <a:xfrm>
            <a:off x="4581686" y="1012233"/>
            <a:ext cx="30967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ira Sans" panose="020B0503050000020004" pitchFamily="34" charset="0"/>
              </a:rPr>
              <a:t>Bank Decision: Credit Scoring</a:t>
            </a:r>
          </a:p>
        </p:txBody>
      </p:sp>
      <p:sp>
        <p:nvSpPr>
          <p:cNvPr id="5" name="Rectangle: Rounded Corners 4">
            <a:extLst>
              <a:ext uri="{FF2B5EF4-FFF2-40B4-BE49-F238E27FC236}">
                <a16:creationId xmlns:a16="http://schemas.microsoft.com/office/drawing/2014/main" id="{4D1D0C5A-B06C-272E-69C2-8873DAFC524E}"/>
              </a:ext>
            </a:extLst>
          </p:cNvPr>
          <p:cNvSpPr/>
          <p:nvPr/>
        </p:nvSpPr>
        <p:spPr>
          <a:xfrm>
            <a:off x="6703016" y="3889105"/>
            <a:ext cx="2140703" cy="11623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Char char="•"/>
            </a:pPr>
            <a:endParaRPr lang="en-US">
              <a:latin typeface="Fira Sans" panose="020B0503050000020004" pitchFamily="34" charset="0"/>
              <a:cs typeface="Arial"/>
            </a:endParaRPr>
          </a:p>
          <a:p>
            <a:pPr marL="285750" indent="-285750">
              <a:buChar char="•"/>
            </a:pPr>
            <a:r>
              <a:rPr lang="en-US">
                <a:latin typeface="Fira Sans"/>
                <a:cs typeface="Arial"/>
              </a:rPr>
              <a:t>Employment cost</a:t>
            </a:r>
          </a:p>
          <a:p>
            <a:pPr marL="285750" indent="-285750">
              <a:buChar char="•"/>
            </a:pPr>
            <a:r>
              <a:rPr lang="en-US">
                <a:latin typeface="Fira Sans"/>
                <a:cs typeface="Arial"/>
              </a:rPr>
              <a:t>Subjective result </a:t>
            </a:r>
          </a:p>
          <a:p>
            <a:pPr marL="285750" indent="-285750">
              <a:buChar char="•"/>
            </a:pPr>
            <a:r>
              <a:rPr lang="en-US">
                <a:latin typeface="Fira Sans"/>
                <a:cs typeface="Arial"/>
              </a:rPr>
              <a:t>Time-consuming</a:t>
            </a:r>
          </a:p>
          <a:p>
            <a:pPr marL="285750" indent="-285750" algn="ctr">
              <a:buChar char="•"/>
            </a:pPr>
            <a:endParaRPr lang="en-US">
              <a:latin typeface="Fira Sans" panose="020B0503050000020004" pitchFamily="34" charset="0"/>
              <a:cs typeface="Arial"/>
            </a:endParaRPr>
          </a:p>
        </p:txBody>
      </p:sp>
      <p:graphicFrame>
        <p:nvGraphicFramePr>
          <p:cNvPr id="10" name="Table 9">
            <a:extLst>
              <a:ext uri="{FF2B5EF4-FFF2-40B4-BE49-F238E27FC236}">
                <a16:creationId xmlns:a16="http://schemas.microsoft.com/office/drawing/2014/main" id="{12EF8963-603D-5D9F-8B08-D1BDB2E3EA2D}"/>
              </a:ext>
            </a:extLst>
          </p:cNvPr>
          <p:cNvGraphicFramePr>
            <a:graphicFrameLocks noGrp="1"/>
          </p:cNvGraphicFramePr>
          <p:nvPr>
            <p:extLst>
              <p:ext uri="{D42A27DB-BD31-4B8C-83A1-F6EECF244321}">
                <p14:modId xmlns:p14="http://schemas.microsoft.com/office/powerpoint/2010/main" val="3508217353"/>
              </p:ext>
            </p:extLst>
          </p:nvPr>
        </p:nvGraphicFramePr>
        <p:xfrm>
          <a:off x="3837574" y="1381054"/>
          <a:ext cx="5114440" cy="1036429"/>
        </p:xfrm>
        <a:graphic>
          <a:graphicData uri="http://schemas.openxmlformats.org/drawingml/2006/table">
            <a:tbl>
              <a:tblPr firstRow="1" bandRow="1">
                <a:tableStyleId>{5C22544A-7EE6-4342-B048-85BDC9FD1C3A}</a:tableStyleId>
              </a:tblPr>
              <a:tblGrid>
                <a:gridCol w="5114440">
                  <a:extLst>
                    <a:ext uri="{9D8B030D-6E8A-4147-A177-3AD203B41FA5}">
                      <a16:colId xmlns:a16="http://schemas.microsoft.com/office/drawing/2014/main" val="319371070"/>
                    </a:ext>
                  </a:extLst>
                </a:gridCol>
              </a:tblGrid>
              <a:tr h="1036429">
                <a:tc>
                  <a:txBody>
                    <a:bodyPr/>
                    <a:lstStyle/>
                    <a:p>
                      <a:pPr lvl="0">
                        <a:buNone/>
                      </a:pPr>
                      <a:r>
                        <a:rPr lang="en-US" sz="1400" b="0" i="0" u="none" strike="noStrike" noProof="0">
                          <a:solidFill>
                            <a:srgbClr val="000000"/>
                          </a:solidFill>
                          <a:latin typeface="Fira Sans"/>
                        </a:rPr>
                        <a:t>According to Navy Federal Credit Union Website(2022),</a:t>
                      </a:r>
                      <a:endParaRPr lang="en-US">
                        <a:latin typeface="Fira Sans"/>
                      </a:endParaRPr>
                    </a:p>
                    <a:p>
                      <a:pPr lvl="0">
                        <a:buNone/>
                      </a:pPr>
                      <a:r>
                        <a:rPr lang="en-US" sz="1400" b="0" i="0" u="none" strike="noStrike" noProof="0">
                          <a:solidFill>
                            <a:srgbClr val="000000"/>
                          </a:solidFill>
                          <a:latin typeface="Fira Sans"/>
                        </a:rPr>
                        <a:t> "5C Principals" which are character, capacity, capital, collateral and condition are applied to score the credit risk of each loan applications.</a:t>
                      </a:r>
                      <a:endParaRPr lang="en-US">
                        <a:latin typeface="Fira Sans"/>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79410624"/>
                  </a:ext>
                </a:extLst>
              </a:tr>
            </a:tbl>
          </a:graphicData>
        </a:graphic>
      </p:graphicFrame>
    </p:spTree>
    <p:extLst>
      <p:ext uri="{BB962C8B-B14F-4D97-AF65-F5344CB8AC3E}">
        <p14:creationId xmlns:p14="http://schemas.microsoft.com/office/powerpoint/2010/main" val="63096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8F0D-D7A7-07F9-02C7-A5A952A9FB03}"/>
              </a:ext>
            </a:extLst>
          </p:cNvPr>
          <p:cNvSpPr>
            <a:spLocks noGrp="1"/>
          </p:cNvSpPr>
          <p:nvPr>
            <p:ph type="title"/>
          </p:nvPr>
        </p:nvSpPr>
        <p:spPr/>
        <p:txBody>
          <a:bodyPr/>
          <a:lstStyle/>
          <a:p>
            <a:r>
              <a:rPr lang="en-US" b="1">
                <a:solidFill>
                  <a:schemeClr val="tx1"/>
                </a:solidFill>
                <a:cs typeface="Times"/>
              </a:rPr>
              <a:t>Loan Default Classifier</a:t>
            </a:r>
            <a:endParaRPr lang="en-US">
              <a:solidFill>
                <a:schemeClr val="tx1"/>
              </a:solidFill>
            </a:endParaRPr>
          </a:p>
        </p:txBody>
      </p:sp>
      <p:sp>
        <p:nvSpPr>
          <p:cNvPr id="3" name="TextBox 2">
            <a:extLst>
              <a:ext uri="{FF2B5EF4-FFF2-40B4-BE49-F238E27FC236}">
                <a16:creationId xmlns:a16="http://schemas.microsoft.com/office/drawing/2014/main" id="{97713A69-D816-FABC-4AC0-203A1B71DC58}"/>
              </a:ext>
            </a:extLst>
          </p:cNvPr>
          <p:cNvSpPr txBox="1"/>
          <p:nvPr/>
        </p:nvSpPr>
        <p:spPr>
          <a:xfrm>
            <a:off x="5889357" y="3583983"/>
            <a:ext cx="32837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a:latin typeface="Fira Sans" panose="020B0503050000020004" pitchFamily="34" charset="0"/>
            </a:endParaRPr>
          </a:p>
        </p:txBody>
      </p:sp>
      <p:grpSp>
        <p:nvGrpSpPr>
          <p:cNvPr id="13" name="Google Shape;2747;p74">
            <a:extLst>
              <a:ext uri="{FF2B5EF4-FFF2-40B4-BE49-F238E27FC236}">
                <a16:creationId xmlns:a16="http://schemas.microsoft.com/office/drawing/2014/main" id="{CEA2EC6D-F175-F59C-CCC1-0EA18A8C0594}"/>
              </a:ext>
            </a:extLst>
          </p:cNvPr>
          <p:cNvGrpSpPr/>
          <p:nvPr/>
        </p:nvGrpSpPr>
        <p:grpSpPr>
          <a:xfrm>
            <a:off x="182950" y="1362985"/>
            <a:ext cx="354290" cy="373085"/>
            <a:chOff x="2807975" y="2278356"/>
            <a:chExt cx="354290" cy="489323"/>
          </a:xfrm>
        </p:grpSpPr>
        <p:sp>
          <p:nvSpPr>
            <p:cNvPr id="5" name="Google Shape;2748;p74">
              <a:extLst>
                <a:ext uri="{FF2B5EF4-FFF2-40B4-BE49-F238E27FC236}">
                  <a16:creationId xmlns:a16="http://schemas.microsoft.com/office/drawing/2014/main" id="{125CC64B-3E98-4122-CBEB-B900924CBC7F}"/>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 name="Google Shape;2749;p74">
              <a:extLst>
                <a:ext uri="{FF2B5EF4-FFF2-40B4-BE49-F238E27FC236}">
                  <a16:creationId xmlns:a16="http://schemas.microsoft.com/office/drawing/2014/main" id="{F8C5172E-C175-E6BD-D3F4-E35534EDDFA7}"/>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 name="Google Shape;2750;p74">
              <a:extLst>
                <a:ext uri="{FF2B5EF4-FFF2-40B4-BE49-F238E27FC236}">
                  <a16:creationId xmlns:a16="http://schemas.microsoft.com/office/drawing/2014/main" id="{954C0A7E-824A-F630-D7B4-A55E42FA62FB}"/>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 name="Google Shape;2751;p74">
              <a:extLst>
                <a:ext uri="{FF2B5EF4-FFF2-40B4-BE49-F238E27FC236}">
                  <a16:creationId xmlns:a16="http://schemas.microsoft.com/office/drawing/2014/main" id="{6DAA66E4-6CBD-72FF-31C5-D5962A5022C1}"/>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 name="Google Shape;2752;p74">
              <a:extLst>
                <a:ext uri="{FF2B5EF4-FFF2-40B4-BE49-F238E27FC236}">
                  <a16:creationId xmlns:a16="http://schemas.microsoft.com/office/drawing/2014/main" id="{25DD1290-19B0-0BF9-AF22-3EE4514E43FB}"/>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 name="Google Shape;2753;p74">
              <a:extLst>
                <a:ext uri="{FF2B5EF4-FFF2-40B4-BE49-F238E27FC236}">
                  <a16:creationId xmlns:a16="http://schemas.microsoft.com/office/drawing/2014/main" id="{5F9EAB05-990F-AAA7-243A-43BEB58AD0FE}"/>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 name="Google Shape;2754;p74">
              <a:extLst>
                <a:ext uri="{FF2B5EF4-FFF2-40B4-BE49-F238E27FC236}">
                  <a16:creationId xmlns:a16="http://schemas.microsoft.com/office/drawing/2014/main" id="{40493BF5-3DA3-DB27-6C19-AAC59A9AE1AB}"/>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 name="Google Shape;2755;p74">
              <a:extLst>
                <a:ext uri="{FF2B5EF4-FFF2-40B4-BE49-F238E27FC236}">
                  <a16:creationId xmlns:a16="http://schemas.microsoft.com/office/drawing/2014/main" id="{4C12747E-414F-B7D3-2A99-1FE3666BE76C}"/>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23" name="Google Shape;2747;p74">
            <a:extLst>
              <a:ext uri="{FF2B5EF4-FFF2-40B4-BE49-F238E27FC236}">
                <a16:creationId xmlns:a16="http://schemas.microsoft.com/office/drawing/2014/main" id="{A96F0919-52AE-5F26-90C5-0B6C14925836}"/>
              </a:ext>
            </a:extLst>
          </p:cNvPr>
          <p:cNvGrpSpPr/>
          <p:nvPr/>
        </p:nvGrpSpPr>
        <p:grpSpPr>
          <a:xfrm>
            <a:off x="735077" y="1362984"/>
            <a:ext cx="354290" cy="373085"/>
            <a:chOff x="2807975" y="2278356"/>
            <a:chExt cx="354290" cy="489323"/>
          </a:xfrm>
        </p:grpSpPr>
        <p:sp>
          <p:nvSpPr>
            <p:cNvPr id="15" name="Google Shape;2748;p74">
              <a:extLst>
                <a:ext uri="{FF2B5EF4-FFF2-40B4-BE49-F238E27FC236}">
                  <a16:creationId xmlns:a16="http://schemas.microsoft.com/office/drawing/2014/main" id="{26FFC2E9-F7CB-828D-67C9-81A5B26B7376}"/>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 name="Google Shape;2749;p74">
              <a:extLst>
                <a:ext uri="{FF2B5EF4-FFF2-40B4-BE49-F238E27FC236}">
                  <a16:creationId xmlns:a16="http://schemas.microsoft.com/office/drawing/2014/main" id="{1790D3B7-9AB1-4B14-2461-F5A4F08926A9}"/>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 name="Google Shape;2750;p74">
              <a:extLst>
                <a:ext uri="{FF2B5EF4-FFF2-40B4-BE49-F238E27FC236}">
                  <a16:creationId xmlns:a16="http://schemas.microsoft.com/office/drawing/2014/main" id="{AEF349BF-513A-494A-8D7F-53618D525B32}"/>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 name="Google Shape;2751;p74">
              <a:extLst>
                <a:ext uri="{FF2B5EF4-FFF2-40B4-BE49-F238E27FC236}">
                  <a16:creationId xmlns:a16="http://schemas.microsoft.com/office/drawing/2014/main" id="{E3188D0E-FDAE-B33E-2CA3-977A2E305A66}"/>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 name="Google Shape;2752;p74">
              <a:extLst>
                <a:ext uri="{FF2B5EF4-FFF2-40B4-BE49-F238E27FC236}">
                  <a16:creationId xmlns:a16="http://schemas.microsoft.com/office/drawing/2014/main" id="{AAF195F7-1274-590B-D543-25EA4CA81DA1}"/>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 name="Google Shape;2753;p74">
              <a:extLst>
                <a:ext uri="{FF2B5EF4-FFF2-40B4-BE49-F238E27FC236}">
                  <a16:creationId xmlns:a16="http://schemas.microsoft.com/office/drawing/2014/main" id="{68023953-216E-78C9-C99C-CBC249A7B28D}"/>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 name="Google Shape;2754;p74">
              <a:extLst>
                <a:ext uri="{FF2B5EF4-FFF2-40B4-BE49-F238E27FC236}">
                  <a16:creationId xmlns:a16="http://schemas.microsoft.com/office/drawing/2014/main" id="{A8834C51-83B1-F5E9-4688-75F02B3D0927}"/>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2" name="Google Shape;2755;p74">
              <a:extLst>
                <a:ext uri="{FF2B5EF4-FFF2-40B4-BE49-F238E27FC236}">
                  <a16:creationId xmlns:a16="http://schemas.microsoft.com/office/drawing/2014/main" id="{69FE585D-6AEA-8596-7A30-3EDDDCEE18AB}"/>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33" name="Google Shape;2747;p74">
            <a:extLst>
              <a:ext uri="{FF2B5EF4-FFF2-40B4-BE49-F238E27FC236}">
                <a16:creationId xmlns:a16="http://schemas.microsoft.com/office/drawing/2014/main" id="{DF1BE45F-8C60-C532-519F-8A0C320CF4D3}"/>
              </a:ext>
            </a:extLst>
          </p:cNvPr>
          <p:cNvGrpSpPr/>
          <p:nvPr/>
        </p:nvGrpSpPr>
        <p:grpSpPr>
          <a:xfrm>
            <a:off x="1296890" y="1362985"/>
            <a:ext cx="354290" cy="373085"/>
            <a:chOff x="2807975" y="2278356"/>
            <a:chExt cx="354290" cy="489323"/>
          </a:xfrm>
        </p:grpSpPr>
        <p:sp>
          <p:nvSpPr>
            <p:cNvPr id="25" name="Google Shape;2748;p74">
              <a:extLst>
                <a:ext uri="{FF2B5EF4-FFF2-40B4-BE49-F238E27FC236}">
                  <a16:creationId xmlns:a16="http://schemas.microsoft.com/office/drawing/2014/main" id="{D16E9188-743C-BD79-8FDA-DB8DA7B6BFD1}"/>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6" name="Google Shape;2749;p74">
              <a:extLst>
                <a:ext uri="{FF2B5EF4-FFF2-40B4-BE49-F238E27FC236}">
                  <a16:creationId xmlns:a16="http://schemas.microsoft.com/office/drawing/2014/main" id="{4FE71971-A6CB-16AB-2A98-35C88460091D}"/>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7" name="Google Shape;2750;p74">
              <a:extLst>
                <a:ext uri="{FF2B5EF4-FFF2-40B4-BE49-F238E27FC236}">
                  <a16:creationId xmlns:a16="http://schemas.microsoft.com/office/drawing/2014/main" id="{6F20CC7F-9261-BD23-FC2E-9A231DDD6388}"/>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8" name="Google Shape;2751;p74">
              <a:extLst>
                <a:ext uri="{FF2B5EF4-FFF2-40B4-BE49-F238E27FC236}">
                  <a16:creationId xmlns:a16="http://schemas.microsoft.com/office/drawing/2014/main" id="{9F34CF9F-E0FE-6F29-733A-0A92682FD317}"/>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9" name="Google Shape;2752;p74">
              <a:extLst>
                <a:ext uri="{FF2B5EF4-FFF2-40B4-BE49-F238E27FC236}">
                  <a16:creationId xmlns:a16="http://schemas.microsoft.com/office/drawing/2014/main" id="{86E8FEB6-8945-033C-F512-FB567D905B02}"/>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0" name="Google Shape;2753;p74">
              <a:extLst>
                <a:ext uri="{FF2B5EF4-FFF2-40B4-BE49-F238E27FC236}">
                  <a16:creationId xmlns:a16="http://schemas.microsoft.com/office/drawing/2014/main" id="{67E11BB5-7E14-BC6B-BAE8-B124F21B689A}"/>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1" name="Google Shape;2754;p74">
              <a:extLst>
                <a:ext uri="{FF2B5EF4-FFF2-40B4-BE49-F238E27FC236}">
                  <a16:creationId xmlns:a16="http://schemas.microsoft.com/office/drawing/2014/main" id="{444F1F1C-2568-CDA8-2A36-222D98035917}"/>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2" name="Google Shape;2755;p74">
              <a:extLst>
                <a:ext uri="{FF2B5EF4-FFF2-40B4-BE49-F238E27FC236}">
                  <a16:creationId xmlns:a16="http://schemas.microsoft.com/office/drawing/2014/main" id="{F6327EE8-7CD2-26FC-8C0B-53CB719FFB6E}"/>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34" name="Google Shape;2747;p74">
            <a:extLst>
              <a:ext uri="{FF2B5EF4-FFF2-40B4-BE49-F238E27FC236}">
                <a16:creationId xmlns:a16="http://schemas.microsoft.com/office/drawing/2014/main" id="{14DA37F2-FD73-DDE3-8088-6F5E98FD91CA}"/>
              </a:ext>
            </a:extLst>
          </p:cNvPr>
          <p:cNvGrpSpPr/>
          <p:nvPr/>
        </p:nvGrpSpPr>
        <p:grpSpPr>
          <a:xfrm>
            <a:off x="182949" y="1779502"/>
            <a:ext cx="354290" cy="373085"/>
            <a:chOff x="2807975" y="2278356"/>
            <a:chExt cx="354290" cy="489323"/>
          </a:xfrm>
        </p:grpSpPr>
        <p:sp>
          <p:nvSpPr>
            <p:cNvPr id="35" name="Google Shape;2748;p74">
              <a:extLst>
                <a:ext uri="{FF2B5EF4-FFF2-40B4-BE49-F238E27FC236}">
                  <a16:creationId xmlns:a16="http://schemas.microsoft.com/office/drawing/2014/main" id="{BEA25E4D-5F11-7BC4-C943-7393B24AE076}"/>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6" name="Google Shape;2749;p74">
              <a:extLst>
                <a:ext uri="{FF2B5EF4-FFF2-40B4-BE49-F238E27FC236}">
                  <a16:creationId xmlns:a16="http://schemas.microsoft.com/office/drawing/2014/main" id="{9DC97A0B-133E-25D3-66E3-2C58D7E9FA46}"/>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7" name="Google Shape;2750;p74">
              <a:extLst>
                <a:ext uri="{FF2B5EF4-FFF2-40B4-BE49-F238E27FC236}">
                  <a16:creationId xmlns:a16="http://schemas.microsoft.com/office/drawing/2014/main" id="{73F9027C-B16A-D859-7BC7-87F47224E77F}"/>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8" name="Google Shape;2751;p74">
              <a:extLst>
                <a:ext uri="{FF2B5EF4-FFF2-40B4-BE49-F238E27FC236}">
                  <a16:creationId xmlns:a16="http://schemas.microsoft.com/office/drawing/2014/main" id="{D44F81D9-BDBF-BBF2-30AF-1285C677310F}"/>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39" name="Google Shape;2752;p74">
              <a:extLst>
                <a:ext uri="{FF2B5EF4-FFF2-40B4-BE49-F238E27FC236}">
                  <a16:creationId xmlns:a16="http://schemas.microsoft.com/office/drawing/2014/main" id="{E3C8E928-0742-8C59-6996-D1FE49CED742}"/>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0" name="Google Shape;2753;p74">
              <a:extLst>
                <a:ext uri="{FF2B5EF4-FFF2-40B4-BE49-F238E27FC236}">
                  <a16:creationId xmlns:a16="http://schemas.microsoft.com/office/drawing/2014/main" id="{8D0E8E1B-454F-8EA4-97E5-8B3600CA7F38}"/>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1" name="Google Shape;2754;p74">
              <a:extLst>
                <a:ext uri="{FF2B5EF4-FFF2-40B4-BE49-F238E27FC236}">
                  <a16:creationId xmlns:a16="http://schemas.microsoft.com/office/drawing/2014/main" id="{98908087-38C4-54CD-2417-BEA56ADB2EEA}"/>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2" name="Google Shape;2755;p74">
              <a:extLst>
                <a:ext uri="{FF2B5EF4-FFF2-40B4-BE49-F238E27FC236}">
                  <a16:creationId xmlns:a16="http://schemas.microsoft.com/office/drawing/2014/main" id="{431209CB-2163-C9CD-9E8E-CD3E975F6F3E}"/>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43" name="Google Shape;2747;p74">
            <a:extLst>
              <a:ext uri="{FF2B5EF4-FFF2-40B4-BE49-F238E27FC236}">
                <a16:creationId xmlns:a16="http://schemas.microsoft.com/office/drawing/2014/main" id="{DD23B294-424F-A30F-92BC-764D579594B9}"/>
              </a:ext>
            </a:extLst>
          </p:cNvPr>
          <p:cNvGrpSpPr/>
          <p:nvPr/>
        </p:nvGrpSpPr>
        <p:grpSpPr>
          <a:xfrm>
            <a:off x="735076" y="1779501"/>
            <a:ext cx="354290" cy="373085"/>
            <a:chOff x="2807975" y="2278356"/>
            <a:chExt cx="354290" cy="489323"/>
          </a:xfrm>
        </p:grpSpPr>
        <p:sp>
          <p:nvSpPr>
            <p:cNvPr id="44" name="Google Shape;2748;p74">
              <a:extLst>
                <a:ext uri="{FF2B5EF4-FFF2-40B4-BE49-F238E27FC236}">
                  <a16:creationId xmlns:a16="http://schemas.microsoft.com/office/drawing/2014/main" id="{38B23257-C64D-7081-4EE9-946B017D1469}"/>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5" name="Google Shape;2749;p74">
              <a:extLst>
                <a:ext uri="{FF2B5EF4-FFF2-40B4-BE49-F238E27FC236}">
                  <a16:creationId xmlns:a16="http://schemas.microsoft.com/office/drawing/2014/main" id="{64139051-A9A5-62EA-4821-1A2AB7F5C9FF}"/>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6" name="Google Shape;2750;p74">
              <a:extLst>
                <a:ext uri="{FF2B5EF4-FFF2-40B4-BE49-F238E27FC236}">
                  <a16:creationId xmlns:a16="http://schemas.microsoft.com/office/drawing/2014/main" id="{A92C5154-D5FF-4FFE-3D6D-B07928385B58}"/>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7" name="Google Shape;2751;p74">
              <a:extLst>
                <a:ext uri="{FF2B5EF4-FFF2-40B4-BE49-F238E27FC236}">
                  <a16:creationId xmlns:a16="http://schemas.microsoft.com/office/drawing/2014/main" id="{738809B4-BE3C-C9D2-C846-17F1DB2344E7}"/>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8" name="Google Shape;2752;p74">
              <a:extLst>
                <a:ext uri="{FF2B5EF4-FFF2-40B4-BE49-F238E27FC236}">
                  <a16:creationId xmlns:a16="http://schemas.microsoft.com/office/drawing/2014/main" id="{75A45D2A-B135-2C54-2C50-2D3EF6552A4E}"/>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49" name="Google Shape;2753;p74">
              <a:extLst>
                <a:ext uri="{FF2B5EF4-FFF2-40B4-BE49-F238E27FC236}">
                  <a16:creationId xmlns:a16="http://schemas.microsoft.com/office/drawing/2014/main" id="{991FDF22-D2F9-AD2F-B45C-1E1C6B01997A}"/>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0" name="Google Shape;2754;p74">
              <a:extLst>
                <a:ext uri="{FF2B5EF4-FFF2-40B4-BE49-F238E27FC236}">
                  <a16:creationId xmlns:a16="http://schemas.microsoft.com/office/drawing/2014/main" id="{3078E4B0-38D8-6FDE-BCBC-BF0DD7000E17}"/>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1" name="Google Shape;2755;p74">
              <a:extLst>
                <a:ext uri="{FF2B5EF4-FFF2-40B4-BE49-F238E27FC236}">
                  <a16:creationId xmlns:a16="http://schemas.microsoft.com/office/drawing/2014/main" id="{0B68CF49-AA18-B126-CACA-439818A0CB24}"/>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52" name="Google Shape;2747;p74">
            <a:extLst>
              <a:ext uri="{FF2B5EF4-FFF2-40B4-BE49-F238E27FC236}">
                <a16:creationId xmlns:a16="http://schemas.microsoft.com/office/drawing/2014/main" id="{E5A500AB-2157-AE89-4EE9-9A29545B98D8}"/>
              </a:ext>
            </a:extLst>
          </p:cNvPr>
          <p:cNvGrpSpPr/>
          <p:nvPr/>
        </p:nvGrpSpPr>
        <p:grpSpPr>
          <a:xfrm>
            <a:off x="1296889" y="1779502"/>
            <a:ext cx="354290" cy="373085"/>
            <a:chOff x="2807975" y="2278356"/>
            <a:chExt cx="354290" cy="489323"/>
          </a:xfrm>
        </p:grpSpPr>
        <p:sp>
          <p:nvSpPr>
            <p:cNvPr id="53" name="Google Shape;2748;p74">
              <a:extLst>
                <a:ext uri="{FF2B5EF4-FFF2-40B4-BE49-F238E27FC236}">
                  <a16:creationId xmlns:a16="http://schemas.microsoft.com/office/drawing/2014/main" id="{BDB85181-0F2D-3CF0-C9B7-6C101186FB8F}"/>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4" name="Google Shape;2749;p74">
              <a:extLst>
                <a:ext uri="{FF2B5EF4-FFF2-40B4-BE49-F238E27FC236}">
                  <a16:creationId xmlns:a16="http://schemas.microsoft.com/office/drawing/2014/main" id="{731B953A-D309-4587-3A5E-753FC37C2C80}"/>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5" name="Google Shape;2750;p74">
              <a:extLst>
                <a:ext uri="{FF2B5EF4-FFF2-40B4-BE49-F238E27FC236}">
                  <a16:creationId xmlns:a16="http://schemas.microsoft.com/office/drawing/2014/main" id="{2EDF360B-2D26-A055-E945-B350C7E4BF93}"/>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6" name="Google Shape;2751;p74">
              <a:extLst>
                <a:ext uri="{FF2B5EF4-FFF2-40B4-BE49-F238E27FC236}">
                  <a16:creationId xmlns:a16="http://schemas.microsoft.com/office/drawing/2014/main" id="{AD39B4AF-C7CE-ED9D-5D96-B6E823F5F509}"/>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7" name="Google Shape;2752;p74">
              <a:extLst>
                <a:ext uri="{FF2B5EF4-FFF2-40B4-BE49-F238E27FC236}">
                  <a16:creationId xmlns:a16="http://schemas.microsoft.com/office/drawing/2014/main" id="{AC10C05E-0D8C-40F3-542F-0BED4CDEC5F7}"/>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8" name="Google Shape;2753;p74">
              <a:extLst>
                <a:ext uri="{FF2B5EF4-FFF2-40B4-BE49-F238E27FC236}">
                  <a16:creationId xmlns:a16="http://schemas.microsoft.com/office/drawing/2014/main" id="{722087E5-F169-6776-87D6-6A313EC30241}"/>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59" name="Google Shape;2754;p74">
              <a:extLst>
                <a:ext uri="{FF2B5EF4-FFF2-40B4-BE49-F238E27FC236}">
                  <a16:creationId xmlns:a16="http://schemas.microsoft.com/office/drawing/2014/main" id="{7560CF8D-3598-BD7B-4D15-88A923FFBDEE}"/>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0" name="Google Shape;2755;p74">
              <a:extLst>
                <a:ext uri="{FF2B5EF4-FFF2-40B4-BE49-F238E27FC236}">
                  <a16:creationId xmlns:a16="http://schemas.microsoft.com/office/drawing/2014/main" id="{3BFAA969-2382-F0F5-FD17-97B1F74E261B}"/>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61" name="Google Shape;2747;p74">
            <a:extLst>
              <a:ext uri="{FF2B5EF4-FFF2-40B4-BE49-F238E27FC236}">
                <a16:creationId xmlns:a16="http://schemas.microsoft.com/office/drawing/2014/main" id="{46331AAF-892B-6F9C-A504-1324EE51E56E}"/>
              </a:ext>
            </a:extLst>
          </p:cNvPr>
          <p:cNvGrpSpPr/>
          <p:nvPr/>
        </p:nvGrpSpPr>
        <p:grpSpPr>
          <a:xfrm>
            <a:off x="192636" y="2215392"/>
            <a:ext cx="354290" cy="373085"/>
            <a:chOff x="2807975" y="2278356"/>
            <a:chExt cx="354290" cy="489323"/>
          </a:xfrm>
        </p:grpSpPr>
        <p:sp>
          <p:nvSpPr>
            <p:cNvPr id="62" name="Google Shape;2748;p74">
              <a:extLst>
                <a:ext uri="{FF2B5EF4-FFF2-40B4-BE49-F238E27FC236}">
                  <a16:creationId xmlns:a16="http://schemas.microsoft.com/office/drawing/2014/main" id="{E119B692-437E-FA8E-240E-5E254C426A73}"/>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3" name="Google Shape;2749;p74">
              <a:extLst>
                <a:ext uri="{FF2B5EF4-FFF2-40B4-BE49-F238E27FC236}">
                  <a16:creationId xmlns:a16="http://schemas.microsoft.com/office/drawing/2014/main" id="{30A2DFF6-7D6B-5B22-4AFD-F0E64CB5AE8E}"/>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4" name="Google Shape;2750;p74">
              <a:extLst>
                <a:ext uri="{FF2B5EF4-FFF2-40B4-BE49-F238E27FC236}">
                  <a16:creationId xmlns:a16="http://schemas.microsoft.com/office/drawing/2014/main" id="{E97A401C-3851-8077-74A8-5A3BB6599F66}"/>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5" name="Google Shape;2751;p74">
              <a:extLst>
                <a:ext uri="{FF2B5EF4-FFF2-40B4-BE49-F238E27FC236}">
                  <a16:creationId xmlns:a16="http://schemas.microsoft.com/office/drawing/2014/main" id="{F3D4C12F-9970-3DD8-AED5-BF177AA36B8D}"/>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6" name="Google Shape;2752;p74">
              <a:extLst>
                <a:ext uri="{FF2B5EF4-FFF2-40B4-BE49-F238E27FC236}">
                  <a16:creationId xmlns:a16="http://schemas.microsoft.com/office/drawing/2014/main" id="{8E415156-7033-A36B-5903-85EECFCFB035}"/>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7" name="Google Shape;2753;p74">
              <a:extLst>
                <a:ext uri="{FF2B5EF4-FFF2-40B4-BE49-F238E27FC236}">
                  <a16:creationId xmlns:a16="http://schemas.microsoft.com/office/drawing/2014/main" id="{D29BA0EC-09BA-2CBE-6549-8EFC68669DD3}"/>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8" name="Google Shape;2754;p74">
              <a:extLst>
                <a:ext uri="{FF2B5EF4-FFF2-40B4-BE49-F238E27FC236}">
                  <a16:creationId xmlns:a16="http://schemas.microsoft.com/office/drawing/2014/main" id="{50A647D5-7314-8D40-5533-F548291C1829}"/>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69" name="Google Shape;2755;p74">
              <a:extLst>
                <a:ext uri="{FF2B5EF4-FFF2-40B4-BE49-F238E27FC236}">
                  <a16:creationId xmlns:a16="http://schemas.microsoft.com/office/drawing/2014/main" id="{6A9F4729-BF42-5A78-2238-3AC48CB689AA}"/>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70" name="Google Shape;2747;p74">
            <a:extLst>
              <a:ext uri="{FF2B5EF4-FFF2-40B4-BE49-F238E27FC236}">
                <a16:creationId xmlns:a16="http://schemas.microsoft.com/office/drawing/2014/main" id="{3B6F48FA-9D5A-9CAE-1F55-1766F8F14772}"/>
              </a:ext>
            </a:extLst>
          </p:cNvPr>
          <p:cNvGrpSpPr/>
          <p:nvPr/>
        </p:nvGrpSpPr>
        <p:grpSpPr>
          <a:xfrm>
            <a:off x="744763" y="2215391"/>
            <a:ext cx="354290" cy="373085"/>
            <a:chOff x="2807975" y="2278356"/>
            <a:chExt cx="354290" cy="489323"/>
          </a:xfrm>
        </p:grpSpPr>
        <p:sp>
          <p:nvSpPr>
            <p:cNvPr id="71" name="Google Shape;2748;p74">
              <a:extLst>
                <a:ext uri="{FF2B5EF4-FFF2-40B4-BE49-F238E27FC236}">
                  <a16:creationId xmlns:a16="http://schemas.microsoft.com/office/drawing/2014/main" id="{A9402753-E771-3560-61B0-FD23EA51C9C1}"/>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2" name="Google Shape;2749;p74">
              <a:extLst>
                <a:ext uri="{FF2B5EF4-FFF2-40B4-BE49-F238E27FC236}">
                  <a16:creationId xmlns:a16="http://schemas.microsoft.com/office/drawing/2014/main" id="{E167A55E-5F17-5B7C-913D-04F46BF5D224}"/>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3" name="Google Shape;2750;p74">
              <a:extLst>
                <a:ext uri="{FF2B5EF4-FFF2-40B4-BE49-F238E27FC236}">
                  <a16:creationId xmlns:a16="http://schemas.microsoft.com/office/drawing/2014/main" id="{A8FD7A5A-DC05-7DBF-1D6F-B02E725C8608}"/>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4" name="Google Shape;2751;p74">
              <a:extLst>
                <a:ext uri="{FF2B5EF4-FFF2-40B4-BE49-F238E27FC236}">
                  <a16:creationId xmlns:a16="http://schemas.microsoft.com/office/drawing/2014/main" id="{3618C0CE-CBDF-0975-D273-7EEA0E7CF6A6}"/>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5" name="Google Shape;2752;p74">
              <a:extLst>
                <a:ext uri="{FF2B5EF4-FFF2-40B4-BE49-F238E27FC236}">
                  <a16:creationId xmlns:a16="http://schemas.microsoft.com/office/drawing/2014/main" id="{98656FA3-01C8-ACD7-BB72-909C12B75F1D}"/>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6" name="Google Shape;2753;p74">
              <a:extLst>
                <a:ext uri="{FF2B5EF4-FFF2-40B4-BE49-F238E27FC236}">
                  <a16:creationId xmlns:a16="http://schemas.microsoft.com/office/drawing/2014/main" id="{3F083728-391D-6583-6B1A-5CDB317E9C66}"/>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7" name="Google Shape;2754;p74">
              <a:extLst>
                <a:ext uri="{FF2B5EF4-FFF2-40B4-BE49-F238E27FC236}">
                  <a16:creationId xmlns:a16="http://schemas.microsoft.com/office/drawing/2014/main" id="{593DE95F-8278-3941-7838-ECAE968D0981}"/>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78" name="Google Shape;2755;p74">
              <a:extLst>
                <a:ext uri="{FF2B5EF4-FFF2-40B4-BE49-F238E27FC236}">
                  <a16:creationId xmlns:a16="http://schemas.microsoft.com/office/drawing/2014/main" id="{128571CB-3D46-2861-1936-2D7F38822392}"/>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79" name="Google Shape;2747;p74">
            <a:extLst>
              <a:ext uri="{FF2B5EF4-FFF2-40B4-BE49-F238E27FC236}">
                <a16:creationId xmlns:a16="http://schemas.microsoft.com/office/drawing/2014/main" id="{BE870A5A-8F21-E2FE-7A4D-7712348888AA}"/>
              </a:ext>
            </a:extLst>
          </p:cNvPr>
          <p:cNvGrpSpPr/>
          <p:nvPr/>
        </p:nvGrpSpPr>
        <p:grpSpPr>
          <a:xfrm>
            <a:off x="1306576" y="2215392"/>
            <a:ext cx="354290" cy="373085"/>
            <a:chOff x="2807975" y="2278356"/>
            <a:chExt cx="354290" cy="489323"/>
          </a:xfrm>
        </p:grpSpPr>
        <p:sp>
          <p:nvSpPr>
            <p:cNvPr id="80" name="Google Shape;2748;p74">
              <a:extLst>
                <a:ext uri="{FF2B5EF4-FFF2-40B4-BE49-F238E27FC236}">
                  <a16:creationId xmlns:a16="http://schemas.microsoft.com/office/drawing/2014/main" id="{7EE23028-2D03-1228-989C-B590517358C5}"/>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1" name="Google Shape;2749;p74">
              <a:extLst>
                <a:ext uri="{FF2B5EF4-FFF2-40B4-BE49-F238E27FC236}">
                  <a16:creationId xmlns:a16="http://schemas.microsoft.com/office/drawing/2014/main" id="{45CC9F96-D503-9DFB-6CF0-7C9759FA570A}"/>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2" name="Google Shape;2750;p74">
              <a:extLst>
                <a:ext uri="{FF2B5EF4-FFF2-40B4-BE49-F238E27FC236}">
                  <a16:creationId xmlns:a16="http://schemas.microsoft.com/office/drawing/2014/main" id="{38A701A8-B3A4-480C-325C-3B9B81E0AF19}"/>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3" name="Google Shape;2751;p74">
              <a:extLst>
                <a:ext uri="{FF2B5EF4-FFF2-40B4-BE49-F238E27FC236}">
                  <a16:creationId xmlns:a16="http://schemas.microsoft.com/office/drawing/2014/main" id="{44D5C7F5-4C47-261B-D0EB-C99548635DEE}"/>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4" name="Google Shape;2752;p74">
              <a:extLst>
                <a:ext uri="{FF2B5EF4-FFF2-40B4-BE49-F238E27FC236}">
                  <a16:creationId xmlns:a16="http://schemas.microsoft.com/office/drawing/2014/main" id="{831F29BC-F2B4-764E-E90A-B32063B632A9}"/>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5" name="Google Shape;2753;p74">
              <a:extLst>
                <a:ext uri="{FF2B5EF4-FFF2-40B4-BE49-F238E27FC236}">
                  <a16:creationId xmlns:a16="http://schemas.microsoft.com/office/drawing/2014/main" id="{8864A763-3FAA-9F62-1C73-B78A90AB86D2}"/>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6" name="Google Shape;2754;p74">
              <a:extLst>
                <a:ext uri="{FF2B5EF4-FFF2-40B4-BE49-F238E27FC236}">
                  <a16:creationId xmlns:a16="http://schemas.microsoft.com/office/drawing/2014/main" id="{485188EB-C4BE-8D57-BE48-F6420BC8034D}"/>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87" name="Google Shape;2755;p74">
              <a:extLst>
                <a:ext uri="{FF2B5EF4-FFF2-40B4-BE49-F238E27FC236}">
                  <a16:creationId xmlns:a16="http://schemas.microsoft.com/office/drawing/2014/main" id="{03DC2DB2-45A0-EEA2-F23D-BD6AB3649457}"/>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88" name="Google Shape;2747;p74">
            <a:extLst>
              <a:ext uri="{FF2B5EF4-FFF2-40B4-BE49-F238E27FC236}">
                <a16:creationId xmlns:a16="http://schemas.microsoft.com/office/drawing/2014/main" id="{2653EEE2-AD01-7944-8A57-3E6045553EA6}"/>
              </a:ext>
            </a:extLst>
          </p:cNvPr>
          <p:cNvGrpSpPr/>
          <p:nvPr/>
        </p:nvGrpSpPr>
        <p:grpSpPr>
          <a:xfrm>
            <a:off x="163578" y="2631908"/>
            <a:ext cx="354290" cy="373085"/>
            <a:chOff x="2807975" y="2278356"/>
            <a:chExt cx="354290" cy="489323"/>
          </a:xfrm>
        </p:grpSpPr>
        <p:sp>
          <p:nvSpPr>
            <p:cNvPr id="89" name="Google Shape;2748;p74">
              <a:extLst>
                <a:ext uri="{FF2B5EF4-FFF2-40B4-BE49-F238E27FC236}">
                  <a16:creationId xmlns:a16="http://schemas.microsoft.com/office/drawing/2014/main" id="{E8DADCE9-C218-FD9F-C110-9029371BB923}"/>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0" name="Google Shape;2749;p74">
              <a:extLst>
                <a:ext uri="{FF2B5EF4-FFF2-40B4-BE49-F238E27FC236}">
                  <a16:creationId xmlns:a16="http://schemas.microsoft.com/office/drawing/2014/main" id="{CF770A88-4469-20C5-E383-C3FEB3A34A20}"/>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1" name="Google Shape;2750;p74">
              <a:extLst>
                <a:ext uri="{FF2B5EF4-FFF2-40B4-BE49-F238E27FC236}">
                  <a16:creationId xmlns:a16="http://schemas.microsoft.com/office/drawing/2014/main" id="{539B5F38-DA47-C564-B161-8F212F66A568}"/>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2" name="Google Shape;2751;p74">
              <a:extLst>
                <a:ext uri="{FF2B5EF4-FFF2-40B4-BE49-F238E27FC236}">
                  <a16:creationId xmlns:a16="http://schemas.microsoft.com/office/drawing/2014/main" id="{26402B7F-EEB5-24F7-2987-92FD4DB9B0F1}"/>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3" name="Google Shape;2752;p74">
              <a:extLst>
                <a:ext uri="{FF2B5EF4-FFF2-40B4-BE49-F238E27FC236}">
                  <a16:creationId xmlns:a16="http://schemas.microsoft.com/office/drawing/2014/main" id="{D52BCDB3-FC24-23C9-6950-39B82677A5B8}"/>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4" name="Google Shape;2753;p74">
              <a:extLst>
                <a:ext uri="{FF2B5EF4-FFF2-40B4-BE49-F238E27FC236}">
                  <a16:creationId xmlns:a16="http://schemas.microsoft.com/office/drawing/2014/main" id="{FCEC64B1-5B2C-27CC-2881-49662762EBAC}"/>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5" name="Google Shape;2754;p74">
              <a:extLst>
                <a:ext uri="{FF2B5EF4-FFF2-40B4-BE49-F238E27FC236}">
                  <a16:creationId xmlns:a16="http://schemas.microsoft.com/office/drawing/2014/main" id="{5D031FE9-5704-EEC9-7C96-F854BF1031F9}"/>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6" name="Google Shape;2755;p74">
              <a:extLst>
                <a:ext uri="{FF2B5EF4-FFF2-40B4-BE49-F238E27FC236}">
                  <a16:creationId xmlns:a16="http://schemas.microsoft.com/office/drawing/2014/main" id="{A4E8600E-FEDD-F03C-CCF0-E923F73C7FF7}"/>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97" name="Google Shape;2747;p74">
            <a:extLst>
              <a:ext uri="{FF2B5EF4-FFF2-40B4-BE49-F238E27FC236}">
                <a16:creationId xmlns:a16="http://schemas.microsoft.com/office/drawing/2014/main" id="{A26BCAE8-5F90-E69B-6732-A824CC518C4E}"/>
              </a:ext>
            </a:extLst>
          </p:cNvPr>
          <p:cNvGrpSpPr/>
          <p:nvPr/>
        </p:nvGrpSpPr>
        <p:grpSpPr>
          <a:xfrm>
            <a:off x="715705" y="2631907"/>
            <a:ext cx="354290" cy="373085"/>
            <a:chOff x="2807975" y="2278356"/>
            <a:chExt cx="354290" cy="489323"/>
          </a:xfrm>
        </p:grpSpPr>
        <p:sp>
          <p:nvSpPr>
            <p:cNvPr id="98" name="Google Shape;2748;p74">
              <a:extLst>
                <a:ext uri="{FF2B5EF4-FFF2-40B4-BE49-F238E27FC236}">
                  <a16:creationId xmlns:a16="http://schemas.microsoft.com/office/drawing/2014/main" id="{91DE5B8A-A9A3-7C02-8FA7-50287C17B5D8}"/>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99" name="Google Shape;2749;p74">
              <a:extLst>
                <a:ext uri="{FF2B5EF4-FFF2-40B4-BE49-F238E27FC236}">
                  <a16:creationId xmlns:a16="http://schemas.microsoft.com/office/drawing/2014/main" id="{7D278F04-A98A-B955-72EC-FE32F5087B20}"/>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0" name="Google Shape;2750;p74">
              <a:extLst>
                <a:ext uri="{FF2B5EF4-FFF2-40B4-BE49-F238E27FC236}">
                  <a16:creationId xmlns:a16="http://schemas.microsoft.com/office/drawing/2014/main" id="{38F45172-6D1C-7B71-4BDF-D1DAB37CBA89}"/>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1" name="Google Shape;2751;p74">
              <a:extLst>
                <a:ext uri="{FF2B5EF4-FFF2-40B4-BE49-F238E27FC236}">
                  <a16:creationId xmlns:a16="http://schemas.microsoft.com/office/drawing/2014/main" id="{4D8A4BD3-C7B4-62D6-2E90-580DAD61269C}"/>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2" name="Google Shape;2752;p74">
              <a:extLst>
                <a:ext uri="{FF2B5EF4-FFF2-40B4-BE49-F238E27FC236}">
                  <a16:creationId xmlns:a16="http://schemas.microsoft.com/office/drawing/2014/main" id="{B5A6F742-9B1B-17D4-710A-F185EA8C6585}"/>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3" name="Google Shape;2753;p74">
              <a:extLst>
                <a:ext uri="{FF2B5EF4-FFF2-40B4-BE49-F238E27FC236}">
                  <a16:creationId xmlns:a16="http://schemas.microsoft.com/office/drawing/2014/main" id="{C09CAB9C-D1BD-0CE3-E40A-609D21787539}"/>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4" name="Google Shape;2754;p74">
              <a:extLst>
                <a:ext uri="{FF2B5EF4-FFF2-40B4-BE49-F238E27FC236}">
                  <a16:creationId xmlns:a16="http://schemas.microsoft.com/office/drawing/2014/main" id="{1BCB72C5-0685-D0F2-4E84-B8925C091624}"/>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5" name="Google Shape;2755;p74">
              <a:extLst>
                <a:ext uri="{FF2B5EF4-FFF2-40B4-BE49-F238E27FC236}">
                  <a16:creationId xmlns:a16="http://schemas.microsoft.com/office/drawing/2014/main" id="{1CFBC356-A281-69C8-BCD0-73BFD092CEEF}"/>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06" name="Google Shape;2747;p74">
            <a:extLst>
              <a:ext uri="{FF2B5EF4-FFF2-40B4-BE49-F238E27FC236}">
                <a16:creationId xmlns:a16="http://schemas.microsoft.com/office/drawing/2014/main" id="{7A323D67-4D89-4796-822A-2B81B2298524}"/>
              </a:ext>
            </a:extLst>
          </p:cNvPr>
          <p:cNvGrpSpPr/>
          <p:nvPr/>
        </p:nvGrpSpPr>
        <p:grpSpPr>
          <a:xfrm>
            <a:off x="1277518" y="2631908"/>
            <a:ext cx="354290" cy="373085"/>
            <a:chOff x="2807975" y="2278356"/>
            <a:chExt cx="354290" cy="489323"/>
          </a:xfrm>
        </p:grpSpPr>
        <p:sp>
          <p:nvSpPr>
            <p:cNvPr id="107" name="Google Shape;2748;p74">
              <a:extLst>
                <a:ext uri="{FF2B5EF4-FFF2-40B4-BE49-F238E27FC236}">
                  <a16:creationId xmlns:a16="http://schemas.microsoft.com/office/drawing/2014/main" id="{117A964B-C0C5-C4D9-F253-A9C2AD95FE31}"/>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8" name="Google Shape;2749;p74">
              <a:extLst>
                <a:ext uri="{FF2B5EF4-FFF2-40B4-BE49-F238E27FC236}">
                  <a16:creationId xmlns:a16="http://schemas.microsoft.com/office/drawing/2014/main" id="{B35D5E0C-976F-E927-BBB2-56C4CD278D2D}"/>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09" name="Google Shape;2750;p74">
              <a:extLst>
                <a:ext uri="{FF2B5EF4-FFF2-40B4-BE49-F238E27FC236}">
                  <a16:creationId xmlns:a16="http://schemas.microsoft.com/office/drawing/2014/main" id="{CD876CD4-5D35-1BF4-2DAC-25F84B4A8715}"/>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0" name="Google Shape;2751;p74">
              <a:extLst>
                <a:ext uri="{FF2B5EF4-FFF2-40B4-BE49-F238E27FC236}">
                  <a16:creationId xmlns:a16="http://schemas.microsoft.com/office/drawing/2014/main" id="{5F5E1BBA-EBA9-D627-8075-94894EA56A92}"/>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1" name="Google Shape;2752;p74">
              <a:extLst>
                <a:ext uri="{FF2B5EF4-FFF2-40B4-BE49-F238E27FC236}">
                  <a16:creationId xmlns:a16="http://schemas.microsoft.com/office/drawing/2014/main" id="{6FD714DC-107D-A66B-5104-DF51D50021F8}"/>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2" name="Google Shape;2753;p74">
              <a:extLst>
                <a:ext uri="{FF2B5EF4-FFF2-40B4-BE49-F238E27FC236}">
                  <a16:creationId xmlns:a16="http://schemas.microsoft.com/office/drawing/2014/main" id="{E3E0CFAA-0316-73C4-D06B-E489FB5358A0}"/>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3" name="Google Shape;2754;p74">
              <a:extLst>
                <a:ext uri="{FF2B5EF4-FFF2-40B4-BE49-F238E27FC236}">
                  <a16:creationId xmlns:a16="http://schemas.microsoft.com/office/drawing/2014/main" id="{16788FDE-20BA-C6EB-DE65-F84796B2DCBC}"/>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4" name="Google Shape;2755;p74">
              <a:extLst>
                <a:ext uri="{FF2B5EF4-FFF2-40B4-BE49-F238E27FC236}">
                  <a16:creationId xmlns:a16="http://schemas.microsoft.com/office/drawing/2014/main" id="{1250CE01-DBA6-CFEB-869C-96CB07CE71ED}"/>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15" name="Google Shape;2747;p74">
            <a:extLst>
              <a:ext uri="{FF2B5EF4-FFF2-40B4-BE49-F238E27FC236}">
                <a16:creationId xmlns:a16="http://schemas.microsoft.com/office/drawing/2014/main" id="{C6679BF5-7316-5960-D72F-A87750B99C38}"/>
              </a:ext>
            </a:extLst>
          </p:cNvPr>
          <p:cNvGrpSpPr/>
          <p:nvPr/>
        </p:nvGrpSpPr>
        <p:grpSpPr>
          <a:xfrm>
            <a:off x="192636" y="3077490"/>
            <a:ext cx="354290" cy="373085"/>
            <a:chOff x="2807975" y="2278356"/>
            <a:chExt cx="354290" cy="489323"/>
          </a:xfrm>
        </p:grpSpPr>
        <p:sp>
          <p:nvSpPr>
            <p:cNvPr id="116" name="Google Shape;2748;p74">
              <a:extLst>
                <a:ext uri="{FF2B5EF4-FFF2-40B4-BE49-F238E27FC236}">
                  <a16:creationId xmlns:a16="http://schemas.microsoft.com/office/drawing/2014/main" id="{A84947F4-C5BB-443E-D732-1B98897B6E31}"/>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7" name="Google Shape;2749;p74">
              <a:extLst>
                <a:ext uri="{FF2B5EF4-FFF2-40B4-BE49-F238E27FC236}">
                  <a16:creationId xmlns:a16="http://schemas.microsoft.com/office/drawing/2014/main" id="{4302DFBC-FCBE-BF02-D04D-B4E513E5C6C0}"/>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8" name="Google Shape;2750;p74">
              <a:extLst>
                <a:ext uri="{FF2B5EF4-FFF2-40B4-BE49-F238E27FC236}">
                  <a16:creationId xmlns:a16="http://schemas.microsoft.com/office/drawing/2014/main" id="{7FAD0806-8287-FD99-49ED-EDC78CA84974}"/>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19" name="Google Shape;2751;p74">
              <a:extLst>
                <a:ext uri="{FF2B5EF4-FFF2-40B4-BE49-F238E27FC236}">
                  <a16:creationId xmlns:a16="http://schemas.microsoft.com/office/drawing/2014/main" id="{D9BC4836-7246-7054-7D1C-5BEBDE998091}"/>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0" name="Google Shape;2752;p74">
              <a:extLst>
                <a:ext uri="{FF2B5EF4-FFF2-40B4-BE49-F238E27FC236}">
                  <a16:creationId xmlns:a16="http://schemas.microsoft.com/office/drawing/2014/main" id="{EA81D67A-06C6-9609-0A44-70344476F013}"/>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1" name="Google Shape;2753;p74">
              <a:extLst>
                <a:ext uri="{FF2B5EF4-FFF2-40B4-BE49-F238E27FC236}">
                  <a16:creationId xmlns:a16="http://schemas.microsoft.com/office/drawing/2014/main" id="{291F4B73-0ED7-0A6B-0AB0-B4C0D98257FF}"/>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2" name="Google Shape;2754;p74">
              <a:extLst>
                <a:ext uri="{FF2B5EF4-FFF2-40B4-BE49-F238E27FC236}">
                  <a16:creationId xmlns:a16="http://schemas.microsoft.com/office/drawing/2014/main" id="{7FDAED5D-B5A3-3A11-8F7B-9E3502E532E2}"/>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3" name="Google Shape;2755;p74">
              <a:extLst>
                <a:ext uri="{FF2B5EF4-FFF2-40B4-BE49-F238E27FC236}">
                  <a16:creationId xmlns:a16="http://schemas.microsoft.com/office/drawing/2014/main" id="{67D2C444-825E-902B-ED36-F2F8F299FBE2}"/>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24" name="Google Shape;2747;p74">
            <a:extLst>
              <a:ext uri="{FF2B5EF4-FFF2-40B4-BE49-F238E27FC236}">
                <a16:creationId xmlns:a16="http://schemas.microsoft.com/office/drawing/2014/main" id="{B2752223-CAF7-C700-208A-EB62B7AB3072}"/>
              </a:ext>
            </a:extLst>
          </p:cNvPr>
          <p:cNvGrpSpPr/>
          <p:nvPr/>
        </p:nvGrpSpPr>
        <p:grpSpPr>
          <a:xfrm>
            <a:off x="744763" y="3077489"/>
            <a:ext cx="354290" cy="373085"/>
            <a:chOff x="2807975" y="2278356"/>
            <a:chExt cx="354290" cy="489323"/>
          </a:xfrm>
        </p:grpSpPr>
        <p:sp>
          <p:nvSpPr>
            <p:cNvPr id="125" name="Google Shape;2748;p74">
              <a:extLst>
                <a:ext uri="{FF2B5EF4-FFF2-40B4-BE49-F238E27FC236}">
                  <a16:creationId xmlns:a16="http://schemas.microsoft.com/office/drawing/2014/main" id="{750B6BE7-F605-8D7D-0DCD-8C31127104B4}"/>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6" name="Google Shape;2749;p74">
              <a:extLst>
                <a:ext uri="{FF2B5EF4-FFF2-40B4-BE49-F238E27FC236}">
                  <a16:creationId xmlns:a16="http://schemas.microsoft.com/office/drawing/2014/main" id="{CC2FC76A-EAF9-5BBB-A6F2-500E1AAD9476}"/>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7" name="Google Shape;2750;p74">
              <a:extLst>
                <a:ext uri="{FF2B5EF4-FFF2-40B4-BE49-F238E27FC236}">
                  <a16:creationId xmlns:a16="http://schemas.microsoft.com/office/drawing/2014/main" id="{C8656916-B321-C448-1ECE-6BD9B1DE2470}"/>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8" name="Google Shape;2751;p74">
              <a:extLst>
                <a:ext uri="{FF2B5EF4-FFF2-40B4-BE49-F238E27FC236}">
                  <a16:creationId xmlns:a16="http://schemas.microsoft.com/office/drawing/2014/main" id="{EC3D73D7-594D-FFFA-E64B-226F5D292202}"/>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29" name="Google Shape;2752;p74">
              <a:extLst>
                <a:ext uri="{FF2B5EF4-FFF2-40B4-BE49-F238E27FC236}">
                  <a16:creationId xmlns:a16="http://schemas.microsoft.com/office/drawing/2014/main" id="{D7A5A579-5051-45DD-7CC0-6BE47AC4F972}"/>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0" name="Google Shape;2753;p74">
              <a:extLst>
                <a:ext uri="{FF2B5EF4-FFF2-40B4-BE49-F238E27FC236}">
                  <a16:creationId xmlns:a16="http://schemas.microsoft.com/office/drawing/2014/main" id="{D1233116-625A-D27A-296F-F212310689E4}"/>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1" name="Google Shape;2754;p74">
              <a:extLst>
                <a:ext uri="{FF2B5EF4-FFF2-40B4-BE49-F238E27FC236}">
                  <a16:creationId xmlns:a16="http://schemas.microsoft.com/office/drawing/2014/main" id="{12F5CECF-08D7-5CA0-E516-BD097F4C804A}"/>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2" name="Google Shape;2755;p74">
              <a:extLst>
                <a:ext uri="{FF2B5EF4-FFF2-40B4-BE49-F238E27FC236}">
                  <a16:creationId xmlns:a16="http://schemas.microsoft.com/office/drawing/2014/main" id="{B9A161E2-F8F8-A65B-E966-572D2BD94B27}"/>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33" name="Google Shape;2747;p74">
            <a:extLst>
              <a:ext uri="{FF2B5EF4-FFF2-40B4-BE49-F238E27FC236}">
                <a16:creationId xmlns:a16="http://schemas.microsoft.com/office/drawing/2014/main" id="{1104BACE-B3DF-7329-71DF-10CC9DFD4DB9}"/>
              </a:ext>
            </a:extLst>
          </p:cNvPr>
          <p:cNvGrpSpPr/>
          <p:nvPr/>
        </p:nvGrpSpPr>
        <p:grpSpPr>
          <a:xfrm>
            <a:off x="1306576" y="3077490"/>
            <a:ext cx="354290" cy="373085"/>
            <a:chOff x="2807975" y="2278356"/>
            <a:chExt cx="354290" cy="489323"/>
          </a:xfrm>
        </p:grpSpPr>
        <p:sp>
          <p:nvSpPr>
            <p:cNvPr id="134" name="Google Shape;2748;p74">
              <a:extLst>
                <a:ext uri="{FF2B5EF4-FFF2-40B4-BE49-F238E27FC236}">
                  <a16:creationId xmlns:a16="http://schemas.microsoft.com/office/drawing/2014/main" id="{94BFCC61-870B-1E84-A43B-38CE1BEBDEFA}"/>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5" name="Google Shape;2749;p74">
              <a:extLst>
                <a:ext uri="{FF2B5EF4-FFF2-40B4-BE49-F238E27FC236}">
                  <a16:creationId xmlns:a16="http://schemas.microsoft.com/office/drawing/2014/main" id="{4FE41308-6FE1-1962-ADBC-D559C0F08A29}"/>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6" name="Google Shape;2750;p74">
              <a:extLst>
                <a:ext uri="{FF2B5EF4-FFF2-40B4-BE49-F238E27FC236}">
                  <a16:creationId xmlns:a16="http://schemas.microsoft.com/office/drawing/2014/main" id="{E3DBB55E-64F7-ED50-1182-A96747049423}"/>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7" name="Google Shape;2751;p74">
              <a:extLst>
                <a:ext uri="{FF2B5EF4-FFF2-40B4-BE49-F238E27FC236}">
                  <a16:creationId xmlns:a16="http://schemas.microsoft.com/office/drawing/2014/main" id="{318AC931-8855-C40E-9209-9A371F3E317A}"/>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8" name="Google Shape;2752;p74">
              <a:extLst>
                <a:ext uri="{FF2B5EF4-FFF2-40B4-BE49-F238E27FC236}">
                  <a16:creationId xmlns:a16="http://schemas.microsoft.com/office/drawing/2014/main" id="{D7661E2C-CE41-F22E-C530-F55D58624887}"/>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39" name="Google Shape;2753;p74">
              <a:extLst>
                <a:ext uri="{FF2B5EF4-FFF2-40B4-BE49-F238E27FC236}">
                  <a16:creationId xmlns:a16="http://schemas.microsoft.com/office/drawing/2014/main" id="{59762D5F-60A8-1AA8-0C94-42DC171873DA}"/>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0" name="Google Shape;2754;p74">
              <a:extLst>
                <a:ext uri="{FF2B5EF4-FFF2-40B4-BE49-F238E27FC236}">
                  <a16:creationId xmlns:a16="http://schemas.microsoft.com/office/drawing/2014/main" id="{C4E538D4-8164-3652-F022-85AE86DE5E4F}"/>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1" name="Google Shape;2755;p74">
              <a:extLst>
                <a:ext uri="{FF2B5EF4-FFF2-40B4-BE49-F238E27FC236}">
                  <a16:creationId xmlns:a16="http://schemas.microsoft.com/office/drawing/2014/main" id="{1E20BF1B-005E-4207-0188-11E350C3C53D}"/>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42" name="Google Shape;2747;p74">
            <a:extLst>
              <a:ext uri="{FF2B5EF4-FFF2-40B4-BE49-F238E27FC236}">
                <a16:creationId xmlns:a16="http://schemas.microsoft.com/office/drawing/2014/main" id="{880C4653-4149-CE04-1EFB-610331755E90}"/>
              </a:ext>
            </a:extLst>
          </p:cNvPr>
          <p:cNvGrpSpPr/>
          <p:nvPr/>
        </p:nvGrpSpPr>
        <p:grpSpPr>
          <a:xfrm>
            <a:off x="192635" y="3494007"/>
            <a:ext cx="354290" cy="373085"/>
            <a:chOff x="2807975" y="2278356"/>
            <a:chExt cx="354290" cy="489323"/>
          </a:xfrm>
        </p:grpSpPr>
        <p:sp>
          <p:nvSpPr>
            <p:cNvPr id="143" name="Google Shape;2748;p74">
              <a:extLst>
                <a:ext uri="{FF2B5EF4-FFF2-40B4-BE49-F238E27FC236}">
                  <a16:creationId xmlns:a16="http://schemas.microsoft.com/office/drawing/2014/main" id="{640760CD-4E2F-F684-651E-58E71D7B5C1A}"/>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4" name="Google Shape;2749;p74">
              <a:extLst>
                <a:ext uri="{FF2B5EF4-FFF2-40B4-BE49-F238E27FC236}">
                  <a16:creationId xmlns:a16="http://schemas.microsoft.com/office/drawing/2014/main" id="{21E88662-9474-A26D-15BC-683F08D332EA}"/>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5" name="Google Shape;2750;p74">
              <a:extLst>
                <a:ext uri="{FF2B5EF4-FFF2-40B4-BE49-F238E27FC236}">
                  <a16:creationId xmlns:a16="http://schemas.microsoft.com/office/drawing/2014/main" id="{504B6685-EAB5-772D-9BA9-9E2A7526B84F}"/>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6" name="Google Shape;2751;p74">
              <a:extLst>
                <a:ext uri="{FF2B5EF4-FFF2-40B4-BE49-F238E27FC236}">
                  <a16:creationId xmlns:a16="http://schemas.microsoft.com/office/drawing/2014/main" id="{93111AB3-EE85-EDB6-525E-7CE11AE7AF0C}"/>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7" name="Google Shape;2752;p74">
              <a:extLst>
                <a:ext uri="{FF2B5EF4-FFF2-40B4-BE49-F238E27FC236}">
                  <a16:creationId xmlns:a16="http://schemas.microsoft.com/office/drawing/2014/main" id="{203FD153-1FB6-E30D-5BB9-E1B2AE3F3925}"/>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8" name="Google Shape;2753;p74">
              <a:extLst>
                <a:ext uri="{FF2B5EF4-FFF2-40B4-BE49-F238E27FC236}">
                  <a16:creationId xmlns:a16="http://schemas.microsoft.com/office/drawing/2014/main" id="{58D9BD40-94F6-B7E9-86C0-8382D3195DF6}"/>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49" name="Google Shape;2754;p74">
              <a:extLst>
                <a:ext uri="{FF2B5EF4-FFF2-40B4-BE49-F238E27FC236}">
                  <a16:creationId xmlns:a16="http://schemas.microsoft.com/office/drawing/2014/main" id="{B158262C-9432-B122-358C-51683DF3B602}"/>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0" name="Google Shape;2755;p74">
              <a:extLst>
                <a:ext uri="{FF2B5EF4-FFF2-40B4-BE49-F238E27FC236}">
                  <a16:creationId xmlns:a16="http://schemas.microsoft.com/office/drawing/2014/main" id="{14607827-BF43-3547-33E0-E45CF59DA5F2}"/>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51" name="Google Shape;2747;p74">
            <a:extLst>
              <a:ext uri="{FF2B5EF4-FFF2-40B4-BE49-F238E27FC236}">
                <a16:creationId xmlns:a16="http://schemas.microsoft.com/office/drawing/2014/main" id="{B18B4528-3FE4-093A-FD73-577C38F66694}"/>
              </a:ext>
            </a:extLst>
          </p:cNvPr>
          <p:cNvGrpSpPr/>
          <p:nvPr/>
        </p:nvGrpSpPr>
        <p:grpSpPr>
          <a:xfrm>
            <a:off x="744762" y="3494006"/>
            <a:ext cx="354290" cy="373085"/>
            <a:chOff x="2807975" y="2278356"/>
            <a:chExt cx="354290" cy="489323"/>
          </a:xfrm>
        </p:grpSpPr>
        <p:sp>
          <p:nvSpPr>
            <p:cNvPr id="152" name="Google Shape;2748;p74">
              <a:extLst>
                <a:ext uri="{FF2B5EF4-FFF2-40B4-BE49-F238E27FC236}">
                  <a16:creationId xmlns:a16="http://schemas.microsoft.com/office/drawing/2014/main" id="{096EC780-48BD-EDCE-9050-644D80A5BCD0}"/>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3" name="Google Shape;2749;p74">
              <a:extLst>
                <a:ext uri="{FF2B5EF4-FFF2-40B4-BE49-F238E27FC236}">
                  <a16:creationId xmlns:a16="http://schemas.microsoft.com/office/drawing/2014/main" id="{08C7D99E-DF8C-7379-9DD1-1B4A1C45B020}"/>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4" name="Google Shape;2750;p74">
              <a:extLst>
                <a:ext uri="{FF2B5EF4-FFF2-40B4-BE49-F238E27FC236}">
                  <a16:creationId xmlns:a16="http://schemas.microsoft.com/office/drawing/2014/main" id="{F957D86B-7F11-4819-68AE-61FA9D48397C}"/>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5" name="Google Shape;2751;p74">
              <a:extLst>
                <a:ext uri="{FF2B5EF4-FFF2-40B4-BE49-F238E27FC236}">
                  <a16:creationId xmlns:a16="http://schemas.microsoft.com/office/drawing/2014/main" id="{76AB26A5-D82D-5035-AA17-35FC808B4BA5}"/>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6" name="Google Shape;2752;p74">
              <a:extLst>
                <a:ext uri="{FF2B5EF4-FFF2-40B4-BE49-F238E27FC236}">
                  <a16:creationId xmlns:a16="http://schemas.microsoft.com/office/drawing/2014/main" id="{3F4FA65A-87F9-6F8B-10DB-E35C81D56155}"/>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7" name="Google Shape;2753;p74">
              <a:extLst>
                <a:ext uri="{FF2B5EF4-FFF2-40B4-BE49-F238E27FC236}">
                  <a16:creationId xmlns:a16="http://schemas.microsoft.com/office/drawing/2014/main" id="{B0FEEB16-063B-8687-071D-183E6CB329FF}"/>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8" name="Google Shape;2754;p74">
              <a:extLst>
                <a:ext uri="{FF2B5EF4-FFF2-40B4-BE49-F238E27FC236}">
                  <a16:creationId xmlns:a16="http://schemas.microsoft.com/office/drawing/2014/main" id="{544132F5-0747-3562-347F-EB098D9F5375}"/>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59" name="Google Shape;2755;p74">
              <a:extLst>
                <a:ext uri="{FF2B5EF4-FFF2-40B4-BE49-F238E27FC236}">
                  <a16:creationId xmlns:a16="http://schemas.microsoft.com/office/drawing/2014/main" id="{42F7F6EF-252A-2EB3-19F2-A7A4DA498437}"/>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60" name="Google Shape;2747;p74">
            <a:extLst>
              <a:ext uri="{FF2B5EF4-FFF2-40B4-BE49-F238E27FC236}">
                <a16:creationId xmlns:a16="http://schemas.microsoft.com/office/drawing/2014/main" id="{5883F380-BA99-1023-CDCA-E1A2287EE8D4}"/>
              </a:ext>
            </a:extLst>
          </p:cNvPr>
          <p:cNvGrpSpPr/>
          <p:nvPr/>
        </p:nvGrpSpPr>
        <p:grpSpPr>
          <a:xfrm>
            <a:off x="1306575" y="3494007"/>
            <a:ext cx="354290" cy="373085"/>
            <a:chOff x="2807975" y="2278356"/>
            <a:chExt cx="354290" cy="489323"/>
          </a:xfrm>
        </p:grpSpPr>
        <p:sp>
          <p:nvSpPr>
            <p:cNvPr id="161" name="Google Shape;2748;p74">
              <a:extLst>
                <a:ext uri="{FF2B5EF4-FFF2-40B4-BE49-F238E27FC236}">
                  <a16:creationId xmlns:a16="http://schemas.microsoft.com/office/drawing/2014/main" id="{726FC59D-FD21-1358-DFEC-DF8CBF7384C0}"/>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2" name="Google Shape;2749;p74">
              <a:extLst>
                <a:ext uri="{FF2B5EF4-FFF2-40B4-BE49-F238E27FC236}">
                  <a16:creationId xmlns:a16="http://schemas.microsoft.com/office/drawing/2014/main" id="{1FBD5E65-1DED-67BF-B5C7-31323435CEC9}"/>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3" name="Google Shape;2750;p74">
              <a:extLst>
                <a:ext uri="{FF2B5EF4-FFF2-40B4-BE49-F238E27FC236}">
                  <a16:creationId xmlns:a16="http://schemas.microsoft.com/office/drawing/2014/main" id="{6151D40F-948D-918F-F260-84DE278727D4}"/>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4" name="Google Shape;2751;p74">
              <a:extLst>
                <a:ext uri="{FF2B5EF4-FFF2-40B4-BE49-F238E27FC236}">
                  <a16:creationId xmlns:a16="http://schemas.microsoft.com/office/drawing/2014/main" id="{CB79B82C-2225-8261-C926-4911469D7115}"/>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5" name="Google Shape;2752;p74">
              <a:extLst>
                <a:ext uri="{FF2B5EF4-FFF2-40B4-BE49-F238E27FC236}">
                  <a16:creationId xmlns:a16="http://schemas.microsoft.com/office/drawing/2014/main" id="{5254C96A-0319-F2B4-F98B-3B59453AD23C}"/>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6" name="Google Shape;2753;p74">
              <a:extLst>
                <a:ext uri="{FF2B5EF4-FFF2-40B4-BE49-F238E27FC236}">
                  <a16:creationId xmlns:a16="http://schemas.microsoft.com/office/drawing/2014/main" id="{0DED6D79-3F2E-02B5-4846-118300372E18}"/>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7" name="Google Shape;2754;p74">
              <a:extLst>
                <a:ext uri="{FF2B5EF4-FFF2-40B4-BE49-F238E27FC236}">
                  <a16:creationId xmlns:a16="http://schemas.microsoft.com/office/drawing/2014/main" id="{82D968C2-6AB0-AF16-DA63-A842353C0B3A}"/>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68" name="Google Shape;2755;p74">
              <a:extLst>
                <a:ext uri="{FF2B5EF4-FFF2-40B4-BE49-F238E27FC236}">
                  <a16:creationId xmlns:a16="http://schemas.microsoft.com/office/drawing/2014/main" id="{2EF5894C-BB3D-1833-BBFF-541B3F9058F4}"/>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69" name="Google Shape;2747;p74">
            <a:extLst>
              <a:ext uri="{FF2B5EF4-FFF2-40B4-BE49-F238E27FC236}">
                <a16:creationId xmlns:a16="http://schemas.microsoft.com/office/drawing/2014/main" id="{764C8391-AD9D-CDB0-D670-CD0D9E12A22E}"/>
              </a:ext>
            </a:extLst>
          </p:cNvPr>
          <p:cNvGrpSpPr/>
          <p:nvPr/>
        </p:nvGrpSpPr>
        <p:grpSpPr>
          <a:xfrm>
            <a:off x="202322" y="3929897"/>
            <a:ext cx="354290" cy="373085"/>
            <a:chOff x="2807975" y="2278356"/>
            <a:chExt cx="354290" cy="489323"/>
          </a:xfrm>
        </p:grpSpPr>
        <p:sp>
          <p:nvSpPr>
            <p:cNvPr id="170" name="Google Shape;2748;p74">
              <a:extLst>
                <a:ext uri="{FF2B5EF4-FFF2-40B4-BE49-F238E27FC236}">
                  <a16:creationId xmlns:a16="http://schemas.microsoft.com/office/drawing/2014/main" id="{6594349B-F581-DE30-4D40-34E87D2DE634}"/>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1" name="Google Shape;2749;p74">
              <a:extLst>
                <a:ext uri="{FF2B5EF4-FFF2-40B4-BE49-F238E27FC236}">
                  <a16:creationId xmlns:a16="http://schemas.microsoft.com/office/drawing/2014/main" id="{846D1768-6A54-09AD-809A-0A8F9A3E70A9}"/>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2" name="Google Shape;2750;p74">
              <a:extLst>
                <a:ext uri="{FF2B5EF4-FFF2-40B4-BE49-F238E27FC236}">
                  <a16:creationId xmlns:a16="http://schemas.microsoft.com/office/drawing/2014/main" id="{A6806399-F0F7-4EA7-EE5C-121352E441BC}"/>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3" name="Google Shape;2751;p74">
              <a:extLst>
                <a:ext uri="{FF2B5EF4-FFF2-40B4-BE49-F238E27FC236}">
                  <a16:creationId xmlns:a16="http://schemas.microsoft.com/office/drawing/2014/main" id="{2F25FDE6-F12C-7BA5-9B07-09439A35603F}"/>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4" name="Google Shape;2752;p74">
              <a:extLst>
                <a:ext uri="{FF2B5EF4-FFF2-40B4-BE49-F238E27FC236}">
                  <a16:creationId xmlns:a16="http://schemas.microsoft.com/office/drawing/2014/main" id="{5B406723-18D5-F089-773B-6ABC3344029F}"/>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5" name="Google Shape;2753;p74">
              <a:extLst>
                <a:ext uri="{FF2B5EF4-FFF2-40B4-BE49-F238E27FC236}">
                  <a16:creationId xmlns:a16="http://schemas.microsoft.com/office/drawing/2014/main" id="{EBBB0AA6-76E1-3FF5-DFA8-2038DE41D20D}"/>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6" name="Google Shape;2754;p74">
              <a:extLst>
                <a:ext uri="{FF2B5EF4-FFF2-40B4-BE49-F238E27FC236}">
                  <a16:creationId xmlns:a16="http://schemas.microsoft.com/office/drawing/2014/main" id="{BD70C867-2777-1838-A7A7-9A7E2B4963C6}"/>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77" name="Google Shape;2755;p74">
              <a:extLst>
                <a:ext uri="{FF2B5EF4-FFF2-40B4-BE49-F238E27FC236}">
                  <a16:creationId xmlns:a16="http://schemas.microsoft.com/office/drawing/2014/main" id="{4BAC26D0-1474-CA1C-1382-B1E9A605D409}"/>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78" name="Google Shape;2747;p74">
            <a:extLst>
              <a:ext uri="{FF2B5EF4-FFF2-40B4-BE49-F238E27FC236}">
                <a16:creationId xmlns:a16="http://schemas.microsoft.com/office/drawing/2014/main" id="{B02142F1-1A6E-9979-B0A6-CA8BBE7A80CD}"/>
              </a:ext>
            </a:extLst>
          </p:cNvPr>
          <p:cNvGrpSpPr/>
          <p:nvPr/>
        </p:nvGrpSpPr>
        <p:grpSpPr>
          <a:xfrm>
            <a:off x="754449" y="3929896"/>
            <a:ext cx="354290" cy="373085"/>
            <a:chOff x="2807975" y="2278356"/>
            <a:chExt cx="354290" cy="489323"/>
          </a:xfrm>
        </p:grpSpPr>
        <p:sp>
          <p:nvSpPr>
            <p:cNvPr id="179" name="Google Shape;2748;p74">
              <a:extLst>
                <a:ext uri="{FF2B5EF4-FFF2-40B4-BE49-F238E27FC236}">
                  <a16:creationId xmlns:a16="http://schemas.microsoft.com/office/drawing/2014/main" id="{3C82AAFC-3E51-1C6A-BF4E-14D8F1E10537}"/>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0" name="Google Shape;2749;p74">
              <a:extLst>
                <a:ext uri="{FF2B5EF4-FFF2-40B4-BE49-F238E27FC236}">
                  <a16:creationId xmlns:a16="http://schemas.microsoft.com/office/drawing/2014/main" id="{BB60BB87-FDE4-1F41-EAF9-D2F20FD2678E}"/>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1" name="Google Shape;2750;p74">
              <a:extLst>
                <a:ext uri="{FF2B5EF4-FFF2-40B4-BE49-F238E27FC236}">
                  <a16:creationId xmlns:a16="http://schemas.microsoft.com/office/drawing/2014/main" id="{EFA13010-BAE1-EEA2-6F2E-26A06EA25169}"/>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2" name="Google Shape;2751;p74">
              <a:extLst>
                <a:ext uri="{FF2B5EF4-FFF2-40B4-BE49-F238E27FC236}">
                  <a16:creationId xmlns:a16="http://schemas.microsoft.com/office/drawing/2014/main" id="{B71B943E-7A8F-8372-4270-592E599E1E6F}"/>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3" name="Google Shape;2752;p74">
              <a:extLst>
                <a:ext uri="{FF2B5EF4-FFF2-40B4-BE49-F238E27FC236}">
                  <a16:creationId xmlns:a16="http://schemas.microsoft.com/office/drawing/2014/main" id="{AA9C16F3-436D-1AB7-E3F3-0203EFA91EBD}"/>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4" name="Google Shape;2753;p74">
              <a:extLst>
                <a:ext uri="{FF2B5EF4-FFF2-40B4-BE49-F238E27FC236}">
                  <a16:creationId xmlns:a16="http://schemas.microsoft.com/office/drawing/2014/main" id="{E55F91AC-1F1E-B01A-E555-0B6D4498B2B2}"/>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5" name="Google Shape;2754;p74">
              <a:extLst>
                <a:ext uri="{FF2B5EF4-FFF2-40B4-BE49-F238E27FC236}">
                  <a16:creationId xmlns:a16="http://schemas.microsoft.com/office/drawing/2014/main" id="{57368869-AEE0-ACCD-F572-5E2631809510}"/>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6" name="Google Shape;2755;p74">
              <a:extLst>
                <a:ext uri="{FF2B5EF4-FFF2-40B4-BE49-F238E27FC236}">
                  <a16:creationId xmlns:a16="http://schemas.microsoft.com/office/drawing/2014/main" id="{C224DD0B-D9A7-2339-EBE7-2510C84AE13F}"/>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87" name="Google Shape;2747;p74">
            <a:extLst>
              <a:ext uri="{FF2B5EF4-FFF2-40B4-BE49-F238E27FC236}">
                <a16:creationId xmlns:a16="http://schemas.microsoft.com/office/drawing/2014/main" id="{FB56BFCB-2C1B-1931-2256-631C72C54511}"/>
              </a:ext>
            </a:extLst>
          </p:cNvPr>
          <p:cNvGrpSpPr/>
          <p:nvPr/>
        </p:nvGrpSpPr>
        <p:grpSpPr>
          <a:xfrm>
            <a:off x="1316262" y="3929897"/>
            <a:ext cx="354290" cy="373085"/>
            <a:chOff x="2807975" y="2278356"/>
            <a:chExt cx="354290" cy="489323"/>
          </a:xfrm>
        </p:grpSpPr>
        <p:sp>
          <p:nvSpPr>
            <p:cNvPr id="188" name="Google Shape;2748;p74">
              <a:extLst>
                <a:ext uri="{FF2B5EF4-FFF2-40B4-BE49-F238E27FC236}">
                  <a16:creationId xmlns:a16="http://schemas.microsoft.com/office/drawing/2014/main" id="{EF470B0A-F652-E511-F834-686B2FB34212}"/>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89" name="Google Shape;2749;p74">
              <a:extLst>
                <a:ext uri="{FF2B5EF4-FFF2-40B4-BE49-F238E27FC236}">
                  <a16:creationId xmlns:a16="http://schemas.microsoft.com/office/drawing/2014/main" id="{A9C6F012-EB3C-B42C-CD5C-944F81DD22D2}"/>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0" name="Google Shape;2750;p74">
              <a:extLst>
                <a:ext uri="{FF2B5EF4-FFF2-40B4-BE49-F238E27FC236}">
                  <a16:creationId xmlns:a16="http://schemas.microsoft.com/office/drawing/2014/main" id="{D4415334-26B9-CF60-E869-CC0F201E0337}"/>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1" name="Google Shape;2751;p74">
              <a:extLst>
                <a:ext uri="{FF2B5EF4-FFF2-40B4-BE49-F238E27FC236}">
                  <a16:creationId xmlns:a16="http://schemas.microsoft.com/office/drawing/2014/main" id="{AB697904-7CE3-75C8-AF80-CBA94A177F9E}"/>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2" name="Google Shape;2752;p74">
              <a:extLst>
                <a:ext uri="{FF2B5EF4-FFF2-40B4-BE49-F238E27FC236}">
                  <a16:creationId xmlns:a16="http://schemas.microsoft.com/office/drawing/2014/main" id="{1D47C00B-646B-3C7E-4152-43C2F1F03B86}"/>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3" name="Google Shape;2753;p74">
              <a:extLst>
                <a:ext uri="{FF2B5EF4-FFF2-40B4-BE49-F238E27FC236}">
                  <a16:creationId xmlns:a16="http://schemas.microsoft.com/office/drawing/2014/main" id="{935AC598-1CC2-9D0E-3550-3F33E045E095}"/>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4" name="Google Shape;2754;p74">
              <a:extLst>
                <a:ext uri="{FF2B5EF4-FFF2-40B4-BE49-F238E27FC236}">
                  <a16:creationId xmlns:a16="http://schemas.microsoft.com/office/drawing/2014/main" id="{E38CDC2D-3892-E53F-F421-4605DD37AE60}"/>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5" name="Google Shape;2755;p74">
              <a:extLst>
                <a:ext uri="{FF2B5EF4-FFF2-40B4-BE49-F238E27FC236}">
                  <a16:creationId xmlns:a16="http://schemas.microsoft.com/office/drawing/2014/main" id="{E0BEB877-71BD-ED59-5F32-DFEDCE3A10BD}"/>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196" name="Google Shape;2747;p74">
            <a:extLst>
              <a:ext uri="{FF2B5EF4-FFF2-40B4-BE49-F238E27FC236}">
                <a16:creationId xmlns:a16="http://schemas.microsoft.com/office/drawing/2014/main" id="{D6D275D8-D686-A969-496A-4F48D8E618B0}"/>
              </a:ext>
            </a:extLst>
          </p:cNvPr>
          <p:cNvGrpSpPr/>
          <p:nvPr/>
        </p:nvGrpSpPr>
        <p:grpSpPr>
          <a:xfrm>
            <a:off x="173264" y="4346413"/>
            <a:ext cx="354290" cy="373085"/>
            <a:chOff x="2807975" y="2278356"/>
            <a:chExt cx="354290" cy="489323"/>
          </a:xfrm>
        </p:grpSpPr>
        <p:sp>
          <p:nvSpPr>
            <p:cNvPr id="197" name="Google Shape;2748;p74">
              <a:extLst>
                <a:ext uri="{FF2B5EF4-FFF2-40B4-BE49-F238E27FC236}">
                  <a16:creationId xmlns:a16="http://schemas.microsoft.com/office/drawing/2014/main" id="{C948A9E1-D2EF-2578-479F-00A4C88B38DD}"/>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8" name="Google Shape;2749;p74">
              <a:extLst>
                <a:ext uri="{FF2B5EF4-FFF2-40B4-BE49-F238E27FC236}">
                  <a16:creationId xmlns:a16="http://schemas.microsoft.com/office/drawing/2014/main" id="{4967E468-ABC8-AEE4-3C26-482981DB60CD}"/>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199" name="Google Shape;2750;p74">
              <a:extLst>
                <a:ext uri="{FF2B5EF4-FFF2-40B4-BE49-F238E27FC236}">
                  <a16:creationId xmlns:a16="http://schemas.microsoft.com/office/drawing/2014/main" id="{B81ADB06-6E61-196C-C8CE-93F95EBE4E9E}"/>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0" name="Google Shape;2751;p74">
              <a:extLst>
                <a:ext uri="{FF2B5EF4-FFF2-40B4-BE49-F238E27FC236}">
                  <a16:creationId xmlns:a16="http://schemas.microsoft.com/office/drawing/2014/main" id="{539E72EB-BBC8-BC90-98BF-3AABDD059E99}"/>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1" name="Google Shape;2752;p74">
              <a:extLst>
                <a:ext uri="{FF2B5EF4-FFF2-40B4-BE49-F238E27FC236}">
                  <a16:creationId xmlns:a16="http://schemas.microsoft.com/office/drawing/2014/main" id="{1189316B-9DCD-A765-A71E-6E2AEDEE5D46}"/>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2" name="Google Shape;2753;p74">
              <a:extLst>
                <a:ext uri="{FF2B5EF4-FFF2-40B4-BE49-F238E27FC236}">
                  <a16:creationId xmlns:a16="http://schemas.microsoft.com/office/drawing/2014/main" id="{71121348-475C-6546-EA92-F9EDDC6792F8}"/>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3" name="Google Shape;2754;p74">
              <a:extLst>
                <a:ext uri="{FF2B5EF4-FFF2-40B4-BE49-F238E27FC236}">
                  <a16:creationId xmlns:a16="http://schemas.microsoft.com/office/drawing/2014/main" id="{649BA7E6-4ED9-8093-557F-9FDC9ECCD7A2}"/>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4" name="Google Shape;2755;p74">
              <a:extLst>
                <a:ext uri="{FF2B5EF4-FFF2-40B4-BE49-F238E27FC236}">
                  <a16:creationId xmlns:a16="http://schemas.microsoft.com/office/drawing/2014/main" id="{36E852F2-F20F-9E34-2CC3-BDBFD12E4B56}"/>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205" name="Google Shape;2747;p74">
            <a:extLst>
              <a:ext uri="{FF2B5EF4-FFF2-40B4-BE49-F238E27FC236}">
                <a16:creationId xmlns:a16="http://schemas.microsoft.com/office/drawing/2014/main" id="{4F8EEF1F-F7B8-9513-0307-E332B8DA8036}"/>
              </a:ext>
            </a:extLst>
          </p:cNvPr>
          <p:cNvGrpSpPr/>
          <p:nvPr/>
        </p:nvGrpSpPr>
        <p:grpSpPr>
          <a:xfrm>
            <a:off x="725391" y="4346412"/>
            <a:ext cx="354290" cy="373085"/>
            <a:chOff x="2807975" y="2278356"/>
            <a:chExt cx="354290" cy="489323"/>
          </a:xfrm>
        </p:grpSpPr>
        <p:sp>
          <p:nvSpPr>
            <p:cNvPr id="206" name="Google Shape;2748;p74">
              <a:extLst>
                <a:ext uri="{FF2B5EF4-FFF2-40B4-BE49-F238E27FC236}">
                  <a16:creationId xmlns:a16="http://schemas.microsoft.com/office/drawing/2014/main" id="{E8C1565D-1936-573F-FFF6-56F4322A9753}"/>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7" name="Google Shape;2749;p74">
              <a:extLst>
                <a:ext uri="{FF2B5EF4-FFF2-40B4-BE49-F238E27FC236}">
                  <a16:creationId xmlns:a16="http://schemas.microsoft.com/office/drawing/2014/main" id="{F41C7EC1-B122-D2F3-DC94-89E8537D39B2}"/>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8" name="Google Shape;2750;p74">
              <a:extLst>
                <a:ext uri="{FF2B5EF4-FFF2-40B4-BE49-F238E27FC236}">
                  <a16:creationId xmlns:a16="http://schemas.microsoft.com/office/drawing/2014/main" id="{53B9B2FD-B3EC-63C6-E19D-9D031FC074CD}"/>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09" name="Google Shape;2751;p74">
              <a:extLst>
                <a:ext uri="{FF2B5EF4-FFF2-40B4-BE49-F238E27FC236}">
                  <a16:creationId xmlns:a16="http://schemas.microsoft.com/office/drawing/2014/main" id="{1BE49F15-4898-B29F-A40D-4B03CFA622B4}"/>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0" name="Google Shape;2752;p74">
              <a:extLst>
                <a:ext uri="{FF2B5EF4-FFF2-40B4-BE49-F238E27FC236}">
                  <a16:creationId xmlns:a16="http://schemas.microsoft.com/office/drawing/2014/main" id="{37B758F1-1BAC-FB16-C635-A7BD2D9D6F6B}"/>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1" name="Google Shape;2753;p74">
              <a:extLst>
                <a:ext uri="{FF2B5EF4-FFF2-40B4-BE49-F238E27FC236}">
                  <a16:creationId xmlns:a16="http://schemas.microsoft.com/office/drawing/2014/main" id="{9DE4344E-B7A9-5799-8CD7-CE3AE5D4421E}"/>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2" name="Google Shape;2754;p74">
              <a:extLst>
                <a:ext uri="{FF2B5EF4-FFF2-40B4-BE49-F238E27FC236}">
                  <a16:creationId xmlns:a16="http://schemas.microsoft.com/office/drawing/2014/main" id="{A8DC11CD-1D51-B03E-DF3A-06643E068BD9}"/>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3" name="Google Shape;2755;p74">
              <a:extLst>
                <a:ext uri="{FF2B5EF4-FFF2-40B4-BE49-F238E27FC236}">
                  <a16:creationId xmlns:a16="http://schemas.microsoft.com/office/drawing/2014/main" id="{CD12DF55-B93C-2EAA-4CE1-A27DA23A3B32}"/>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pSp>
        <p:nvGrpSpPr>
          <p:cNvPr id="214" name="Google Shape;2747;p74">
            <a:extLst>
              <a:ext uri="{FF2B5EF4-FFF2-40B4-BE49-F238E27FC236}">
                <a16:creationId xmlns:a16="http://schemas.microsoft.com/office/drawing/2014/main" id="{222ACA3D-314B-9336-B2E9-4C9CA505A91B}"/>
              </a:ext>
            </a:extLst>
          </p:cNvPr>
          <p:cNvGrpSpPr/>
          <p:nvPr/>
        </p:nvGrpSpPr>
        <p:grpSpPr>
          <a:xfrm>
            <a:off x="1287204" y="4346413"/>
            <a:ext cx="354290" cy="373085"/>
            <a:chOff x="2807975" y="2278356"/>
            <a:chExt cx="354290" cy="489323"/>
          </a:xfrm>
        </p:grpSpPr>
        <p:sp>
          <p:nvSpPr>
            <p:cNvPr id="215" name="Google Shape;2748;p74">
              <a:extLst>
                <a:ext uri="{FF2B5EF4-FFF2-40B4-BE49-F238E27FC236}">
                  <a16:creationId xmlns:a16="http://schemas.microsoft.com/office/drawing/2014/main" id="{8A621B14-FC8B-50C2-EDE0-CE148840840A}"/>
                </a:ext>
              </a:extLst>
            </p:cNvPr>
            <p:cNvSpPr/>
            <p:nvPr/>
          </p:nvSpPr>
          <p:spPr>
            <a:xfrm>
              <a:off x="2807975" y="2544394"/>
              <a:ext cx="106958" cy="223285"/>
            </a:xfrm>
            <a:custGeom>
              <a:avLst/>
              <a:gdLst/>
              <a:ahLst/>
              <a:cxnLst/>
              <a:rect l="l" t="t" r="r" b="b"/>
              <a:pathLst>
                <a:path w="3585" h="7484" extrusionOk="0">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6" name="Google Shape;2749;p74">
              <a:extLst>
                <a:ext uri="{FF2B5EF4-FFF2-40B4-BE49-F238E27FC236}">
                  <a16:creationId xmlns:a16="http://schemas.microsoft.com/office/drawing/2014/main" id="{72BDAA5A-92B9-3D31-374E-BBA9ED247995}"/>
                </a:ext>
              </a:extLst>
            </p:cNvPr>
            <p:cNvSpPr/>
            <p:nvPr/>
          </p:nvSpPr>
          <p:spPr>
            <a:xfrm>
              <a:off x="3053964" y="2544394"/>
              <a:ext cx="108301" cy="221943"/>
            </a:xfrm>
            <a:custGeom>
              <a:avLst/>
              <a:gdLst/>
              <a:ahLst/>
              <a:cxnLst/>
              <a:rect l="l" t="t" r="r" b="b"/>
              <a:pathLst>
                <a:path w="3630" h="7439" extrusionOk="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7" name="Google Shape;2750;p74">
              <a:extLst>
                <a:ext uri="{FF2B5EF4-FFF2-40B4-BE49-F238E27FC236}">
                  <a16:creationId xmlns:a16="http://schemas.microsoft.com/office/drawing/2014/main" id="{EFDC5482-0510-D730-454E-F551DE226DAC}"/>
                </a:ext>
              </a:extLst>
            </p:cNvPr>
            <p:cNvSpPr/>
            <p:nvPr/>
          </p:nvSpPr>
          <p:spPr>
            <a:xfrm>
              <a:off x="3021862" y="2584492"/>
              <a:ext cx="34788" cy="160453"/>
            </a:xfrm>
            <a:custGeom>
              <a:avLst/>
              <a:gdLst/>
              <a:ahLst/>
              <a:cxnLst/>
              <a:rect l="l" t="t" r="r" b="b"/>
              <a:pathLst>
                <a:path w="1166" h="5378" extrusionOk="0">
                  <a:moveTo>
                    <a:pt x="1166" y="1"/>
                  </a:moveTo>
                  <a:cubicBezTo>
                    <a:pt x="1031" y="90"/>
                    <a:pt x="897" y="135"/>
                    <a:pt x="807" y="225"/>
                  </a:cubicBezTo>
                  <a:lnTo>
                    <a:pt x="1" y="2600"/>
                  </a:lnTo>
                  <a:lnTo>
                    <a:pt x="404" y="5378"/>
                  </a:lnTo>
                  <a:cubicBezTo>
                    <a:pt x="1031" y="3406"/>
                    <a:pt x="1166" y="121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8" name="Google Shape;2751;p74">
              <a:extLst>
                <a:ext uri="{FF2B5EF4-FFF2-40B4-BE49-F238E27FC236}">
                  <a16:creationId xmlns:a16="http://schemas.microsoft.com/office/drawing/2014/main" id="{A22C5C54-0FC9-DCCE-C869-E4B106C5853D}"/>
                </a:ext>
              </a:extLst>
            </p:cNvPr>
            <p:cNvSpPr/>
            <p:nvPr/>
          </p:nvSpPr>
          <p:spPr>
            <a:xfrm>
              <a:off x="2956374" y="2601886"/>
              <a:ext cx="53494" cy="44126"/>
            </a:xfrm>
            <a:custGeom>
              <a:avLst/>
              <a:gdLst/>
              <a:ahLst/>
              <a:cxnLst/>
              <a:rect l="l" t="t" r="r" b="b"/>
              <a:pathLst>
                <a:path w="1793" h="1479" extrusionOk="0">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19" name="Google Shape;2752;p74">
              <a:extLst>
                <a:ext uri="{FF2B5EF4-FFF2-40B4-BE49-F238E27FC236}">
                  <a16:creationId xmlns:a16="http://schemas.microsoft.com/office/drawing/2014/main" id="{96F839F6-E64A-97E0-7AE7-FD089B8D9F6E}"/>
                </a:ext>
              </a:extLst>
            </p:cNvPr>
            <p:cNvSpPr/>
            <p:nvPr/>
          </p:nvSpPr>
          <p:spPr>
            <a:xfrm>
              <a:off x="2913590" y="2584492"/>
              <a:ext cx="33445" cy="156455"/>
            </a:xfrm>
            <a:custGeom>
              <a:avLst/>
              <a:gdLst/>
              <a:ahLst/>
              <a:cxnLst/>
              <a:rect l="l" t="t" r="r" b="b"/>
              <a:pathLst>
                <a:path w="1121" h="5244" extrusionOk="0">
                  <a:moveTo>
                    <a:pt x="0" y="1"/>
                  </a:moveTo>
                  <a:cubicBezTo>
                    <a:pt x="0" y="1166"/>
                    <a:pt x="179" y="3272"/>
                    <a:pt x="762" y="5243"/>
                  </a:cubicBezTo>
                  <a:lnTo>
                    <a:pt x="1120" y="2600"/>
                  </a:lnTo>
                  <a:lnTo>
                    <a:pt x="314" y="225"/>
                  </a:lnTo>
                  <a:cubicBezTo>
                    <a:pt x="224" y="135"/>
                    <a:pt x="90" y="9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20" name="Google Shape;2753;p74">
              <a:extLst>
                <a:ext uri="{FF2B5EF4-FFF2-40B4-BE49-F238E27FC236}">
                  <a16:creationId xmlns:a16="http://schemas.microsoft.com/office/drawing/2014/main" id="{4F067E28-6CAA-395C-27F5-5FB2054519E2}"/>
                </a:ext>
              </a:extLst>
            </p:cNvPr>
            <p:cNvSpPr/>
            <p:nvPr/>
          </p:nvSpPr>
          <p:spPr>
            <a:xfrm>
              <a:off x="2961714" y="2675400"/>
              <a:ext cx="45469" cy="90937"/>
            </a:xfrm>
            <a:custGeom>
              <a:avLst/>
              <a:gdLst/>
              <a:ahLst/>
              <a:cxnLst/>
              <a:rect l="l" t="t" r="r" b="b"/>
              <a:pathLst>
                <a:path w="1524" h="3048" extrusionOk="0">
                  <a:moveTo>
                    <a:pt x="404" y="1"/>
                  </a:moveTo>
                  <a:lnTo>
                    <a:pt x="0" y="3048"/>
                  </a:lnTo>
                  <a:lnTo>
                    <a:pt x="1524" y="3048"/>
                  </a:lnTo>
                  <a:lnTo>
                    <a:pt x="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21" name="Google Shape;2754;p74">
              <a:extLst>
                <a:ext uri="{FF2B5EF4-FFF2-40B4-BE49-F238E27FC236}">
                  <a16:creationId xmlns:a16="http://schemas.microsoft.com/office/drawing/2014/main" id="{72B78389-029E-E507-937E-AC9097987F0C}"/>
                </a:ext>
              </a:extLst>
            </p:cNvPr>
            <p:cNvSpPr/>
            <p:nvPr/>
          </p:nvSpPr>
          <p:spPr>
            <a:xfrm>
              <a:off x="2881488" y="2426755"/>
              <a:ext cx="205921" cy="151084"/>
            </a:xfrm>
            <a:custGeom>
              <a:avLst/>
              <a:gdLst/>
              <a:ahLst/>
              <a:cxnLst/>
              <a:rect l="l" t="t" r="r" b="b"/>
              <a:pathLst>
                <a:path w="6902" h="5064" extrusionOk="0">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sp>
          <p:nvSpPr>
            <p:cNvPr id="222" name="Google Shape;2755;p74">
              <a:extLst>
                <a:ext uri="{FF2B5EF4-FFF2-40B4-BE49-F238E27FC236}">
                  <a16:creationId xmlns:a16="http://schemas.microsoft.com/office/drawing/2014/main" id="{88BBAC01-8B4B-0B20-8525-C2EF14E1BBC3}"/>
                </a:ext>
              </a:extLst>
            </p:cNvPr>
            <p:cNvSpPr/>
            <p:nvPr/>
          </p:nvSpPr>
          <p:spPr>
            <a:xfrm>
              <a:off x="2849415" y="2278356"/>
              <a:ext cx="237994" cy="135063"/>
            </a:xfrm>
            <a:custGeom>
              <a:avLst/>
              <a:gdLst/>
              <a:ahLst/>
              <a:cxnLst/>
              <a:rect l="l" t="t" r="r" b="b"/>
              <a:pathLst>
                <a:path w="7977" h="4527" extrusionOk="0">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503050000020004" pitchFamily="34" charset="0"/>
              </a:endParaRPr>
            </a:p>
          </p:txBody>
        </p:sp>
      </p:grpSp>
      <p:graphicFrame>
        <p:nvGraphicFramePr>
          <p:cNvPr id="225" name="Table 224">
            <a:extLst>
              <a:ext uri="{FF2B5EF4-FFF2-40B4-BE49-F238E27FC236}">
                <a16:creationId xmlns:a16="http://schemas.microsoft.com/office/drawing/2014/main" id="{07CD81DA-9C24-1FDB-CF17-8A9634CBDCB7}"/>
              </a:ext>
            </a:extLst>
          </p:cNvPr>
          <p:cNvGraphicFramePr>
            <a:graphicFrameLocks noGrp="1"/>
          </p:cNvGraphicFramePr>
          <p:nvPr>
            <p:extLst>
              <p:ext uri="{D42A27DB-BD31-4B8C-83A1-F6EECF244321}">
                <p14:modId xmlns:p14="http://schemas.microsoft.com/office/powerpoint/2010/main" val="2154446640"/>
              </p:ext>
            </p:extLst>
          </p:nvPr>
        </p:nvGraphicFramePr>
        <p:xfrm>
          <a:off x="2031053" y="1361681"/>
          <a:ext cx="6867686" cy="1181745"/>
        </p:xfrm>
        <a:graphic>
          <a:graphicData uri="http://schemas.openxmlformats.org/drawingml/2006/table">
            <a:tbl>
              <a:tblPr firstRow="1" bandRow="1">
                <a:tableStyleId>{5C22544A-7EE6-4342-B048-85BDC9FD1C3A}</a:tableStyleId>
              </a:tblPr>
              <a:tblGrid>
                <a:gridCol w="6867686">
                  <a:extLst>
                    <a:ext uri="{9D8B030D-6E8A-4147-A177-3AD203B41FA5}">
                      <a16:colId xmlns:a16="http://schemas.microsoft.com/office/drawing/2014/main" val="14639331"/>
                    </a:ext>
                  </a:extLst>
                </a:gridCol>
              </a:tblGrid>
              <a:tr h="1181745">
                <a:tc>
                  <a:txBody>
                    <a:bodyPr/>
                    <a:lstStyle/>
                    <a:p>
                      <a:pPr marL="0" lvl="0" indent="0">
                        <a:buNone/>
                      </a:pPr>
                      <a:r>
                        <a:rPr lang="en-US" sz="1400" b="0" i="0" u="none" strike="noStrike" noProof="0">
                          <a:solidFill>
                            <a:schemeClr val="tx1">
                              <a:lumMod val="85000"/>
                              <a:lumOff val="15000"/>
                            </a:schemeClr>
                          </a:solidFill>
                          <a:latin typeface="Fira Sans" panose="020B0503050000020004" pitchFamily="34" charset="0"/>
                        </a:rPr>
                        <a:t>1.Thousands of loan applications need to be approved by the bankers every day. </a:t>
                      </a:r>
                      <a:endParaRPr lang="en-US">
                        <a:latin typeface="Fira Sans" panose="020B0503050000020004" pitchFamily="34" charset="0"/>
                      </a:endParaRPr>
                    </a:p>
                    <a:p>
                      <a:pPr marL="0" lvl="0" indent="0">
                        <a:buNone/>
                      </a:pPr>
                      <a:endParaRPr lang="en-US" sz="1400" b="0" i="0" u="none" strike="noStrike" noProof="0">
                        <a:solidFill>
                          <a:schemeClr val="tx1">
                            <a:lumMod val="85000"/>
                            <a:lumOff val="15000"/>
                          </a:schemeClr>
                        </a:solidFill>
                        <a:latin typeface="Fira Sans" panose="020B0503050000020004" pitchFamily="34" charset="0"/>
                      </a:endParaRPr>
                    </a:p>
                    <a:p>
                      <a:pPr marL="0" lvl="0" indent="0">
                        <a:buNone/>
                      </a:pPr>
                      <a:r>
                        <a:rPr lang="en-US" sz="1400" b="0" i="0" u="none" strike="noStrike" noProof="0">
                          <a:solidFill>
                            <a:schemeClr val="tx1">
                              <a:lumMod val="85000"/>
                              <a:lumOff val="15000"/>
                            </a:schemeClr>
                          </a:solidFill>
                          <a:latin typeface="Fira Sans" panose="020B0503050000020004" pitchFamily="34" charset="0"/>
                        </a:rPr>
                        <a:t>2.The approval time of loan applications could be relative long. </a:t>
                      </a:r>
                    </a:p>
                    <a:p>
                      <a:pPr marL="0" lvl="0" indent="0">
                        <a:buNone/>
                      </a:pPr>
                      <a:endParaRPr lang="en-US" sz="1400" b="0" i="0" u="none" strike="noStrike" noProof="0">
                        <a:solidFill>
                          <a:schemeClr val="tx1">
                            <a:lumMod val="85000"/>
                            <a:lumOff val="15000"/>
                          </a:schemeClr>
                        </a:solidFill>
                        <a:latin typeface="Fira Sans" panose="020B0503050000020004" pitchFamily="34" charset="0"/>
                      </a:endParaRPr>
                    </a:p>
                    <a:p>
                      <a:pPr marL="0" lvl="0" indent="0">
                        <a:buNone/>
                      </a:pPr>
                      <a:r>
                        <a:rPr lang="en-US" sz="1400" b="0" i="0" u="none" strike="noStrike" noProof="0">
                          <a:solidFill>
                            <a:schemeClr val="tx1">
                              <a:lumMod val="85000"/>
                              <a:lumOff val="15000"/>
                            </a:schemeClr>
                          </a:solidFill>
                          <a:latin typeface="Fira Sans" panose="020B0503050000020004" pitchFamily="34" charset="0"/>
                        </a:rPr>
                        <a:t>3. Reduce the bank profits due to the long operation time</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45650643"/>
                  </a:ext>
                </a:extLst>
              </a:tr>
            </a:tbl>
          </a:graphicData>
        </a:graphic>
      </p:graphicFrame>
      <p:sp>
        <p:nvSpPr>
          <p:cNvPr id="14" name="Rectangle: Rounded Corners 13">
            <a:extLst>
              <a:ext uri="{FF2B5EF4-FFF2-40B4-BE49-F238E27FC236}">
                <a16:creationId xmlns:a16="http://schemas.microsoft.com/office/drawing/2014/main" id="{79E8BE4A-612C-039E-1B41-8974D778453B}"/>
              </a:ext>
            </a:extLst>
          </p:cNvPr>
          <p:cNvSpPr/>
          <p:nvPr/>
        </p:nvSpPr>
        <p:spPr>
          <a:xfrm>
            <a:off x="5400189" y="3738965"/>
            <a:ext cx="3501648" cy="1302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Char char="•"/>
            </a:pPr>
            <a:endParaRPr lang="en-US">
              <a:latin typeface="Fira Sans" panose="020B0503050000020004" pitchFamily="34" charset="0"/>
              <a:cs typeface="Arial"/>
            </a:endParaRPr>
          </a:p>
          <a:p>
            <a:pPr marL="285750" indent="-285750">
              <a:buFont typeface="Arial,Sans-Serif"/>
              <a:buChar char="•"/>
            </a:pPr>
            <a:endParaRPr lang="en-US">
              <a:solidFill>
                <a:schemeClr val="bg1"/>
              </a:solidFill>
              <a:latin typeface="Fira Sans" panose="020B0503050000020004" pitchFamily="34" charset="0"/>
              <a:cs typeface="Arial"/>
            </a:endParaRPr>
          </a:p>
          <a:p>
            <a:pPr marL="285750" indent="-285750">
              <a:buFont typeface="Arial,Sans-Serif"/>
              <a:buChar char="•"/>
            </a:pPr>
            <a:r>
              <a:rPr lang="en-US">
                <a:solidFill>
                  <a:schemeClr val="bg1"/>
                </a:solidFill>
                <a:latin typeface="Fira Sans" panose="020B0503050000020004" pitchFamily="34" charset="0"/>
                <a:cs typeface="Arial"/>
              </a:rPr>
              <a:t>Reduce the approval time of applications</a:t>
            </a:r>
            <a:endParaRPr lang="en-US">
              <a:solidFill>
                <a:schemeClr val="bg1"/>
              </a:solidFill>
              <a:latin typeface="Fira Sans" panose="020B0503050000020004" pitchFamily="34" charset="0"/>
            </a:endParaRPr>
          </a:p>
          <a:p>
            <a:pPr marL="285750" indent="-285750">
              <a:buFont typeface="Arial,Sans-Serif"/>
              <a:buChar char="•"/>
            </a:pPr>
            <a:r>
              <a:rPr lang="en-US">
                <a:solidFill>
                  <a:schemeClr val="bg1"/>
                </a:solidFill>
                <a:latin typeface="Fira Sans" panose="020B0503050000020004" pitchFamily="34" charset="0"/>
                <a:cs typeface="Arial"/>
              </a:rPr>
              <a:t>Reduce the pressure for the bankers</a:t>
            </a:r>
            <a:endParaRPr lang="en-US">
              <a:solidFill>
                <a:schemeClr val="bg1"/>
              </a:solidFill>
              <a:latin typeface="Fira Sans" panose="020B0503050000020004" pitchFamily="34" charset="0"/>
            </a:endParaRPr>
          </a:p>
          <a:p>
            <a:pPr marL="285750" indent="-285750">
              <a:buFont typeface="Arial,Sans-Serif"/>
              <a:buChar char="•"/>
            </a:pPr>
            <a:r>
              <a:rPr lang="en-US">
                <a:solidFill>
                  <a:schemeClr val="bg1"/>
                </a:solidFill>
                <a:latin typeface="Fira Sans" panose="020B0503050000020004" pitchFamily="34" charset="0"/>
                <a:cs typeface="Arial"/>
              </a:rPr>
              <a:t>Reduce the employment cost</a:t>
            </a:r>
          </a:p>
          <a:p>
            <a:pPr marL="285750" indent="-285750">
              <a:buFont typeface="Arial,Sans-Serif"/>
              <a:buChar char="•"/>
            </a:pPr>
            <a:endParaRPr lang="en-US">
              <a:solidFill>
                <a:schemeClr val="bg1"/>
              </a:solidFill>
              <a:latin typeface="Fira Sans" panose="020B0503050000020004" pitchFamily="34" charset="0"/>
              <a:cs typeface="Arial"/>
            </a:endParaRPr>
          </a:p>
          <a:p>
            <a:pPr marL="285750" indent="-285750" algn="ctr">
              <a:buChar char="•"/>
            </a:pPr>
            <a:endParaRPr lang="en-US">
              <a:latin typeface="Fira Sans" panose="020B0503050000020004" pitchFamily="34" charset="0"/>
              <a:cs typeface="Arial"/>
            </a:endParaRPr>
          </a:p>
        </p:txBody>
      </p:sp>
      <p:sp>
        <p:nvSpPr>
          <p:cNvPr id="24" name="TextBox 23">
            <a:extLst>
              <a:ext uri="{FF2B5EF4-FFF2-40B4-BE49-F238E27FC236}">
                <a16:creationId xmlns:a16="http://schemas.microsoft.com/office/drawing/2014/main" id="{51D8B0F4-27F0-4E8D-C4FA-0AC43DBFAD70}"/>
              </a:ext>
            </a:extLst>
          </p:cNvPr>
          <p:cNvSpPr txBox="1"/>
          <p:nvPr/>
        </p:nvSpPr>
        <p:spPr>
          <a:xfrm>
            <a:off x="2029309" y="2910774"/>
            <a:ext cx="29156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panose="020B0503050000020004" pitchFamily="34" charset="0"/>
              </a:rPr>
              <a:t>Apply machine learning models to the historical data to build up a loan default classifier</a:t>
            </a:r>
          </a:p>
          <a:p>
            <a:endParaRPr lang="en-US">
              <a:latin typeface="Fira Sans" panose="020B0503050000020004" pitchFamily="34" charset="0"/>
            </a:endParaRPr>
          </a:p>
        </p:txBody>
      </p:sp>
      <p:sp>
        <p:nvSpPr>
          <p:cNvPr id="224" name="Arrow: Right 223">
            <a:extLst>
              <a:ext uri="{FF2B5EF4-FFF2-40B4-BE49-F238E27FC236}">
                <a16:creationId xmlns:a16="http://schemas.microsoft.com/office/drawing/2014/main" id="{3A5DF6B8-B4EF-3AEF-5F4E-BBE6840F8F39}"/>
              </a:ext>
            </a:extLst>
          </p:cNvPr>
          <p:cNvSpPr/>
          <p:nvPr/>
        </p:nvSpPr>
        <p:spPr>
          <a:xfrm>
            <a:off x="5024609" y="3097007"/>
            <a:ext cx="328809" cy="3288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ira Sans" panose="020B0503050000020004" pitchFamily="34" charset="0"/>
            </a:endParaRPr>
          </a:p>
        </p:txBody>
      </p:sp>
      <p:sp>
        <p:nvSpPr>
          <p:cNvPr id="226" name="TextBox 225">
            <a:extLst>
              <a:ext uri="{FF2B5EF4-FFF2-40B4-BE49-F238E27FC236}">
                <a16:creationId xmlns:a16="http://schemas.microsoft.com/office/drawing/2014/main" id="{91522366-1B90-E365-63F7-8DB958EAE9ED}"/>
              </a:ext>
            </a:extLst>
          </p:cNvPr>
          <p:cNvSpPr txBox="1"/>
          <p:nvPr/>
        </p:nvSpPr>
        <p:spPr>
          <a:xfrm>
            <a:off x="5608448" y="2968894"/>
            <a:ext cx="32449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panose="020B0503050000020004" pitchFamily="34" charset="0"/>
              </a:rPr>
              <a:t>Screen out the high-risk loan application</a:t>
            </a:r>
          </a:p>
        </p:txBody>
      </p:sp>
      <p:sp>
        <p:nvSpPr>
          <p:cNvPr id="228" name="Google Shape;2683;p74">
            <a:extLst>
              <a:ext uri="{FF2B5EF4-FFF2-40B4-BE49-F238E27FC236}">
                <a16:creationId xmlns:a16="http://schemas.microsoft.com/office/drawing/2014/main" id="{C7D88CAC-DD8A-8A57-6786-632A30FE4DF6}"/>
              </a:ext>
            </a:extLst>
          </p:cNvPr>
          <p:cNvSpPr/>
          <p:nvPr/>
        </p:nvSpPr>
        <p:spPr>
          <a:xfrm>
            <a:off x="4031526" y="3433239"/>
            <a:ext cx="486669" cy="489324"/>
          </a:xfrm>
          <a:custGeom>
            <a:avLst/>
            <a:gdLst/>
            <a:ahLst/>
            <a:cxnLst/>
            <a:rect l="l" t="t" r="r" b="b"/>
            <a:pathLst>
              <a:path w="16312" h="16401" extrusionOk="0">
                <a:moveTo>
                  <a:pt x="13892" y="1972"/>
                </a:moveTo>
                <a:lnTo>
                  <a:pt x="13892" y="6095"/>
                </a:lnTo>
                <a:cubicBezTo>
                  <a:pt x="13085" y="6319"/>
                  <a:pt x="12458" y="7036"/>
                  <a:pt x="12458" y="7932"/>
                </a:cubicBezTo>
                <a:cubicBezTo>
                  <a:pt x="12458" y="8828"/>
                  <a:pt x="13085" y="9590"/>
                  <a:pt x="13892" y="9814"/>
                </a:cubicBezTo>
                <a:lnTo>
                  <a:pt x="13892" y="14429"/>
                </a:lnTo>
                <a:lnTo>
                  <a:pt x="11114" y="14429"/>
                </a:lnTo>
                <a:lnTo>
                  <a:pt x="11114" y="13444"/>
                </a:lnTo>
                <a:lnTo>
                  <a:pt x="8515" y="13444"/>
                </a:lnTo>
                <a:lnTo>
                  <a:pt x="8515" y="10083"/>
                </a:lnTo>
                <a:lnTo>
                  <a:pt x="10710" y="7887"/>
                </a:lnTo>
                <a:lnTo>
                  <a:pt x="8515" y="5691"/>
                </a:lnTo>
                <a:lnTo>
                  <a:pt x="8515" y="2868"/>
                </a:lnTo>
                <a:lnTo>
                  <a:pt x="11114" y="2868"/>
                </a:lnTo>
                <a:lnTo>
                  <a:pt x="11114" y="1972"/>
                </a:lnTo>
                <a:close/>
                <a:moveTo>
                  <a:pt x="5064" y="1"/>
                </a:moveTo>
                <a:lnTo>
                  <a:pt x="5064" y="2913"/>
                </a:lnTo>
                <a:lnTo>
                  <a:pt x="7618" y="2913"/>
                </a:lnTo>
                <a:lnTo>
                  <a:pt x="7618" y="5736"/>
                </a:lnTo>
                <a:lnTo>
                  <a:pt x="5468" y="7932"/>
                </a:lnTo>
                <a:lnTo>
                  <a:pt x="7618" y="10128"/>
                </a:lnTo>
                <a:lnTo>
                  <a:pt x="7618" y="13488"/>
                </a:lnTo>
                <a:lnTo>
                  <a:pt x="5064" y="13488"/>
                </a:lnTo>
                <a:lnTo>
                  <a:pt x="5064" y="14474"/>
                </a:lnTo>
                <a:lnTo>
                  <a:pt x="2376" y="14474"/>
                </a:lnTo>
                <a:lnTo>
                  <a:pt x="2376" y="9814"/>
                </a:lnTo>
                <a:cubicBezTo>
                  <a:pt x="3182" y="9590"/>
                  <a:pt x="3810" y="8828"/>
                  <a:pt x="3810" y="7932"/>
                </a:cubicBezTo>
                <a:cubicBezTo>
                  <a:pt x="3810" y="6901"/>
                  <a:pt x="3003" y="6050"/>
                  <a:pt x="1928" y="6050"/>
                </a:cubicBezTo>
                <a:cubicBezTo>
                  <a:pt x="852" y="6050"/>
                  <a:pt x="1" y="6901"/>
                  <a:pt x="1" y="7932"/>
                </a:cubicBezTo>
                <a:cubicBezTo>
                  <a:pt x="1" y="8828"/>
                  <a:pt x="628" y="9590"/>
                  <a:pt x="1480" y="9814"/>
                </a:cubicBezTo>
                <a:lnTo>
                  <a:pt x="1480" y="15415"/>
                </a:lnTo>
                <a:lnTo>
                  <a:pt x="5109" y="15415"/>
                </a:lnTo>
                <a:lnTo>
                  <a:pt x="5109" y="16401"/>
                </a:lnTo>
                <a:lnTo>
                  <a:pt x="11158" y="16401"/>
                </a:lnTo>
                <a:lnTo>
                  <a:pt x="11158" y="15415"/>
                </a:lnTo>
                <a:lnTo>
                  <a:pt x="14922" y="15415"/>
                </a:lnTo>
                <a:lnTo>
                  <a:pt x="14922" y="9814"/>
                </a:lnTo>
                <a:cubicBezTo>
                  <a:pt x="15684" y="9635"/>
                  <a:pt x="16311" y="8828"/>
                  <a:pt x="16311" y="7932"/>
                </a:cubicBezTo>
                <a:cubicBezTo>
                  <a:pt x="16311" y="7036"/>
                  <a:pt x="15684" y="6319"/>
                  <a:pt x="14878" y="6095"/>
                </a:cubicBezTo>
                <a:lnTo>
                  <a:pt x="14878" y="986"/>
                </a:lnTo>
                <a:lnTo>
                  <a:pt x="11114" y="986"/>
                </a:lnTo>
                <a:lnTo>
                  <a:pt x="11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HK" altLang="en-US">
              <a:latin typeface="Fira Sans" panose="020B0503050000020004" pitchFamily="34" charset="0"/>
            </a:endParaRPr>
          </a:p>
        </p:txBody>
      </p:sp>
      <p:pic>
        <p:nvPicPr>
          <p:cNvPr id="229" name="Picture 228" descr="Unqualified? Knowing when to Apply for a Job">
            <a:extLst>
              <a:ext uri="{FF2B5EF4-FFF2-40B4-BE49-F238E27FC236}">
                <a16:creationId xmlns:a16="http://schemas.microsoft.com/office/drawing/2014/main" id="{68995B43-BBBA-C2CC-BB9A-D3AEA45FFC26}"/>
              </a:ext>
            </a:extLst>
          </p:cNvPr>
          <p:cNvPicPr>
            <a:picLocks noChangeAspect="1"/>
          </p:cNvPicPr>
          <p:nvPr/>
        </p:nvPicPr>
        <p:blipFill>
          <a:blip r:embed="rId3"/>
          <a:stretch>
            <a:fillRect/>
          </a:stretch>
        </p:blipFill>
        <p:spPr>
          <a:xfrm>
            <a:off x="8106582" y="3136469"/>
            <a:ext cx="796226" cy="585062"/>
          </a:xfrm>
          <a:prstGeom prst="rect">
            <a:avLst/>
          </a:prstGeom>
        </p:spPr>
      </p:pic>
    </p:spTree>
    <p:extLst>
      <p:ext uri="{BB962C8B-B14F-4D97-AF65-F5344CB8AC3E}">
        <p14:creationId xmlns:p14="http://schemas.microsoft.com/office/powerpoint/2010/main" val="3627190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8F0D-D7A7-07F9-02C7-A5A952A9FB03}"/>
              </a:ext>
            </a:extLst>
          </p:cNvPr>
          <p:cNvSpPr>
            <a:spLocks noGrp="1"/>
          </p:cNvSpPr>
          <p:nvPr>
            <p:ph type="title"/>
          </p:nvPr>
        </p:nvSpPr>
        <p:spPr/>
        <p:txBody>
          <a:bodyPr/>
          <a:lstStyle/>
          <a:p>
            <a:r>
              <a:rPr lang="en-US" b="1">
                <a:solidFill>
                  <a:schemeClr val="tx1"/>
                </a:solidFill>
                <a:cs typeface="Times"/>
              </a:rPr>
              <a:t>Feature importance</a:t>
            </a:r>
            <a:endParaRPr lang="en-US">
              <a:solidFill>
                <a:schemeClr val="tx1"/>
              </a:solidFill>
            </a:endParaRPr>
          </a:p>
        </p:txBody>
      </p:sp>
      <p:sp>
        <p:nvSpPr>
          <p:cNvPr id="4" name="TextBox 3">
            <a:extLst>
              <a:ext uri="{FF2B5EF4-FFF2-40B4-BE49-F238E27FC236}">
                <a16:creationId xmlns:a16="http://schemas.microsoft.com/office/drawing/2014/main" id="{63E6EDD2-2BE2-1C04-3051-E842D99FB52C}"/>
              </a:ext>
            </a:extLst>
          </p:cNvPr>
          <p:cNvSpPr txBox="1"/>
          <p:nvPr/>
        </p:nvSpPr>
        <p:spPr>
          <a:xfrm>
            <a:off x="2731577" y="1143001"/>
            <a:ext cx="62961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Fira Sans" panose="020B0503050000020004" pitchFamily="34" charset="0"/>
            </a:endParaRPr>
          </a:p>
        </p:txBody>
      </p:sp>
      <p:pic>
        <p:nvPicPr>
          <p:cNvPr id="5" name="Picture 4" descr="Visa Credit Cards | Visa">
            <a:extLst>
              <a:ext uri="{FF2B5EF4-FFF2-40B4-BE49-F238E27FC236}">
                <a16:creationId xmlns:a16="http://schemas.microsoft.com/office/drawing/2014/main" id="{7A978044-7DAD-B71A-B289-6BA0FF68F7B1}"/>
              </a:ext>
            </a:extLst>
          </p:cNvPr>
          <p:cNvPicPr>
            <a:picLocks noChangeAspect="1"/>
          </p:cNvPicPr>
          <p:nvPr/>
        </p:nvPicPr>
        <p:blipFill>
          <a:blip r:embed="rId3"/>
          <a:stretch>
            <a:fillRect/>
          </a:stretch>
        </p:blipFill>
        <p:spPr>
          <a:xfrm>
            <a:off x="323527" y="1141890"/>
            <a:ext cx="2084522" cy="1179120"/>
          </a:xfrm>
          <a:prstGeom prst="rect">
            <a:avLst/>
          </a:prstGeom>
        </p:spPr>
      </p:pic>
      <p:graphicFrame>
        <p:nvGraphicFramePr>
          <p:cNvPr id="6" name="Table 5">
            <a:extLst>
              <a:ext uri="{FF2B5EF4-FFF2-40B4-BE49-F238E27FC236}">
                <a16:creationId xmlns:a16="http://schemas.microsoft.com/office/drawing/2014/main" id="{D0E77003-4D29-8C39-FBC0-FF11D4FFD6C1}"/>
              </a:ext>
            </a:extLst>
          </p:cNvPr>
          <p:cNvGraphicFramePr>
            <a:graphicFrameLocks noGrp="1"/>
          </p:cNvGraphicFramePr>
          <p:nvPr>
            <p:extLst>
              <p:ext uri="{D42A27DB-BD31-4B8C-83A1-F6EECF244321}">
                <p14:modId xmlns:p14="http://schemas.microsoft.com/office/powerpoint/2010/main" val="3910639112"/>
              </p:ext>
            </p:extLst>
          </p:nvPr>
        </p:nvGraphicFramePr>
        <p:xfrm>
          <a:off x="180943" y="2494995"/>
          <a:ext cx="2499739" cy="1885623"/>
        </p:xfrm>
        <a:graphic>
          <a:graphicData uri="http://schemas.openxmlformats.org/drawingml/2006/table">
            <a:tbl>
              <a:tblPr firstRow="1" bandRow="1">
                <a:tableStyleId>{5C22544A-7EE6-4342-B048-85BDC9FD1C3A}</a:tableStyleId>
              </a:tblPr>
              <a:tblGrid>
                <a:gridCol w="1401298">
                  <a:extLst>
                    <a:ext uri="{9D8B030D-6E8A-4147-A177-3AD203B41FA5}">
                      <a16:colId xmlns:a16="http://schemas.microsoft.com/office/drawing/2014/main" val="729369399"/>
                    </a:ext>
                  </a:extLst>
                </a:gridCol>
                <a:gridCol w="1098441">
                  <a:extLst>
                    <a:ext uri="{9D8B030D-6E8A-4147-A177-3AD203B41FA5}">
                      <a16:colId xmlns:a16="http://schemas.microsoft.com/office/drawing/2014/main" val="1999890839"/>
                    </a:ext>
                  </a:extLst>
                </a:gridCol>
              </a:tblGrid>
              <a:tr h="670325">
                <a:tc>
                  <a:txBody>
                    <a:bodyPr/>
                    <a:lstStyle/>
                    <a:p>
                      <a:r>
                        <a:rPr lang="en-US">
                          <a:latin typeface="Fira Sans" panose="020B0503050000020004" pitchFamily="34" charset="0"/>
                        </a:rPr>
                        <a:t>Credit Rating system</a:t>
                      </a:r>
                    </a:p>
                  </a:txBody>
                  <a:tcPr/>
                </a:tc>
                <a:tc>
                  <a:txBody>
                    <a:bodyPr/>
                    <a:lstStyle/>
                    <a:p>
                      <a:pPr algn="ctr"/>
                      <a:endParaRPr lang="en-US">
                        <a:latin typeface="Fira Sans" panose="020B0503050000020004" pitchFamily="34" charset="0"/>
                      </a:endParaRPr>
                    </a:p>
                    <a:p>
                      <a:pPr lvl="0" algn="ctr">
                        <a:buNone/>
                      </a:pPr>
                      <a:r>
                        <a:rPr lang="en-US">
                          <a:latin typeface="Fira Sans" panose="020B0503050000020004" pitchFamily="34" charset="0"/>
                        </a:rPr>
                        <a:t>Grade</a:t>
                      </a:r>
                    </a:p>
                  </a:txBody>
                  <a:tcPr/>
                </a:tc>
                <a:extLst>
                  <a:ext uri="{0D108BD9-81ED-4DB2-BD59-A6C34878D82A}">
                    <a16:rowId xmlns:a16="http://schemas.microsoft.com/office/drawing/2014/main" val="3540559585"/>
                  </a:ext>
                </a:extLst>
              </a:tr>
              <a:tr h="473696">
                <a:tc>
                  <a:txBody>
                    <a:bodyPr/>
                    <a:lstStyle/>
                    <a:p>
                      <a:pPr marR="0" lvl="0" algn="l" rtl="0">
                        <a:lnSpc>
                          <a:spcPct val="100000"/>
                        </a:lnSpc>
                        <a:spcBef>
                          <a:spcPts val="0"/>
                        </a:spcBef>
                        <a:spcAft>
                          <a:spcPts val="0"/>
                        </a:spcAft>
                        <a:buClr>
                          <a:srgbClr val="000000"/>
                        </a:buClr>
                        <a:buFont typeface="Arial"/>
                        <a:buNone/>
                      </a:pPr>
                      <a:r>
                        <a:rPr lang="en-US" sz="1400" b="0" i="0" u="none" strike="noStrike" cap="none" noProof="0">
                          <a:solidFill>
                            <a:schemeClr val="dk1"/>
                          </a:solidFill>
                          <a:latin typeface="Fira Sans" panose="020B0503050000020004" pitchFamily="34" charset="0"/>
                          <a:ea typeface="+mn-ea"/>
                          <a:cs typeface="+mn-cs"/>
                          <a:sym typeface="Arial"/>
                        </a:rPr>
                        <a:t>Good credit rating</a:t>
                      </a:r>
                      <a:endParaRPr lang="en-US" sz="1400" b="0" i="0" u="none" strike="noStrike" cap="none">
                        <a:solidFill>
                          <a:schemeClr val="dk1"/>
                        </a:solidFill>
                        <a:latin typeface="Fira Sans" panose="020B0503050000020004" pitchFamily="34" charset="0"/>
                        <a:ea typeface="+mn-ea"/>
                        <a:cs typeface="+mn-cs"/>
                        <a:sym typeface="Arial"/>
                      </a:endParaRPr>
                    </a:p>
                  </a:txBody>
                  <a:tcPr/>
                </a:tc>
                <a:tc>
                  <a:txBody>
                    <a:bodyPr/>
                    <a:lstStyle/>
                    <a:p>
                      <a:r>
                        <a:rPr lang="en-US">
                          <a:latin typeface="Fira Sans" panose="020B0503050000020004" pitchFamily="34" charset="0"/>
                        </a:rPr>
                        <a:t>A, B, C</a:t>
                      </a:r>
                    </a:p>
                  </a:txBody>
                  <a:tcPr/>
                </a:tc>
                <a:extLst>
                  <a:ext uri="{0D108BD9-81ED-4DB2-BD59-A6C34878D82A}">
                    <a16:rowId xmlns:a16="http://schemas.microsoft.com/office/drawing/2014/main" val="996038158"/>
                  </a:ext>
                </a:extLst>
              </a:tr>
              <a:tr h="697138">
                <a:tc>
                  <a:txBody>
                    <a:bodyPr/>
                    <a:lstStyle/>
                    <a:p>
                      <a:r>
                        <a:rPr lang="en-US">
                          <a:latin typeface="Fira Sans" panose="020B0503050000020004" pitchFamily="34" charset="0"/>
                        </a:rPr>
                        <a:t>Unfavorable credit rating</a:t>
                      </a:r>
                    </a:p>
                  </a:txBody>
                  <a:tcPr/>
                </a:tc>
                <a:tc>
                  <a:txBody>
                    <a:bodyPr/>
                    <a:lstStyle/>
                    <a:p>
                      <a:r>
                        <a:rPr lang="en-US">
                          <a:latin typeface="Fira Sans" panose="020B0503050000020004" pitchFamily="34" charset="0"/>
                        </a:rPr>
                        <a:t>D or below</a:t>
                      </a:r>
                    </a:p>
                  </a:txBody>
                  <a:tcPr/>
                </a:tc>
                <a:extLst>
                  <a:ext uri="{0D108BD9-81ED-4DB2-BD59-A6C34878D82A}">
                    <a16:rowId xmlns:a16="http://schemas.microsoft.com/office/drawing/2014/main" val="2441654471"/>
                  </a:ext>
                </a:extLst>
              </a:tr>
            </a:tbl>
          </a:graphicData>
        </a:graphic>
      </p:graphicFrame>
      <p:sp>
        <p:nvSpPr>
          <p:cNvPr id="3" name="TextBox 2">
            <a:extLst>
              <a:ext uri="{FF2B5EF4-FFF2-40B4-BE49-F238E27FC236}">
                <a16:creationId xmlns:a16="http://schemas.microsoft.com/office/drawing/2014/main" id="{2484BF43-E42E-3A3A-B8B4-7CDAB3EA4AFC}"/>
              </a:ext>
            </a:extLst>
          </p:cNvPr>
          <p:cNvSpPr txBox="1"/>
          <p:nvPr/>
        </p:nvSpPr>
        <p:spPr>
          <a:xfrm>
            <a:off x="101707" y="4426703"/>
            <a:ext cx="31965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latin typeface="Fira Sans" panose="020B0503050000020004" pitchFamily="34" charset="0"/>
              </a:rPr>
              <a:t>https://www.transunion.hk/education/credit-monitoring</a:t>
            </a:r>
          </a:p>
        </p:txBody>
      </p:sp>
      <p:sp>
        <p:nvSpPr>
          <p:cNvPr id="8" name="Rectangle: Rounded Corners 7">
            <a:extLst>
              <a:ext uri="{FF2B5EF4-FFF2-40B4-BE49-F238E27FC236}">
                <a16:creationId xmlns:a16="http://schemas.microsoft.com/office/drawing/2014/main" id="{9FBBB18E-2E30-57AB-F5B7-B57A210D7F63}"/>
              </a:ext>
            </a:extLst>
          </p:cNvPr>
          <p:cNvSpPr/>
          <p:nvPr/>
        </p:nvSpPr>
        <p:spPr>
          <a:xfrm>
            <a:off x="3404782" y="2833283"/>
            <a:ext cx="4673708" cy="1496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panose="020B0503050000020004" pitchFamily="34" charset="0"/>
              <a:cs typeface="Arial"/>
            </a:endParaRPr>
          </a:p>
          <a:p>
            <a:pPr marL="285750" indent="-285750">
              <a:buFont typeface="Arial,Sans-Serif"/>
              <a:buChar char="•"/>
            </a:pPr>
            <a:r>
              <a:rPr lang="en-US">
                <a:solidFill>
                  <a:schemeClr val="bg1"/>
                </a:solidFill>
                <a:latin typeface="Fira Sans" panose="020B0503050000020004" pitchFamily="34" charset="0"/>
                <a:cs typeface="Arial"/>
              </a:rPr>
              <a:t>Find out the top three most important features from different machine learning model.</a:t>
            </a:r>
          </a:p>
          <a:p>
            <a:endParaRPr lang="en-US">
              <a:solidFill>
                <a:schemeClr val="bg1"/>
              </a:solidFill>
              <a:latin typeface="Fira Sans" panose="020B0503050000020004" pitchFamily="34" charset="0"/>
              <a:cs typeface="Arial"/>
            </a:endParaRPr>
          </a:p>
          <a:p>
            <a:pPr marL="285750" indent="-285750">
              <a:buFont typeface="Arial,Sans-Serif"/>
              <a:buChar char="•"/>
            </a:pPr>
            <a:r>
              <a:rPr lang="en-US">
                <a:solidFill>
                  <a:schemeClr val="bg1"/>
                </a:solidFill>
                <a:latin typeface="Fira Sans"/>
                <a:cs typeface="Arial"/>
              </a:rPr>
              <a:t>Provide some insight to the lenders.</a:t>
            </a:r>
          </a:p>
          <a:p>
            <a:pPr marL="285750" indent="-285750">
              <a:buFont typeface="Arial,Sans-Serif"/>
              <a:buChar char="•"/>
            </a:pPr>
            <a:endParaRPr lang="en-US">
              <a:latin typeface="Fira Sans" panose="020B0503050000020004" pitchFamily="34" charset="0"/>
              <a:cs typeface="Arial"/>
            </a:endParaRPr>
          </a:p>
          <a:p>
            <a:pPr marL="285750" indent="-285750" algn="ctr">
              <a:buChar char="•"/>
            </a:pPr>
            <a:endParaRPr lang="en-US">
              <a:latin typeface="Fira Sans" panose="020B0503050000020004" pitchFamily="34" charset="0"/>
              <a:cs typeface="Arial"/>
            </a:endParaRPr>
          </a:p>
        </p:txBody>
      </p:sp>
      <p:sp>
        <p:nvSpPr>
          <p:cNvPr id="9" name="TextBox 8">
            <a:extLst>
              <a:ext uri="{FF2B5EF4-FFF2-40B4-BE49-F238E27FC236}">
                <a16:creationId xmlns:a16="http://schemas.microsoft.com/office/drawing/2014/main" id="{833D6DD2-5D23-C9DB-CBC7-6BB854E98347}"/>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Fira Sans" panose="020B0503050000020004" pitchFamily="34" charset="0"/>
            </a:endParaRPr>
          </a:p>
        </p:txBody>
      </p:sp>
      <p:graphicFrame>
        <p:nvGraphicFramePr>
          <p:cNvPr id="11" name="Table 10">
            <a:extLst>
              <a:ext uri="{FF2B5EF4-FFF2-40B4-BE49-F238E27FC236}">
                <a16:creationId xmlns:a16="http://schemas.microsoft.com/office/drawing/2014/main" id="{A4F4B922-CEF9-920D-058A-0DA99F1211E8}"/>
              </a:ext>
            </a:extLst>
          </p:cNvPr>
          <p:cNvGraphicFramePr>
            <a:graphicFrameLocks noGrp="1"/>
          </p:cNvGraphicFramePr>
          <p:nvPr>
            <p:extLst>
              <p:ext uri="{D42A27DB-BD31-4B8C-83A1-F6EECF244321}">
                <p14:modId xmlns:p14="http://schemas.microsoft.com/office/powerpoint/2010/main" val="609084421"/>
              </p:ext>
            </p:extLst>
          </p:nvPr>
        </p:nvGraphicFramePr>
        <p:xfrm>
          <a:off x="2780008" y="1191432"/>
          <a:ext cx="6044338" cy="1026762"/>
        </p:xfrm>
        <a:graphic>
          <a:graphicData uri="http://schemas.openxmlformats.org/drawingml/2006/table">
            <a:tbl>
              <a:tblPr firstRow="1" bandRow="1">
                <a:tableStyleId>{5C22544A-7EE6-4342-B048-85BDC9FD1C3A}</a:tableStyleId>
              </a:tblPr>
              <a:tblGrid>
                <a:gridCol w="6044338">
                  <a:extLst>
                    <a:ext uri="{9D8B030D-6E8A-4147-A177-3AD203B41FA5}">
                      <a16:colId xmlns:a16="http://schemas.microsoft.com/office/drawing/2014/main" val="14639331"/>
                    </a:ext>
                  </a:extLst>
                </a:gridCol>
              </a:tblGrid>
              <a:tr h="1026762">
                <a:tc>
                  <a:txBody>
                    <a:bodyPr/>
                    <a:lstStyle/>
                    <a:p>
                      <a:pPr marL="0" lvl="0" indent="0">
                        <a:buNone/>
                      </a:pPr>
                      <a:r>
                        <a:rPr lang="en-US" sz="1400" b="0" i="0" u="none" strike="noStrike" noProof="0">
                          <a:solidFill>
                            <a:srgbClr val="000000"/>
                          </a:solidFill>
                          <a:latin typeface="Fira Sans" panose="020B0503050000020004" pitchFamily="34" charset="0"/>
                        </a:rPr>
                        <a:t>In the bank credit card system, bankers put a heavy weight on characters which are TransUnion scores provided by the TransUnion company to evaluate customers' credit card applications.</a:t>
                      </a:r>
                      <a:endParaRPr lang="en-US">
                        <a:latin typeface="Fira Sans" panose="020B0503050000020004" pitchFamily="34" charset="0"/>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45650643"/>
                  </a:ext>
                </a:extLst>
              </a:tr>
            </a:tbl>
          </a:graphicData>
        </a:graphic>
      </p:graphicFrame>
    </p:spTree>
    <p:extLst>
      <p:ext uri="{BB962C8B-B14F-4D97-AF65-F5344CB8AC3E}">
        <p14:creationId xmlns:p14="http://schemas.microsoft.com/office/powerpoint/2010/main" val="4272326763"/>
      </p:ext>
    </p:extLst>
  </p:cSld>
  <p:clrMapOvr>
    <a:masterClrMapping/>
  </p:clrMapOvr>
</p:sld>
</file>

<file path=ppt/theme/theme1.xml><?xml version="1.0" encoding="utf-8"?>
<a:theme xmlns:a="http://schemas.openxmlformats.org/drawingml/2006/main" name="Finance Infographics by Slidesgo">
  <a:themeElements>
    <a:clrScheme name="Simple Light">
      <a:dk1>
        <a:srgbClr val="000000"/>
      </a:dk1>
      <a:lt1>
        <a:srgbClr val="FFFFFF"/>
      </a:lt1>
      <a:dk2>
        <a:srgbClr val="0D3E65"/>
      </a:dk2>
      <a:lt2>
        <a:srgbClr val="1F5B84"/>
      </a:lt2>
      <a:accent1>
        <a:srgbClr val="3280AD"/>
      </a:accent1>
      <a:accent2>
        <a:srgbClr val="54AED6"/>
      </a:accent2>
      <a:accent3>
        <a:srgbClr val="F6A53C"/>
      </a:accent3>
      <a:accent4>
        <a:srgbClr val="FED57D"/>
      </a:accent4>
      <a:accent5>
        <a:srgbClr val="B0E6FF"/>
      </a:accent5>
      <a:accent6>
        <a:srgbClr val="1F5B8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D87BEED2E94C46841440882B38C8AF" ma:contentTypeVersion="14" ma:contentTypeDescription="Create a new document." ma:contentTypeScope="" ma:versionID="00d94b08cc72cc55bcef8da44ef498cd">
  <xsd:schema xmlns:xsd="http://www.w3.org/2001/XMLSchema" xmlns:xs="http://www.w3.org/2001/XMLSchema" xmlns:p="http://schemas.microsoft.com/office/2006/metadata/properties" xmlns:ns3="fe31fae6-b612-449e-b1a8-6ab92d15e7a7" xmlns:ns4="697506c5-8e89-4616-acc7-f6e743de0533" targetNamespace="http://schemas.microsoft.com/office/2006/metadata/properties" ma:root="true" ma:fieldsID="5f1fdb21ab7693549544a89437d1bd8d" ns3:_="" ns4:_="">
    <xsd:import namespace="fe31fae6-b612-449e-b1a8-6ab92d15e7a7"/>
    <xsd:import namespace="697506c5-8e89-4616-acc7-f6e743de05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1fae6-b612-449e-b1a8-6ab92d15e7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7506c5-8e89-4616-acc7-f6e743de05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e31fae6-b612-449e-b1a8-6ab92d15e7a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D56E50-40FC-4E62-A36B-0F7B93DF6444}">
  <ds:schemaRefs>
    <ds:schemaRef ds:uri="697506c5-8e89-4616-acc7-f6e743de0533"/>
    <ds:schemaRef ds:uri="fe31fae6-b612-449e-b1a8-6ab92d15e7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EA97B27-6CED-4CE4-B674-F373989F44EE}">
  <ds:schemaRefs>
    <ds:schemaRef ds:uri="http://purl.org/dc/dcmitype/"/>
    <ds:schemaRef ds:uri="http://purl.org/dc/elements/1.1/"/>
    <ds:schemaRef ds:uri="http://www.w3.org/XML/1998/namespace"/>
    <ds:schemaRef ds:uri="http://schemas.microsoft.com/office/2006/documentManagement/types"/>
    <ds:schemaRef ds:uri="http://purl.org/dc/terms/"/>
    <ds:schemaRef ds:uri="fe31fae6-b612-449e-b1a8-6ab92d15e7a7"/>
    <ds:schemaRef ds:uri="http://schemas.microsoft.com/office/infopath/2007/PartnerControls"/>
    <ds:schemaRef ds:uri="http://schemas.openxmlformats.org/package/2006/metadata/core-properties"/>
    <ds:schemaRef ds:uri="697506c5-8e89-4616-acc7-f6e743de0533"/>
    <ds:schemaRef ds:uri="http://schemas.microsoft.com/office/2006/metadata/properties"/>
  </ds:schemaRefs>
</ds:datastoreItem>
</file>

<file path=customXml/itemProps3.xml><?xml version="1.0" encoding="utf-8"?>
<ds:datastoreItem xmlns:ds="http://schemas.openxmlformats.org/officeDocument/2006/customXml" ds:itemID="{7518C917-9EC3-44C3-BE48-93945708D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TotalTime>
  <Words>5877</Words>
  <Application>Microsoft Office PowerPoint</Application>
  <PresentationFormat>如螢幕大小 (16:9)</PresentationFormat>
  <Paragraphs>653</Paragraphs>
  <Slides>59</Slides>
  <Notes>57</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59</vt:i4>
      </vt:variant>
    </vt:vector>
  </HeadingPairs>
  <TitlesOfParts>
    <vt:vector size="71" baseType="lpstr">
      <vt:lpstr>Fira Sans</vt:lpstr>
      <vt:lpstr>Arial,Sans-Serif</vt:lpstr>
      <vt:lpstr>Arial</vt:lpstr>
      <vt:lpstr>Fira Sans Condensed ExtraBold</vt:lpstr>
      <vt:lpstr>Fira Sans Extra Condensed Medium</vt:lpstr>
      <vt:lpstr>Calibri</vt:lpstr>
      <vt:lpstr>Proxima Nova</vt:lpstr>
      <vt:lpstr>Google Sans</vt:lpstr>
      <vt:lpstr>Proxima Nova Semibold</vt:lpstr>
      <vt:lpstr>-apple-system</vt:lpstr>
      <vt:lpstr>Finance Infographics by Slidesgo</vt:lpstr>
      <vt:lpstr>Slidesgo Final Pages</vt:lpstr>
      <vt:lpstr>Credit Risk Analysis</vt:lpstr>
      <vt:lpstr>Table of Contents</vt:lpstr>
      <vt:lpstr>1. Introduction</vt:lpstr>
      <vt:lpstr>What is Credit Risk? </vt:lpstr>
      <vt:lpstr>Why is it important?</vt:lpstr>
      <vt:lpstr>2. Problem</vt:lpstr>
      <vt:lpstr>Steps of loan application</vt:lpstr>
      <vt:lpstr>Loan Default Classifier</vt:lpstr>
      <vt:lpstr>Feature importance</vt:lpstr>
      <vt:lpstr>3. Data Preparation</vt:lpstr>
      <vt:lpstr>Data Collection </vt:lpstr>
      <vt:lpstr>Data Cleansing </vt:lpstr>
      <vt:lpstr>Remove Outliers for 8 Numeric Variables  </vt:lpstr>
      <vt:lpstr>Data Preprocessing</vt:lpstr>
      <vt:lpstr>Scheme Overview – Data Preprocessing </vt:lpstr>
      <vt:lpstr>PowerPoint 簡報</vt:lpstr>
      <vt:lpstr>PowerPoint 簡報</vt:lpstr>
      <vt:lpstr>PowerPoint 簡報</vt:lpstr>
      <vt:lpstr>PowerPoint 簡報</vt:lpstr>
      <vt:lpstr>4. Data Visualization</vt:lpstr>
      <vt:lpstr>What we want to observe?</vt:lpstr>
      <vt:lpstr>The proportion of loan defaulters and non-defaulters</vt:lpstr>
      <vt:lpstr>Home ownership vs Loan status</vt:lpstr>
      <vt:lpstr>Loan grade vs Loan status</vt:lpstr>
      <vt:lpstr>Q: Consider for categorical variables only, what are the most important factors of loan default? </vt:lpstr>
      <vt:lpstr>The correlation of the continuous variables</vt:lpstr>
      <vt:lpstr>5. Model Building</vt:lpstr>
      <vt:lpstr>1. Logistic Regression</vt:lpstr>
      <vt:lpstr>1-1. Logistic Regression without hyperparameter tuning </vt:lpstr>
      <vt:lpstr>1-2. Logistic Regression with hyperparameter tuning </vt:lpstr>
      <vt:lpstr>1-3. Logistic Regression with hyperparameter tuning </vt:lpstr>
      <vt:lpstr>1-4. Feature Importance </vt:lpstr>
      <vt:lpstr>2. Decision Tree</vt:lpstr>
      <vt:lpstr>2-1. Decision Tree</vt:lpstr>
      <vt:lpstr>2-2. Decision Tree with hyperparameter tuning</vt:lpstr>
      <vt:lpstr>2-2. Decision Tree with hyperparameter tuning</vt:lpstr>
      <vt:lpstr>2-2. Decision Tree with hyperparameter tuning</vt:lpstr>
      <vt:lpstr>2-3. Feature Importance</vt:lpstr>
      <vt:lpstr>3. Random Forest</vt:lpstr>
      <vt:lpstr>3-1. Random Forest without hyperparameter tuning </vt:lpstr>
      <vt:lpstr>3-2. Random Forest with hyperparameter tuning </vt:lpstr>
      <vt:lpstr>3-2. Random Forest with hyperparameter tuning </vt:lpstr>
      <vt:lpstr>3-3. Feature Importance </vt:lpstr>
      <vt:lpstr>4. Light gradient boosting machine (LGBM)</vt:lpstr>
      <vt:lpstr>4-1. LGBM without hyperparameter tuning</vt:lpstr>
      <vt:lpstr>4-2. LGBM with hyperparameter tuning</vt:lpstr>
      <vt:lpstr>4-2. LGBM with hyperparameter tuning</vt:lpstr>
      <vt:lpstr>4-3. Feature importance </vt:lpstr>
      <vt:lpstr>4-4. Final score  </vt:lpstr>
      <vt:lpstr>6. Model Evaluation</vt:lpstr>
      <vt:lpstr>Models Performance</vt:lpstr>
      <vt:lpstr>Loan Classifier Goal</vt:lpstr>
      <vt:lpstr>Optimal classifier</vt:lpstr>
      <vt:lpstr>Features importance</vt:lpstr>
      <vt:lpstr>7. Conclusion</vt:lpstr>
      <vt:lpstr>Conclusion &amp; Limitation</vt:lpstr>
      <vt:lpstr>Conclusion &amp; Limitation</vt:lpstr>
      <vt:lpstr>THANKS! Any questions?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Infographics</dc:title>
  <dc:creator>lui ngai lam</dc:creator>
  <cp:lastModifiedBy>LUI, Chak Sum</cp:lastModifiedBy>
  <cp:revision>5</cp:revision>
  <dcterms:modified xsi:type="dcterms:W3CDTF">2023-10-20T10:09:31Z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0x0101006AD87BEED2E94C46841440882B38C8AF</vt:lpwstr>
  </property>
</Properties>
</file>